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62" r:id="rId3"/>
    <p:sldId id="259" r:id="rId4"/>
    <p:sldId id="258" r:id="rId5"/>
    <p:sldId id="260" r:id="rId6"/>
    <p:sldId id="257" r:id="rId7"/>
    <p:sldId id="267" r:id="rId8"/>
    <p:sldId id="268" r:id="rId9"/>
    <p:sldId id="261" r:id="rId10"/>
    <p:sldId id="279" r:id="rId11"/>
    <p:sldId id="277" r:id="rId12"/>
    <p:sldId id="273" r:id="rId13"/>
    <p:sldId id="280" r:id="rId14"/>
    <p:sldId id="283" r:id="rId15"/>
    <p:sldId id="308" r:id="rId16"/>
    <p:sldId id="282" r:id="rId17"/>
    <p:sldId id="264" r:id="rId18"/>
    <p:sldId id="281" r:id="rId19"/>
    <p:sldId id="263" r:id="rId20"/>
    <p:sldId id="307" r:id="rId21"/>
    <p:sldId id="305" r:id="rId22"/>
    <p:sldId id="306" r:id="rId23"/>
    <p:sldId id="266" r:id="rId24"/>
    <p:sldId id="311" r:id="rId25"/>
    <p:sldId id="312" r:id="rId26"/>
    <p:sldId id="269" r:id="rId27"/>
    <p:sldId id="313" r:id="rId28"/>
    <p:sldId id="278" r:id="rId29"/>
    <p:sldId id="30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3DE9F-F3D6-4055-B931-6DE532FC24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26645F-E3EE-4254-9ED4-9B428C0E6773}">
      <dgm:prSet/>
      <dgm:spPr/>
      <dgm:t>
        <a:bodyPr/>
        <a:lstStyle/>
        <a:p>
          <a:r>
            <a:rPr lang="es-ES" dirty="0"/>
            <a:t>la Ley Orgánica de Gobiernos Regionales reconoce entre los principios rectores de la política y gestión regional i) la participación ciudadana y </a:t>
          </a:r>
          <a:r>
            <a:rPr lang="es-ES" dirty="0" err="1"/>
            <a:t>ii</a:t>
          </a:r>
          <a:r>
            <a:rPr lang="es-ES" dirty="0"/>
            <a:t>) la rendición de cuentas. Por ello dispone que el gobierno regional se rige por el presupuesto participativo y está obligado a realizar como mínimo dos audiencias públicas al año, una en la capital del departamento y otra en una provincia. </a:t>
          </a:r>
          <a:endParaRPr lang="en-US" dirty="0"/>
        </a:p>
      </dgm:t>
    </dgm:pt>
    <dgm:pt modelId="{E43E4118-D885-448E-B4C4-9C1670883412}" type="parTrans" cxnId="{BA5541BC-50E9-4511-8293-A8B33F6ADE87}">
      <dgm:prSet/>
      <dgm:spPr/>
      <dgm:t>
        <a:bodyPr/>
        <a:lstStyle/>
        <a:p>
          <a:endParaRPr lang="en-US"/>
        </a:p>
      </dgm:t>
    </dgm:pt>
    <dgm:pt modelId="{6724D1C5-94A1-4F7B-B3BC-B96F83FA64B3}" type="sibTrans" cxnId="{BA5541BC-50E9-4511-8293-A8B33F6ADE87}">
      <dgm:prSet/>
      <dgm:spPr/>
      <dgm:t>
        <a:bodyPr/>
        <a:lstStyle/>
        <a:p>
          <a:endParaRPr lang="en-US"/>
        </a:p>
      </dgm:t>
    </dgm:pt>
    <dgm:pt modelId="{4BBA8219-538F-47A6-9F50-63DD1E3685E7}">
      <dgm:prSet/>
      <dgm:spPr/>
      <dgm:t>
        <a:bodyPr/>
        <a:lstStyle/>
        <a:p>
          <a:r>
            <a:rPr lang="es-ES" dirty="0"/>
            <a:t>En cuanto a los gobiernos locales, la Ley Orgánica de Municipalidades establece como principio de la planificación municipal la participación ciudadana, la rendición de cuentas y la inclusión. Las municipalidades se rigen por presupuestos participativos anuales y deben reconocer como derechos de control vecinal a i) la revocatoria de autoridades municipales y </a:t>
          </a:r>
          <a:r>
            <a:rPr lang="es-ES" dirty="0" err="1"/>
            <a:t>ii</a:t>
          </a:r>
          <a:r>
            <a:rPr lang="es-ES" dirty="0"/>
            <a:t>) la demanda de rendición de cuentas .</a:t>
          </a:r>
          <a:endParaRPr lang="en-US" dirty="0"/>
        </a:p>
      </dgm:t>
    </dgm:pt>
    <dgm:pt modelId="{06489FB2-CBAB-4BE0-B871-F3555B840D67}" type="parTrans" cxnId="{7458676B-7B01-4929-B932-41E4110F8FB3}">
      <dgm:prSet/>
      <dgm:spPr/>
      <dgm:t>
        <a:bodyPr/>
        <a:lstStyle/>
        <a:p>
          <a:endParaRPr lang="en-US"/>
        </a:p>
      </dgm:t>
    </dgm:pt>
    <dgm:pt modelId="{74FAE67F-D773-4043-85C7-1CCEED9E9C37}" type="sibTrans" cxnId="{7458676B-7B01-4929-B932-41E4110F8FB3}">
      <dgm:prSet/>
      <dgm:spPr/>
      <dgm:t>
        <a:bodyPr/>
        <a:lstStyle/>
        <a:p>
          <a:endParaRPr lang="en-US"/>
        </a:p>
      </dgm:t>
    </dgm:pt>
    <dgm:pt modelId="{D2F39E7D-7021-4E95-8ACD-5C2D4994485F}" type="pres">
      <dgm:prSet presAssocID="{F8B3DE9F-F3D6-4055-B931-6DE532FC24EA}" presName="linear" presStyleCnt="0">
        <dgm:presLayoutVars>
          <dgm:animLvl val="lvl"/>
          <dgm:resizeHandles val="exact"/>
        </dgm:presLayoutVars>
      </dgm:prSet>
      <dgm:spPr/>
    </dgm:pt>
    <dgm:pt modelId="{98D9B899-E2FD-4360-8767-54F1420288A9}" type="pres">
      <dgm:prSet presAssocID="{C126645F-E3EE-4254-9ED4-9B428C0E67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7590DD-73C6-49C2-8AB0-713A027A459C}" type="pres">
      <dgm:prSet presAssocID="{6724D1C5-94A1-4F7B-B3BC-B96F83FA64B3}" presName="spacer" presStyleCnt="0"/>
      <dgm:spPr/>
    </dgm:pt>
    <dgm:pt modelId="{7FAD5F3A-93C7-41B8-8CBA-1F06B2DABB05}" type="pres">
      <dgm:prSet presAssocID="{4BBA8219-538F-47A6-9F50-63DD1E3685E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B906366-C7A8-489E-ADF9-7292D0792C35}" type="presOf" srcId="{F8B3DE9F-F3D6-4055-B931-6DE532FC24EA}" destId="{D2F39E7D-7021-4E95-8ACD-5C2D4994485F}" srcOrd="0" destOrd="0" presId="urn:microsoft.com/office/officeart/2005/8/layout/vList2"/>
    <dgm:cxn modelId="{D3DB1E67-274C-474A-9D67-ACB0E887E0FC}" type="presOf" srcId="{4BBA8219-538F-47A6-9F50-63DD1E3685E7}" destId="{7FAD5F3A-93C7-41B8-8CBA-1F06B2DABB05}" srcOrd="0" destOrd="0" presId="urn:microsoft.com/office/officeart/2005/8/layout/vList2"/>
    <dgm:cxn modelId="{7458676B-7B01-4929-B932-41E4110F8FB3}" srcId="{F8B3DE9F-F3D6-4055-B931-6DE532FC24EA}" destId="{4BBA8219-538F-47A6-9F50-63DD1E3685E7}" srcOrd="1" destOrd="0" parTransId="{06489FB2-CBAB-4BE0-B871-F3555B840D67}" sibTransId="{74FAE67F-D773-4043-85C7-1CCEED9E9C37}"/>
    <dgm:cxn modelId="{86C8D991-800F-47F9-A675-C0067FC688DE}" type="presOf" srcId="{C126645F-E3EE-4254-9ED4-9B428C0E6773}" destId="{98D9B899-E2FD-4360-8767-54F1420288A9}" srcOrd="0" destOrd="0" presId="urn:microsoft.com/office/officeart/2005/8/layout/vList2"/>
    <dgm:cxn modelId="{BA5541BC-50E9-4511-8293-A8B33F6ADE87}" srcId="{F8B3DE9F-F3D6-4055-B931-6DE532FC24EA}" destId="{C126645F-E3EE-4254-9ED4-9B428C0E6773}" srcOrd="0" destOrd="0" parTransId="{E43E4118-D885-448E-B4C4-9C1670883412}" sibTransId="{6724D1C5-94A1-4F7B-B3BC-B96F83FA64B3}"/>
    <dgm:cxn modelId="{22DD1009-D0AE-4651-A78F-9157A69D6968}" type="presParOf" srcId="{D2F39E7D-7021-4E95-8ACD-5C2D4994485F}" destId="{98D9B899-E2FD-4360-8767-54F1420288A9}" srcOrd="0" destOrd="0" presId="urn:microsoft.com/office/officeart/2005/8/layout/vList2"/>
    <dgm:cxn modelId="{506CEA3F-D297-43C8-B409-330B3E3B23E6}" type="presParOf" srcId="{D2F39E7D-7021-4E95-8ACD-5C2D4994485F}" destId="{C07590DD-73C6-49C2-8AB0-713A027A459C}" srcOrd="1" destOrd="0" presId="urn:microsoft.com/office/officeart/2005/8/layout/vList2"/>
    <dgm:cxn modelId="{CED31999-83D6-4BC2-B8E3-AB05FBF6EAEE}" type="presParOf" srcId="{D2F39E7D-7021-4E95-8ACD-5C2D4994485F}" destId="{7FAD5F3A-93C7-41B8-8CBA-1F06B2DABB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9B899-E2FD-4360-8767-54F1420288A9}">
      <dsp:nvSpPr>
        <dsp:cNvPr id="0" name=""/>
        <dsp:cNvSpPr/>
      </dsp:nvSpPr>
      <dsp:spPr>
        <a:xfrm>
          <a:off x="0" y="63189"/>
          <a:ext cx="10515600" cy="2077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la Ley Orgánica de Gobiernos Regionales reconoce entre los principios rectores de la política y gestión regional i) la participación ciudadana y </a:t>
          </a:r>
          <a:r>
            <a:rPr lang="es-ES" sz="2400" kern="1200" dirty="0" err="1"/>
            <a:t>ii</a:t>
          </a:r>
          <a:r>
            <a:rPr lang="es-ES" sz="2400" kern="1200" dirty="0"/>
            <a:t>) la rendición de cuentas. Por ello dispone que el gobierno regional se rige por el presupuesto participativo y está obligado a realizar como mínimo dos audiencias públicas al año, una en la capital del departamento y otra en una provincia. </a:t>
          </a:r>
          <a:endParaRPr lang="en-US" sz="2400" kern="1200" dirty="0"/>
        </a:p>
      </dsp:txBody>
      <dsp:txXfrm>
        <a:off x="101436" y="164625"/>
        <a:ext cx="10312728" cy="1875047"/>
      </dsp:txXfrm>
    </dsp:sp>
    <dsp:sp modelId="{7FAD5F3A-93C7-41B8-8CBA-1F06B2DABB05}">
      <dsp:nvSpPr>
        <dsp:cNvPr id="0" name=""/>
        <dsp:cNvSpPr/>
      </dsp:nvSpPr>
      <dsp:spPr>
        <a:xfrm>
          <a:off x="0" y="2210229"/>
          <a:ext cx="10515600" cy="20779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En cuanto a los gobiernos locales, la Ley Orgánica de Municipalidades establece como principio de la planificación municipal la participación ciudadana, la rendición de cuentas y la inclusión. Las municipalidades se rigen por presupuestos participativos anuales y deben reconocer como derechos de control vecinal a i) la revocatoria de autoridades municipales y </a:t>
          </a:r>
          <a:r>
            <a:rPr lang="es-ES" sz="2400" kern="1200" dirty="0" err="1"/>
            <a:t>ii</a:t>
          </a:r>
          <a:r>
            <a:rPr lang="es-ES" sz="2400" kern="1200" dirty="0"/>
            <a:t>) la demanda de rendición de cuentas .</a:t>
          </a:r>
          <a:endParaRPr lang="en-US" sz="2400" kern="1200" dirty="0"/>
        </a:p>
      </dsp:txBody>
      <dsp:txXfrm>
        <a:off x="101436" y="2311665"/>
        <a:ext cx="10312728" cy="187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9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7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3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85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cia.gob.pe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5.mineco.gob.pe/transparencia/Navegador/default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rodapp2.seace.gob.pe/seacebus-uiwd-pub/buscadorPublico/buscadorPublico.x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contraloria.gob.pe/ciudadano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arroyo@proetica.org.pe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7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1EC6F97-0AE2-4300-A61D-779AAD4BE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337" y="5754588"/>
            <a:ext cx="5946202" cy="838831"/>
          </a:xfrm>
        </p:spPr>
        <p:txBody>
          <a:bodyPr anchor="b">
            <a:normAutofit/>
          </a:bodyPr>
          <a:lstStyle/>
          <a:p>
            <a:pPr algn="r"/>
            <a:r>
              <a:rPr lang="es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Arroyo Vivanco</a:t>
            </a:r>
          </a:p>
          <a:p>
            <a:pPr algn="r"/>
            <a:r>
              <a:rPr lang="es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@carlosarroyo007</a:t>
            </a:r>
            <a:endParaRPr lang="es-PE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55BADC-AF8B-4B21-A243-8D492338D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063" y="3975822"/>
            <a:ext cx="6349664" cy="1514185"/>
          </a:xfrm>
        </p:spPr>
        <p:txBody>
          <a:bodyPr anchor="t">
            <a:noAutofit/>
          </a:bodyPr>
          <a:lstStyle/>
          <a:p>
            <a:pPr algn="r"/>
            <a:r>
              <a:rPr lang="es-E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y vigilancia ciudadana:</a:t>
            </a:r>
            <a:br>
              <a:rPr lang="es-E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situación, dificultades y perspectivas.</a:t>
            </a:r>
            <a:endParaRPr lang="es-PE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Resultado de imagen para participacion ciudadana">
            <a:extLst>
              <a:ext uri="{FF2B5EF4-FFF2-40B4-BE49-F238E27FC236}">
                <a16:creationId xmlns:a16="http://schemas.microsoft.com/office/drawing/2014/main" id="{288040F1-D447-41AD-A459-7864CE07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73" y="3689127"/>
            <a:ext cx="3948473" cy="15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Logo Proética">
            <a:extLst>
              <a:ext uri="{FF2B5EF4-FFF2-40B4-BE49-F238E27FC236}">
                <a16:creationId xmlns:a16="http://schemas.microsoft.com/office/drawing/2014/main" id="{F4B6E0CE-4707-454A-B3A2-CBCC4F4C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783" y="389931"/>
            <a:ext cx="3163437" cy="14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72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18845-D4A0-40D2-A019-D8C00C95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2000" dirty="0"/>
              <a:t>¿QUÉ ENTENDEMOS POR PARTICIPACIÓN CIUDADANA? 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PNUD 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348B05-759C-4D0A-AA54-AC9BF56B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42" y="434246"/>
            <a:ext cx="8536550" cy="64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6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90ED9C-39C9-491A-96B1-B0BCEAE65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60" y="643467"/>
            <a:ext cx="9170479" cy="557106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9A5EE16-4CBD-4BBE-BC50-8AB9B67F108F}"/>
              </a:ext>
            </a:extLst>
          </p:cNvPr>
          <p:cNvSpPr/>
          <p:nvPr/>
        </p:nvSpPr>
        <p:spPr>
          <a:xfrm>
            <a:off x="2209800" y="2305050"/>
            <a:ext cx="1666875" cy="1430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566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7FB0B3-6795-4FBD-B30E-1632779C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46" y="247650"/>
            <a:ext cx="102012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18845-D4A0-40D2-A019-D8C00C95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2000" dirty="0"/>
              <a:t>¿QUÉ ENTENDEMOS POR PARTICIPACIÓN CIUDADANA? 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PNUD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D6061F-D672-41A3-B7FA-7610FE15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750" y="131424"/>
            <a:ext cx="7358916" cy="6858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6E736E55-AF14-425C-A4F3-6AFF794EF8DE}"/>
              </a:ext>
            </a:extLst>
          </p:cNvPr>
          <p:cNvSpPr/>
          <p:nvPr/>
        </p:nvSpPr>
        <p:spPr>
          <a:xfrm>
            <a:off x="3392434" y="4981575"/>
            <a:ext cx="8418566" cy="1745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979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81" y="968993"/>
            <a:ext cx="8883813" cy="44941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68490" y="6011625"/>
            <a:ext cx="3923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Guía para la vigilancia ciudadana de obras públicas, Proética </a:t>
            </a:r>
          </a:p>
        </p:txBody>
      </p:sp>
    </p:spTree>
    <p:extLst>
      <p:ext uri="{BB962C8B-B14F-4D97-AF65-F5344CB8AC3E}">
        <p14:creationId xmlns:p14="http://schemas.microsoft.com/office/powerpoint/2010/main" val="61086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35" y="223837"/>
            <a:ext cx="7323540" cy="6358293"/>
          </a:xfrm>
        </p:spPr>
      </p:pic>
    </p:spTree>
    <p:extLst>
      <p:ext uri="{BB962C8B-B14F-4D97-AF65-F5344CB8AC3E}">
        <p14:creationId xmlns:p14="http://schemas.microsoft.com/office/powerpoint/2010/main" val="12789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2B9F1-C6AD-4F62-B435-1EBD94E9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78EDF2-0775-4B9B-BE5A-61D75CE7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4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impacto puede tener la vigilancia ciudadana?</a:t>
            </a:r>
            <a:endParaRPr lang="es-PE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0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87" y="1775636"/>
            <a:ext cx="10735220" cy="32429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4400" y="5645888"/>
            <a:ext cx="10315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/>
              <a:t>http://www.proetica.org.pe/noticias/fue-le-ahorramos-mas-24-millones-al-estado-obras-publicas-resultados-estudio-vigilancia-ciudadana/</a:t>
            </a:r>
          </a:p>
        </p:txBody>
      </p:sp>
    </p:spTree>
    <p:extLst>
      <p:ext uri="{BB962C8B-B14F-4D97-AF65-F5344CB8AC3E}">
        <p14:creationId xmlns:p14="http://schemas.microsoft.com/office/powerpoint/2010/main" val="875192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6" y="1034063"/>
            <a:ext cx="10804737" cy="47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3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6CA35-F411-4750-8701-9B255867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18" y="152186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EL PUNTO ES QUE…</a:t>
            </a:r>
          </a:p>
        </p:txBody>
      </p:sp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7F83856B-F0E4-4F92-BB6C-FE8363A3F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538" y="3732213"/>
            <a:ext cx="8564562" cy="10302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s-PE" altLang="es-PE" sz="4400">
                <a:solidFill>
                  <a:srgbClr val="FF0000"/>
                </a:solidFill>
              </a:rPr>
              <a:t>Sin información no hay paraíso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1" y="226488"/>
            <a:ext cx="5770452" cy="1807854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2" y="2159876"/>
            <a:ext cx="3376602" cy="40885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42" y="1943508"/>
            <a:ext cx="5045102" cy="98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7" y="2930593"/>
            <a:ext cx="3231931" cy="91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42" y="3826844"/>
            <a:ext cx="4083268" cy="88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70" y="4872099"/>
            <a:ext cx="2930275" cy="100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4" y="5731664"/>
            <a:ext cx="2808262" cy="87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39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6CA35-F411-4750-8701-9B255867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59" y="2445787"/>
            <a:ext cx="8235082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H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ay un pequeño detalle a favor.</a:t>
            </a:r>
          </a:p>
        </p:txBody>
      </p:sp>
    </p:spTree>
    <p:extLst>
      <p:ext uri="{BB962C8B-B14F-4D97-AF65-F5344CB8AC3E}">
        <p14:creationId xmlns:p14="http://schemas.microsoft.com/office/powerpoint/2010/main" val="1054446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F0F2723-23C1-4C82-8211-99DEC142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t="25873" r="15765" b="13380"/>
          <a:stretch>
            <a:fillRect/>
          </a:stretch>
        </p:blipFill>
        <p:spPr bwMode="auto">
          <a:xfrm>
            <a:off x="1560513" y="1773239"/>
            <a:ext cx="91440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2 CuadroTexto">
            <a:extLst>
              <a:ext uri="{FF2B5EF4-FFF2-40B4-BE49-F238E27FC236}">
                <a16:creationId xmlns:a16="http://schemas.microsoft.com/office/drawing/2014/main" id="{FB1F5E5A-E291-4742-86BA-850B77A0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620714"/>
            <a:ext cx="62626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3300" b="1">
                <a:solidFill>
                  <a:srgbClr val="FFC000"/>
                </a:solidFill>
                <a:latin typeface="Miriam" panose="020B0502050101010101" pitchFamily="34" charset="-79"/>
              </a:rPr>
              <a:t>ASUNCIÓN DEL PAPA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F6129B8B-C05D-4A37-9871-40E3C258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t="22975" r="15457" b="16730"/>
          <a:stretch>
            <a:fillRect/>
          </a:stretch>
        </p:blipFill>
        <p:spPr bwMode="auto">
          <a:xfrm>
            <a:off x="1533525" y="1916114"/>
            <a:ext cx="91440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3 CuadroTexto">
            <a:extLst>
              <a:ext uri="{FF2B5EF4-FFF2-40B4-BE49-F238E27FC236}">
                <a16:creationId xmlns:a16="http://schemas.microsoft.com/office/drawing/2014/main" id="{2191513C-DAEA-44B5-AA91-DD10CF08F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549276"/>
            <a:ext cx="62626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3300" b="1">
                <a:solidFill>
                  <a:srgbClr val="FFC000"/>
                </a:solidFill>
                <a:latin typeface="Miriam" panose="020B0502050101010101" pitchFamily="34" charset="-79"/>
              </a:rPr>
              <a:t>ASUNCIÓN DEL PAPA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067526-BCFB-493A-A2E9-B9A1F2E8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413472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Algunas</a:t>
            </a:r>
            <a:r>
              <a:rPr lang="en-US" sz="33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herramientas</a:t>
            </a:r>
            <a:r>
              <a:rPr lang="en-US" sz="33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digitales</a:t>
            </a:r>
            <a:r>
              <a:rPr lang="en-US" sz="33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para el </a:t>
            </a:r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seguimiento</a:t>
            </a:r>
            <a:r>
              <a:rPr lang="en-US" sz="33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gestion </a:t>
            </a:r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pública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7439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0369C-FFA8-48E6-A500-043FED91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89" y="0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transparencia estándar</a:t>
            </a:r>
          </a:p>
        </p:txBody>
      </p:sp>
      <p:pic>
        <p:nvPicPr>
          <p:cNvPr id="16387" name="Picture 2" descr="http://rc-consulting.org/blog/wp-content/uploads/2017/05/portal-de-transparencia-estandar.jpg">
            <a:extLst>
              <a:ext uri="{FF2B5EF4-FFF2-40B4-BE49-F238E27FC236}">
                <a16:creationId xmlns:a16="http://schemas.microsoft.com/office/drawing/2014/main" id="{4EFC8134-8004-4E0D-BAD4-243BD06D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241425"/>
            <a:ext cx="8812213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uadroTexto 3">
            <a:extLst>
              <a:ext uri="{FF2B5EF4-FFF2-40B4-BE49-F238E27FC236}">
                <a16:creationId xmlns:a16="http://schemas.microsoft.com/office/drawing/2014/main" id="{6194CE25-D6FA-4494-8FD9-78D3BFF0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6181725"/>
            <a:ext cx="529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PE" altLang="es-PE" sz="2400">
                <a:hlinkClick r:id="rId3"/>
              </a:rPr>
              <a:t>http://www.transparencia.gob.pe/</a:t>
            </a:r>
            <a:r>
              <a:rPr lang="es-PE" altLang="es-PE" sz="240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D2648-F1FA-4083-8F51-E8860AA9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9" y="-85728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transparencia económica</a:t>
            </a:r>
          </a:p>
        </p:txBody>
      </p:sp>
      <p:pic>
        <p:nvPicPr>
          <p:cNvPr id="17411" name="Imagen 3">
            <a:extLst>
              <a:ext uri="{FF2B5EF4-FFF2-40B4-BE49-F238E27FC236}">
                <a16:creationId xmlns:a16="http://schemas.microsoft.com/office/drawing/2014/main" id="{79F8CF60-7991-423E-9CB4-926A117B9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36663"/>
            <a:ext cx="1126331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n 4">
            <a:extLst>
              <a:ext uri="{FF2B5EF4-FFF2-40B4-BE49-F238E27FC236}">
                <a16:creationId xmlns:a16="http://schemas.microsoft.com/office/drawing/2014/main" id="{93326F8D-DE04-4C65-B48B-353A3319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694238"/>
            <a:ext cx="7191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uadroTexto 5">
            <a:extLst>
              <a:ext uri="{FF2B5EF4-FFF2-40B4-BE49-F238E27FC236}">
                <a16:creationId xmlns:a16="http://schemas.microsoft.com/office/drawing/2014/main" id="{819FCAEB-1E2D-459B-9F4F-FD63CC493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6219825"/>
            <a:ext cx="827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PE" altLang="es-PE" sz="2000">
                <a:hlinkClick r:id="rId4"/>
              </a:rPr>
              <a:t>http://apps5.mineco.gob.pe/transparencia/Navegador/default.aspx</a:t>
            </a:r>
            <a:r>
              <a:rPr lang="es-PE" altLang="es-PE" sz="20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6DA32-5B67-401E-8793-8B644DE8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32" y="225325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SEACE Sistema electrónico de contrataciones del estado</a:t>
            </a:r>
          </a:p>
        </p:txBody>
      </p:sp>
      <p:pic>
        <p:nvPicPr>
          <p:cNvPr id="18435" name="Imagen 3">
            <a:extLst>
              <a:ext uri="{FF2B5EF4-FFF2-40B4-BE49-F238E27FC236}">
                <a16:creationId xmlns:a16="http://schemas.microsoft.com/office/drawing/2014/main" id="{CB403A12-19B5-4A7A-A218-E28F1A7A2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84338"/>
            <a:ext cx="875665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uadroTexto 4">
            <a:extLst>
              <a:ext uri="{FF2B5EF4-FFF2-40B4-BE49-F238E27FC236}">
                <a16:creationId xmlns:a16="http://schemas.microsoft.com/office/drawing/2014/main" id="{C85ABDF3-B838-44D9-9247-928249F7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6211888"/>
            <a:ext cx="1120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PE" altLang="es-PE" sz="2000">
                <a:hlinkClick r:id="rId3"/>
              </a:rPr>
              <a:t>http://prodapp2.seace.gob.pe/seacebus-uiwd-pub/buscadorPublico/buscadorPublico.xhtml</a:t>
            </a:r>
            <a:r>
              <a:rPr lang="es-PE" altLang="es-PE" sz="20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B3344-B350-4755-A306-C7B3DD32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7445"/>
            <a:ext cx="3945065" cy="11012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Infobras</a:t>
            </a: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CGR</a:t>
            </a:r>
          </a:p>
        </p:txBody>
      </p:sp>
      <p:pic>
        <p:nvPicPr>
          <p:cNvPr id="19459" name="Imagen 3">
            <a:extLst>
              <a:ext uri="{FF2B5EF4-FFF2-40B4-BE49-F238E27FC236}">
                <a16:creationId xmlns:a16="http://schemas.microsoft.com/office/drawing/2014/main" id="{6F24EF78-7813-4AA2-AB2D-1C42AB4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228725"/>
            <a:ext cx="99314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uadroTexto 4">
            <a:extLst>
              <a:ext uri="{FF2B5EF4-FFF2-40B4-BE49-F238E27FC236}">
                <a16:creationId xmlns:a16="http://schemas.microsoft.com/office/drawing/2014/main" id="{3D5AC73B-3FDC-4B0A-B742-D9D9EC71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6215063"/>
            <a:ext cx="648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PE" altLang="es-PE" sz="2400">
                <a:hlinkClick r:id="rId3"/>
              </a:rPr>
              <a:t>https://apps.contraloria.gob.pe/ciudadano/</a:t>
            </a:r>
            <a:r>
              <a:rPr lang="es-PE" altLang="es-PE" sz="24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E30856-F1F7-43EE-A1B2-7F678F0D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13" y="2207754"/>
            <a:ext cx="4540597" cy="27600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Carlos Arroyo Vivanco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@carlosarroyo007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carroyo@proetica.org.pe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5E34AD-388B-4E83-91BE-B39B446E95E8}"/>
              </a:ext>
            </a:extLst>
          </p:cNvPr>
          <p:cNvSpPr txBox="1">
            <a:spLocks/>
          </p:cNvSpPr>
          <p:nvPr/>
        </p:nvSpPr>
        <p:spPr>
          <a:xfrm>
            <a:off x="9587057" y="5566763"/>
            <a:ext cx="2290916" cy="868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GRACIAS</a:t>
            </a:r>
            <a:br>
              <a:rPr lang="en-US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id="{5327B562-5C86-491A-A5F0-FE19430E5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967"/>
          <a:stretch/>
        </p:blipFill>
        <p:spPr>
          <a:xfrm>
            <a:off x="5494702" y="1581698"/>
            <a:ext cx="6383271" cy="35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11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57" y="1453548"/>
            <a:ext cx="4334282" cy="4195762"/>
          </a:xfrm>
        </p:spPr>
      </p:pic>
    </p:spTree>
    <p:extLst>
      <p:ext uri="{BB962C8B-B14F-4D97-AF65-F5344CB8AC3E}">
        <p14:creationId xmlns:p14="http://schemas.microsoft.com/office/powerpoint/2010/main" val="63333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8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03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E72FC1-28CF-4915-87E6-AD352C20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ES" altLang="es-PE" b="1" i="1">
                <a:solidFill>
                  <a:srgbClr val="FFFFFF"/>
                </a:solidFill>
                <a:latin typeface="Monotype Corsiva" panose="03010101010201010101" pitchFamily="66" charset="0"/>
              </a:rPr>
              <a:t>Ciudadanía</a:t>
            </a:r>
            <a:endParaRPr lang="es-PE">
              <a:solidFill>
                <a:srgbClr val="FFFFFF"/>
              </a:solidFill>
            </a:endParaRPr>
          </a:p>
        </p:txBody>
      </p:sp>
      <p:pic>
        <p:nvPicPr>
          <p:cNvPr id="1026" name="Picture 2" descr="Resultado de imagen para ciudadanÃ­a">
            <a:extLst>
              <a:ext uri="{FF2B5EF4-FFF2-40B4-BE49-F238E27FC236}">
                <a16:creationId xmlns:a16="http://schemas.microsoft.com/office/drawing/2014/main" id="{92A935D4-6BB7-45C1-A7AF-CD11F84E1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19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F13139B-5913-469D-A290-1CB8079D1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29319" y="917725"/>
            <a:ext cx="3424739" cy="48523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95250" indent="-95250">
              <a:spcBef>
                <a:spcPct val="20000"/>
              </a:spcBef>
              <a:buChar char="•"/>
              <a:tabLst>
                <a:tab pos="0" algn="l"/>
                <a:tab pos="95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5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5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“Condición que reconoce a una persona una serie de derechos políticos y sociales que le permiten intervenir en la política de un país determinado”</a:t>
            </a:r>
          </a:p>
          <a:p>
            <a:pPr>
              <a:buFontTx/>
              <a:buNone/>
            </a:pPr>
            <a:endParaRPr lang="es-ES" altLang="es-PE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es-ES" altLang="es-PE" sz="1400" dirty="0">
                <a:solidFill>
                  <a:srgbClr val="FFFFFF"/>
                </a:solidFill>
              </a:rPr>
              <a:t>Es ejercido por ciudadanos que observan, reflexionan y actúan en los diversos procesos sociales.</a:t>
            </a:r>
          </a:p>
          <a:p>
            <a:pPr>
              <a:buFontTx/>
              <a:buNone/>
            </a:pPr>
            <a:endParaRPr lang="es-ES" altLang="es-PE" sz="1400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s-ES" altLang="es-PE" sz="1400" dirty="0">
                <a:solidFill>
                  <a:srgbClr val="FFFFFF"/>
                </a:solidFill>
              </a:rPr>
              <a:t>Los ciudadanos forman comunidades u organizaciones diversas las mismas que tienen un conjunto de deberes y derechos, El principal derecho es la  </a:t>
            </a:r>
            <a:r>
              <a:rPr lang="es-ES" altLang="es-PE" sz="1400" b="1" dirty="0">
                <a:solidFill>
                  <a:srgbClr val="FFFFFF"/>
                </a:solidFill>
              </a:rPr>
              <a:t>“participación política” </a:t>
            </a:r>
            <a:r>
              <a:rPr lang="es-ES" altLang="es-PE" sz="1400" dirty="0">
                <a:solidFill>
                  <a:srgbClr val="FFFFFF"/>
                </a:solidFill>
              </a:rPr>
              <a:t> ejercida específicamente  por el voto.</a:t>
            </a:r>
          </a:p>
          <a:p>
            <a:pPr>
              <a:buFontTx/>
              <a:buNone/>
            </a:pPr>
            <a:endParaRPr lang="es-ES" altLang="es-PE" sz="1400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s-ES" altLang="es-PE" sz="1400" dirty="0">
                <a:solidFill>
                  <a:srgbClr val="FFFFFF"/>
                </a:solidFill>
              </a:rPr>
              <a:t> El ciudadano ejerce un nivel  de presión e influencia en  la gestión pública y la economía.</a:t>
            </a:r>
          </a:p>
        </p:txBody>
      </p:sp>
    </p:spTree>
    <p:extLst>
      <p:ext uri="{BB962C8B-B14F-4D97-AF65-F5344CB8AC3E}">
        <p14:creationId xmlns:p14="http://schemas.microsoft.com/office/powerpoint/2010/main" val="13898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participacion ciudadana">
            <a:extLst>
              <a:ext uri="{FF2B5EF4-FFF2-40B4-BE49-F238E27FC236}">
                <a16:creationId xmlns:a16="http://schemas.microsoft.com/office/drawing/2014/main" id="{D758C05E-7143-4C6F-9DCD-825A685A3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5616" b="-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CB86D297-F0C7-455B-A181-1CBB6E07D92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04998" y="798445"/>
            <a:ext cx="4803636" cy="1311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s-ES" altLang="es-PE" sz="4100" b="1" i="1">
                <a:solidFill>
                  <a:srgbClr val="000000"/>
                </a:solidFill>
                <a:latin typeface="Monotype Corsiva" panose="03010101010201010101" pitchFamily="66" charset="0"/>
              </a:rPr>
              <a:t>La Participación Ciudadana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A4040D0-7AFF-4628-8BDA-FC98FA2C40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997" y="2272143"/>
            <a:ext cx="4706803" cy="3788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s-ES" altLang="es-PE" sz="1900">
                <a:solidFill>
                  <a:srgbClr val="000000"/>
                </a:solidFill>
              </a:rPr>
              <a:t>Quien  participa  ” forma  parte ”  de  una comunidad,  con  la cual  se  identifica.</a:t>
            </a:r>
          </a:p>
          <a:p>
            <a:endParaRPr lang="es-ES" altLang="es-PE" sz="1900">
              <a:solidFill>
                <a:srgbClr val="000000"/>
              </a:solidFill>
            </a:endParaRPr>
          </a:p>
          <a:p>
            <a:r>
              <a:rPr lang="es-ES" altLang="es-PE" sz="1900">
                <a:solidFill>
                  <a:srgbClr val="000000"/>
                </a:solidFill>
              </a:rPr>
              <a:t>Pero,   además,   quien   participa “ toma  parte ”  de la  vida  y  el destino de la comunidad que integramos.</a:t>
            </a:r>
          </a:p>
          <a:p>
            <a:endParaRPr lang="es-ES" altLang="es-PE" sz="1900">
              <a:solidFill>
                <a:srgbClr val="000000"/>
              </a:solidFill>
            </a:endParaRPr>
          </a:p>
          <a:p>
            <a:r>
              <a:rPr lang="es-ES" altLang="es-PE" sz="1900">
                <a:solidFill>
                  <a:srgbClr val="000000"/>
                </a:solidFill>
              </a:rPr>
              <a:t>Tomar  parte  significa  intervenir,  opinar, y </a:t>
            </a:r>
            <a:r>
              <a:rPr lang="es-ES" altLang="es-PE" sz="1900" i="1">
                <a:solidFill>
                  <a:srgbClr val="000000"/>
                </a:solidFill>
              </a:rPr>
              <a:t>sobre  todo,  decidir </a:t>
            </a:r>
            <a:r>
              <a:rPr lang="es-ES" altLang="es-PE" sz="1900">
                <a:solidFill>
                  <a:srgbClr val="000000"/>
                </a:solidFill>
              </a:rPr>
              <a:t>sobre  las  cuestiones  que  tienen que  ver con  la  comunidad  y  que,  como  parte  de  ella,  también  nos  afectan.</a:t>
            </a:r>
          </a:p>
        </p:txBody>
      </p:sp>
    </p:spTree>
    <p:extLst>
      <p:ext uri="{BB962C8B-B14F-4D97-AF65-F5344CB8AC3E}">
        <p14:creationId xmlns:p14="http://schemas.microsoft.com/office/powerpoint/2010/main" val="24101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FED64B-84EE-4C70-A413-75C6D4E9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000000"/>
                </a:solidFill>
              </a:rPr>
              <a:t>La Ley!</a:t>
            </a:r>
            <a:endParaRPr lang="es-PE">
              <a:solidFill>
                <a:srgbClr val="000000"/>
              </a:solidFill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88A05809-06D8-4F9F-82BD-F53754BB5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r="3510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F770803D-62DA-4949-B942-BDE903B04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0574" y="2421682"/>
            <a:ext cx="4977578" cy="3639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altLang="es-PE" sz="1300" b="1">
                <a:solidFill>
                  <a:srgbClr val="000000"/>
                </a:solidFill>
              </a:rPr>
              <a:t>Constitución 1993 - Artículo 2º, toda persona tiene derecho:</a:t>
            </a:r>
          </a:p>
          <a:p>
            <a:pPr>
              <a:buFontTx/>
              <a:buNone/>
            </a:pPr>
            <a:endParaRPr lang="es-ES" altLang="es-PE" sz="1300" b="1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s-ES" altLang="es-PE" sz="1300">
                <a:solidFill>
                  <a:srgbClr val="000000"/>
                </a:solidFill>
              </a:rPr>
              <a:t>“... a participar en forma individual en la vida política, económica,  social  y  Cultural  de  la  Nación.</a:t>
            </a:r>
          </a:p>
          <a:p>
            <a:pPr>
              <a:buFontTx/>
              <a:buNone/>
            </a:pPr>
            <a:endParaRPr lang="es-ES" altLang="es-PE" sz="130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s-ES" altLang="es-PE" sz="1300">
                <a:solidFill>
                  <a:srgbClr val="000000"/>
                </a:solidFill>
              </a:rPr>
              <a:t>Los ciudadanos,  tienen   conforme  a Ley, los  derechos  de  elección, de remoción o revocación de autoridades,  de  iniciativa  legislativa y de referéndum. ...”</a:t>
            </a:r>
          </a:p>
          <a:p>
            <a:pPr>
              <a:buFontTx/>
              <a:buNone/>
            </a:pPr>
            <a:endParaRPr lang="es-ES" altLang="es-PE" sz="130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s-ES" sz="1300">
                <a:solidFill>
                  <a:srgbClr val="000000"/>
                </a:solidFill>
              </a:rPr>
              <a:t>A solicitar sin expresión de causa la información que requiera y a recibirla de cualquier entidad pública, en el plazo legal, con el costo que suponga el pedido. Se exceptúan las informaciones que afectan la intimidad personal y las que expresamente se excluyan por ley o por razones de seguridad nacional. </a:t>
            </a:r>
            <a:endParaRPr lang="es-ES" altLang="es-PE" sz="130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s-ES" altLang="es-PE" sz="130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s-ES" sz="1300">
                <a:solidFill>
                  <a:srgbClr val="000000"/>
                </a:solidFill>
              </a:rPr>
              <a:t>“  A la paz, a la tranquilidad, al disfrute del tiempo libre y al descanso, así como a gozar de un ambiente equilibrado y adecuado al desarrollo de su vida...”</a:t>
            </a:r>
            <a:endParaRPr lang="es-ES" altLang="es-P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4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A3C86-31CA-4E93-A465-A1CF0EF4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s-ES" sz="3700"/>
              <a:t>Ley de los Derechos de Participación y Control Ciudadano, Ley </a:t>
            </a:r>
            <a:r>
              <a:rPr lang="es-ES" sz="3700" err="1"/>
              <a:t>Nº</a:t>
            </a:r>
            <a:r>
              <a:rPr lang="es-ES" sz="3700"/>
              <a:t> 26300.</a:t>
            </a:r>
            <a:endParaRPr lang="es-PE" sz="370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2715B46E-AC29-49C7-8265-3B58202EC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r="34191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DA2E15-3E18-420C-9279-85B3C64F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100" b="1"/>
              <a:t>“Artículo 2.- </a:t>
            </a:r>
            <a:r>
              <a:rPr lang="es-ES" sz="1100"/>
              <a:t>Son derechos de participación de los ciudadanos los siguientes: </a:t>
            </a:r>
            <a:br>
              <a:rPr lang="es-ES" sz="1100"/>
            </a:br>
            <a:endParaRPr lang="es-ES" sz="1100"/>
          </a:p>
          <a:p>
            <a:pPr marL="0" indent="0">
              <a:buNone/>
            </a:pPr>
            <a:r>
              <a:rPr lang="es-ES" sz="1100"/>
              <a:t>  a) Iniciativa de reforma constitucional;</a:t>
            </a:r>
          </a:p>
          <a:p>
            <a:pPr marL="0" indent="0">
              <a:buNone/>
            </a:pPr>
            <a:r>
              <a:rPr lang="es-ES" sz="1100"/>
              <a:t>  b) iniciativa en la formación de leyes;</a:t>
            </a:r>
          </a:p>
          <a:p>
            <a:pPr marL="0" indent="0">
              <a:buNone/>
            </a:pPr>
            <a:r>
              <a:rPr lang="es-ES" sz="1100"/>
              <a:t>  c) referéndum;</a:t>
            </a:r>
          </a:p>
          <a:p>
            <a:pPr marL="0" indent="0">
              <a:buNone/>
            </a:pPr>
            <a:r>
              <a:rPr lang="es-ES" sz="1100"/>
              <a:t>  d) iniciativa en la formación de ordenanzas regionales y ordenanzas municipales; y,</a:t>
            </a:r>
          </a:p>
          <a:p>
            <a:pPr marL="0" indent="0">
              <a:buNone/>
            </a:pPr>
            <a:r>
              <a:rPr lang="es-ES" sz="1100"/>
              <a:t>  e) otros mecanismos de participación establecidos en la legislación vigente.</a:t>
            </a:r>
            <a:r>
              <a:rPr lang="es-ES" sz="1100" b="1"/>
              <a:t>”</a:t>
            </a:r>
            <a:r>
              <a:rPr lang="es-ES" sz="1100"/>
              <a:t> </a:t>
            </a:r>
            <a:br>
              <a:rPr lang="es-ES" sz="1100"/>
            </a:br>
            <a:endParaRPr lang="es-ES" sz="1100"/>
          </a:p>
          <a:p>
            <a:pPr marL="0" indent="0">
              <a:buNone/>
            </a:pPr>
            <a:r>
              <a:rPr lang="es-ES" sz="1100" b="1"/>
              <a:t>Artículo 3.-</a:t>
            </a:r>
            <a:r>
              <a:rPr lang="es-ES" sz="1100"/>
              <a:t> Son derechos de control de los ciudadanos los siguientes:</a:t>
            </a:r>
            <a:br>
              <a:rPr lang="es-ES" sz="1100"/>
            </a:br>
            <a:endParaRPr lang="es-ES" sz="1100"/>
          </a:p>
          <a:p>
            <a:pPr marL="0" indent="0">
              <a:buNone/>
            </a:pPr>
            <a:r>
              <a:rPr lang="es-ES" sz="1100"/>
              <a:t>  a) Revocatoria de Autoridades,</a:t>
            </a:r>
          </a:p>
          <a:p>
            <a:pPr marL="0" indent="0">
              <a:buNone/>
            </a:pPr>
            <a:r>
              <a:rPr lang="es-ES" sz="1100"/>
              <a:t>  b) Remoción de Autoridades;</a:t>
            </a:r>
          </a:p>
          <a:p>
            <a:pPr marL="0" indent="0">
              <a:buNone/>
            </a:pPr>
            <a:r>
              <a:rPr lang="es-ES" sz="1100"/>
              <a:t>   c) Demanda de Rendición de Cuentas; y,</a:t>
            </a:r>
          </a:p>
          <a:p>
            <a:pPr marL="0" indent="0">
              <a:buNone/>
            </a:pPr>
            <a:r>
              <a:rPr lang="es-ES" sz="1100"/>
              <a:t>   d) Otros mecanismos de control establecidos por la presente ley para el ámbito de los   gobiernos municipales y regionales.</a:t>
            </a:r>
          </a:p>
          <a:p>
            <a:pPr marL="0" indent="0">
              <a:buNone/>
            </a:pPr>
            <a:endParaRPr lang="es-PE" sz="1100"/>
          </a:p>
        </p:txBody>
      </p:sp>
    </p:spTree>
    <p:extLst>
      <p:ext uri="{BB962C8B-B14F-4D97-AF65-F5344CB8AC3E}">
        <p14:creationId xmlns:p14="http://schemas.microsoft.com/office/powerpoint/2010/main" val="353553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12DD8D-D28D-446A-A503-FF524DF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Gobiernos Subnacionales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62DCC77-58B1-48F8-8917-95F217F49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1139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56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18E68-60E9-4B74-BC79-B4A94327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Espacios de Concertación</a:t>
            </a:r>
          </a:p>
        </p:txBody>
      </p:sp>
      <p:pic>
        <p:nvPicPr>
          <p:cNvPr id="4" name="Marcador de contenido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1761A677-3EC9-4746-B94C-25D2B8F80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5" y="1191673"/>
            <a:ext cx="7188199" cy="44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644</Words>
  <Application>Microsoft Office PowerPoint</Application>
  <PresentationFormat>Panorámica</PresentationFormat>
  <Paragraphs>64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Bauhaus 93</vt:lpstr>
      <vt:lpstr>Calibri</vt:lpstr>
      <vt:lpstr>Calibri Light</vt:lpstr>
      <vt:lpstr>Miriam</vt:lpstr>
      <vt:lpstr>Monotype Corsiva</vt:lpstr>
      <vt:lpstr>Rockwell</vt:lpstr>
      <vt:lpstr>Wingdings</vt:lpstr>
      <vt:lpstr>Office Theme</vt:lpstr>
      <vt:lpstr>Participación y vigilancia ciudadana: situación, dificultades y perspectivas.</vt:lpstr>
      <vt:lpstr>Presentación de PowerPoint</vt:lpstr>
      <vt:lpstr>Presentación de PowerPoint</vt:lpstr>
      <vt:lpstr>Ciudadanía</vt:lpstr>
      <vt:lpstr>La Participación Ciudadana </vt:lpstr>
      <vt:lpstr>La Ley!</vt:lpstr>
      <vt:lpstr>Ley de los Derechos de Participación y Control Ciudadano, Ley Nº 26300.</vt:lpstr>
      <vt:lpstr>Gobiernos Subnacionales</vt:lpstr>
      <vt:lpstr>Espacios de Concertación</vt:lpstr>
      <vt:lpstr>¿QUÉ ENTENDEMOS POR PARTICIPACIÓN CIUDADANA?  PNUD 2018</vt:lpstr>
      <vt:lpstr>Presentación de PowerPoint</vt:lpstr>
      <vt:lpstr>Presentación de PowerPoint</vt:lpstr>
      <vt:lpstr>¿QUÉ ENTENDEMOS POR PARTICIPACIÓN CIUDADANA?  PNUD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PUNTO ES QUE…</vt:lpstr>
      <vt:lpstr>Hay un pequeño detalle a favor.</vt:lpstr>
      <vt:lpstr>Presentación de PowerPoint</vt:lpstr>
      <vt:lpstr>Presentación de PowerPoint</vt:lpstr>
      <vt:lpstr>Algunas herramientas digitales  para el seguimiento de la gestion pública </vt:lpstr>
      <vt:lpstr>Portal de transparencia estándar</vt:lpstr>
      <vt:lpstr>Portal de transparencia económica</vt:lpstr>
      <vt:lpstr>SEACE Sistema electrónico de contrataciones del estado</vt:lpstr>
      <vt:lpstr>Infobras CGR</vt:lpstr>
      <vt:lpstr>Carlos Arroyo Vivanco @carlosarroyo007 carroyo@proetica.org.pe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y vigilancia ciudadana: situación, dificultades y perspectivas.</dc:title>
  <dc:creator>Carlos Arroyo (TI PE)</dc:creator>
  <cp:lastModifiedBy>Carlos Arroyo (TI PE)</cp:lastModifiedBy>
  <cp:revision>7</cp:revision>
  <dcterms:created xsi:type="dcterms:W3CDTF">2019-09-09T22:00:00Z</dcterms:created>
  <dcterms:modified xsi:type="dcterms:W3CDTF">2019-09-09T23:15:35Z</dcterms:modified>
</cp:coreProperties>
</file>