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1" r:id="rId2"/>
    <p:sldId id="298" r:id="rId3"/>
    <p:sldId id="302" r:id="rId4"/>
    <p:sldId id="307" r:id="rId5"/>
    <p:sldId id="310" r:id="rId6"/>
    <p:sldId id="311" r:id="rId7"/>
    <p:sldId id="300" r:id="rId8"/>
    <p:sldId id="301" r:id="rId9"/>
    <p:sldId id="299" r:id="rId10"/>
    <p:sldId id="305" r:id="rId11"/>
    <p:sldId id="306" r:id="rId12"/>
    <p:sldId id="256" r:id="rId13"/>
  </p:sldIdLst>
  <p:sldSz cx="9144000" cy="6858000" type="screen4x3"/>
  <p:notesSz cx="6797675" cy="9926638"/>
  <p:defaultTextStyle>
    <a:defPPr>
      <a:defRPr lang="es-P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D45"/>
    <a:srgbClr val="1F917B"/>
    <a:srgbClr val="575656"/>
    <a:srgbClr val="EE8442"/>
    <a:srgbClr val="F58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782154855911401E-2"/>
          <c:y val="0.22031897979486267"/>
          <c:w val="0.8184356902881772"/>
          <c:h val="0.7785553675440612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F6-4E44-8675-C5B0C74058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F6-4E44-8675-C5B0C74058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AF6-4E44-8675-C5B0C74058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AF6-4E44-8675-C5B0C7405856}"/>
              </c:ext>
            </c:extLst>
          </c:dPt>
          <c:dLbls>
            <c:dLbl>
              <c:idx val="0"/>
              <c:layout>
                <c:manualLayout>
                  <c:x val="-0.25454019084946944"/>
                  <c:y val="-0.25426425947519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AF6-4E44-8675-C5B0C740585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Madre de Dios</a:t>
                    </a:r>
                    <a:r>
                      <a:rPr lang="en-US" baseline="0" dirty="0"/>
                      <a:t>
</a:t>
                    </a:r>
                    <a:fld id="{ABD2BE30-8819-4E38-AD27-7756F678874A}" type="PERCENTAGE">
                      <a:rPr lang="en-US" baseline="0"/>
                      <a:pPr>
                        <a:defRPr>
                          <a:solidFill>
                            <a:srgbClr val="C00000"/>
                          </a:solidFill>
                        </a:defRPr>
                      </a:pPr>
                      <a:t>[PORCENTAJE]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AF6-4E44-8675-C5B0C740585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Loreto</c:v>
                </c:pt>
                <c:pt idx="1">
                  <c:v>Ucayali</c:v>
                </c:pt>
                <c:pt idx="2">
                  <c:v>Madre de dios</c:v>
                </c:pt>
                <c:pt idx="3">
                  <c:v>Otros</c:v>
                </c:pt>
              </c:strCache>
            </c:strRef>
          </c:cat>
          <c:val>
            <c:numRef>
              <c:f>Hoja1!$B$2:$B$5</c:f>
              <c:numCache>
                <c:formatCode>#,##0.00</c:formatCode>
                <c:ptCount val="4"/>
                <c:pt idx="0">
                  <c:v>1994087.629</c:v>
                </c:pt>
                <c:pt idx="1">
                  <c:v>335324.20299999998</c:v>
                </c:pt>
                <c:pt idx="2">
                  <c:v>327837.44500000001</c:v>
                </c:pt>
                <c:pt idx="3">
                  <c:v>182895.745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AF6-4E44-8675-C5B0C740585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A6A23-5BE8-4D9C-A018-8DE5CA565564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6FC16A6D-5B4B-4ACA-9EDA-146BC7CEC359}">
      <dgm:prSet phldrT="[Texto]" custT="1"/>
      <dgm:spPr/>
      <dgm:t>
        <a:bodyPr/>
        <a:lstStyle/>
        <a:p>
          <a:r>
            <a:rPr lang="es-PE" sz="2400" b="1" dirty="0" smtClean="0"/>
            <a:t>2009 - 2019</a:t>
          </a:r>
          <a:endParaRPr lang="es-PE" sz="2400" b="1" dirty="0"/>
        </a:p>
      </dgm:t>
    </dgm:pt>
    <dgm:pt modelId="{A38A99D9-A70D-4130-883B-DA332C90E01D}" type="parTrans" cxnId="{EA073827-6964-4218-B5ED-005DEE557C6A}">
      <dgm:prSet/>
      <dgm:spPr/>
      <dgm:t>
        <a:bodyPr/>
        <a:lstStyle/>
        <a:p>
          <a:endParaRPr lang="es-PE"/>
        </a:p>
      </dgm:t>
    </dgm:pt>
    <dgm:pt modelId="{5D8F0447-6BBE-4A5A-9C65-E2B5D1DFDFD9}" type="sibTrans" cxnId="{EA073827-6964-4218-B5ED-005DEE557C6A}">
      <dgm:prSet/>
      <dgm:spPr/>
      <dgm:t>
        <a:bodyPr/>
        <a:lstStyle/>
        <a:p>
          <a:endParaRPr lang="es-PE"/>
        </a:p>
      </dgm:t>
    </dgm:pt>
    <dgm:pt modelId="{76656E36-0274-4163-A461-017EC7E8AE36}">
      <dgm:prSet phldrT="[Texto]" custT="1"/>
      <dgm:spPr/>
      <dgm:t>
        <a:bodyPr/>
        <a:lstStyle/>
        <a:p>
          <a:r>
            <a:rPr lang="es-PE" sz="1800" b="1" i="0" dirty="0" smtClean="0"/>
            <a:t>5,813 </a:t>
          </a:r>
          <a:r>
            <a:rPr lang="es-PE" sz="1800" b="0" i="0" dirty="0" smtClean="0"/>
            <a:t>PMF maderables supervisados</a:t>
          </a:r>
          <a:endParaRPr lang="es-PE" sz="1800" b="0" dirty="0"/>
        </a:p>
      </dgm:t>
    </dgm:pt>
    <dgm:pt modelId="{D8E16B1D-C6D2-4C06-89CC-C82767B9CB2A}" type="parTrans" cxnId="{86144D0E-E7A3-4454-8FE6-00664B47A021}">
      <dgm:prSet/>
      <dgm:spPr/>
      <dgm:t>
        <a:bodyPr/>
        <a:lstStyle/>
        <a:p>
          <a:endParaRPr lang="es-PE"/>
        </a:p>
      </dgm:t>
    </dgm:pt>
    <dgm:pt modelId="{670D944B-BE1C-420B-A2BB-68196461DB8B}" type="sibTrans" cxnId="{86144D0E-E7A3-4454-8FE6-00664B47A021}">
      <dgm:prSet/>
      <dgm:spPr/>
      <dgm:t>
        <a:bodyPr/>
        <a:lstStyle/>
        <a:p>
          <a:endParaRPr lang="es-PE"/>
        </a:p>
      </dgm:t>
    </dgm:pt>
    <dgm:pt modelId="{93577235-BB1D-442D-AA0E-86EF895F1B79}">
      <dgm:prSet phldrT="[Texto]" custT="1"/>
      <dgm:spPr/>
      <dgm:t>
        <a:bodyPr/>
        <a:lstStyle/>
        <a:p>
          <a:r>
            <a:rPr lang="es-PE" sz="1800" b="1" dirty="0" smtClean="0"/>
            <a:t>2’840,145 m</a:t>
          </a:r>
          <a:r>
            <a:rPr lang="es-PE" sz="1800" b="1" baseline="30000" dirty="0" smtClean="0"/>
            <a:t>3 </a:t>
          </a:r>
          <a:r>
            <a:rPr lang="es-PE" sz="1800" dirty="0" smtClean="0"/>
            <a:t>de madera extraída ilegalmente</a:t>
          </a:r>
          <a:endParaRPr lang="es-PE" sz="1800" b="1" baseline="30000" dirty="0"/>
        </a:p>
      </dgm:t>
    </dgm:pt>
    <dgm:pt modelId="{DF01CCF8-67B0-458A-8C36-D8BA0F7A56A2}" type="parTrans" cxnId="{7B2AB23D-A23B-4A25-A8A2-32813C5D25B3}">
      <dgm:prSet/>
      <dgm:spPr/>
      <dgm:t>
        <a:bodyPr/>
        <a:lstStyle/>
        <a:p>
          <a:endParaRPr lang="es-PE"/>
        </a:p>
      </dgm:t>
    </dgm:pt>
    <dgm:pt modelId="{F4DCE842-039A-492C-8827-FB7B32EE0E30}" type="sibTrans" cxnId="{7B2AB23D-A23B-4A25-A8A2-32813C5D25B3}">
      <dgm:prSet/>
      <dgm:spPr/>
      <dgm:t>
        <a:bodyPr/>
        <a:lstStyle/>
        <a:p>
          <a:endParaRPr lang="es-PE"/>
        </a:p>
      </dgm:t>
    </dgm:pt>
    <dgm:pt modelId="{DA2BB266-45A0-491C-8E7F-D87FF07579F3}">
      <dgm:prSet phldrT="[Texto]" custT="1"/>
      <dgm:spPr/>
      <dgm:t>
        <a:bodyPr/>
        <a:lstStyle/>
        <a:p>
          <a:r>
            <a:rPr lang="es-PE" sz="1800" b="0" dirty="0" smtClean="0"/>
            <a:t>Equivale a </a:t>
          </a:r>
          <a:r>
            <a:rPr lang="es-PE" sz="1800" b="1" dirty="0" smtClean="0"/>
            <a:t>56,800 camiones </a:t>
          </a:r>
          <a:r>
            <a:rPr lang="es-PE" sz="1800" dirty="0" smtClean="0"/>
            <a:t>de madera aserrada</a:t>
          </a:r>
          <a:endParaRPr lang="es-PE" sz="1800" dirty="0"/>
        </a:p>
      </dgm:t>
    </dgm:pt>
    <dgm:pt modelId="{27A0A67D-9915-4FC3-B739-011F8A0B683B}" type="parTrans" cxnId="{88611D82-DB0E-40A8-83E2-87D6FD3748A2}">
      <dgm:prSet/>
      <dgm:spPr/>
      <dgm:t>
        <a:bodyPr/>
        <a:lstStyle/>
        <a:p>
          <a:endParaRPr lang="es-PE"/>
        </a:p>
      </dgm:t>
    </dgm:pt>
    <dgm:pt modelId="{3A98AA4C-BD18-4ED3-85EC-C9E16F25A3F1}" type="sibTrans" cxnId="{88611D82-DB0E-40A8-83E2-87D6FD3748A2}">
      <dgm:prSet/>
      <dgm:spPr/>
      <dgm:t>
        <a:bodyPr/>
        <a:lstStyle/>
        <a:p>
          <a:endParaRPr lang="es-PE"/>
        </a:p>
      </dgm:t>
    </dgm:pt>
    <dgm:pt modelId="{A545D5AB-C533-4C43-992D-6A3AE3CF9E2C}">
      <dgm:prSet phldrT="[Texto]"/>
      <dgm:spPr>
        <a:noFill/>
        <a:ln>
          <a:noFill/>
        </a:ln>
      </dgm:spPr>
      <dgm:t>
        <a:bodyPr/>
        <a:lstStyle/>
        <a:p>
          <a:endParaRPr lang="es-PE" dirty="0"/>
        </a:p>
      </dgm:t>
    </dgm:pt>
    <dgm:pt modelId="{8F6FEE08-4EC7-4D3E-B3DE-B7CD1AAABD89}" type="parTrans" cxnId="{26AB98D8-4C95-44CA-A49A-030B6AE679A5}">
      <dgm:prSet/>
      <dgm:spPr/>
      <dgm:t>
        <a:bodyPr/>
        <a:lstStyle/>
        <a:p>
          <a:endParaRPr lang="es-PE"/>
        </a:p>
      </dgm:t>
    </dgm:pt>
    <dgm:pt modelId="{F930E65B-1B66-44EB-9FC9-C90BE40C0F74}" type="sibTrans" cxnId="{26AB98D8-4C95-44CA-A49A-030B6AE679A5}">
      <dgm:prSet/>
      <dgm:spPr/>
      <dgm:t>
        <a:bodyPr/>
        <a:lstStyle/>
        <a:p>
          <a:endParaRPr lang="es-PE"/>
        </a:p>
      </dgm:t>
    </dgm:pt>
    <dgm:pt modelId="{61271947-7602-4CAF-9342-CD0C7E88BB33}" type="pres">
      <dgm:prSet presAssocID="{657A6A23-5BE8-4D9C-A018-8DE5CA5655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37C5DFB9-8C9E-4CB5-A189-FCC74B5A719E}" type="pres">
      <dgm:prSet presAssocID="{6FC16A6D-5B4B-4ACA-9EDA-146BC7CEC359}" presName="horFlow" presStyleCnt="0"/>
      <dgm:spPr/>
    </dgm:pt>
    <dgm:pt modelId="{79840EA3-E11C-46D3-8DC3-330F7DA9E4B2}" type="pres">
      <dgm:prSet presAssocID="{6FC16A6D-5B4B-4ACA-9EDA-146BC7CEC359}" presName="bigChev" presStyleLbl="node1" presStyleIdx="0" presStyleCnt="2" custScaleX="98451"/>
      <dgm:spPr/>
      <dgm:t>
        <a:bodyPr/>
        <a:lstStyle/>
        <a:p>
          <a:endParaRPr lang="es-PE"/>
        </a:p>
      </dgm:t>
    </dgm:pt>
    <dgm:pt modelId="{9F026B16-9558-4296-9171-39F40325B10C}" type="pres">
      <dgm:prSet presAssocID="{D8E16B1D-C6D2-4C06-89CC-C82767B9CB2A}" presName="parTrans" presStyleCnt="0"/>
      <dgm:spPr/>
    </dgm:pt>
    <dgm:pt modelId="{AA4F5CC5-A03B-4FA4-A995-9D6436DDFA22}" type="pres">
      <dgm:prSet presAssocID="{76656E36-0274-4163-A461-017EC7E8AE36}" presName="node" presStyleLbl="alignAccFollowNode1" presStyleIdx="0" presStyleCnt="3" custScaleX="9538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7305BAE-1F17-41F8-AF30-A8F837DD62FE}" type="pres">
      <dgm:prSet presAssocID="{670D944B-BE1C-420B-A2BB-68196461DB8B}" presName="sibTrans" presStyleCnt="0"/>
      <dgm:spPr/>
    </dgm:pt>
    <dgm:pt modelId="{5C354BDE-16A1-49CF-804D-CE0CFAE728C8}" type="pres">
      <dgm:prSet presAssocID="{93577235-BB1D-442D-AA0E-86EF895F1B79}" presName="node" presStyleLbl="alignAccFollowNode1" presStyleIdx="1" presStyleCnt="3" custScaleX="1076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41C76B9-E19E-488C-9631-744DFAD6FC26}" type="pres">
      <dgm:prSet presAssocID="{F4DCE842-039A-492C-8827-FB7B32EE0E30}" presName="sibTrans" presStyleCnt="0"/>
      <dgm:spPr/>
    </dgm:pt>
    <dgm:pt modelId="{9B30CCBF-AE3D-4399-9CA5-A537C1552DB5}" type="pres">
      <dgm:prSet presAssocID="{DA2BB266-45A0-491C-8E7F-D87FF07579F3}" presName="node" presStyleLbl="alignAccFollowNode1" presStyleIdx="2" presStyleCnt="3" custScaleX="11022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CC619B9-AA95-4A9C-B37D-382B018F769E}" type="pres">
      <dgm:prSet presAssocID="{6FC16A6D-5B4B-4ACA-9EDA-146BC7CEC359}" presName="vSp" presStyleCnt="0"/>
      <dgm:spPr/>
    </dgm:pt>
    <dgm:pt modelId="{AA32090D-8A8A-4364-9ACD-73E5F0C094F8}" type="pres">
      <dgm:prSet presAssocID="{A545D5AB-C533-4C43-992D-6A3AE3CF9E2C}" presName="horFlow" presStyleCnt="0"/>
      <dgm:spPr/>
    </dgm:pt>
    <dgm:pt modelId="{C5290971-27A0-4ED3-AF21-8B1B69E15679}" type="pres">
      <dgm:prSet presAssocID="{A545D5AB-C533-4C43-992D-6A3AE3CF9E2C}" presName="bigChev" presStyleLbl="node1" presStyleIdx="1" presStyleCnt="2" custScaleY="30831"/>
      <dgm:spPr/>
      <dgm:t>
        <a:bodyPr/>
        <a:lstStyle/>
        <a:p>
          <a:endParaRPr lang="es-PE"/>
        </a:p>
      </dgm:t>
    </dgm:pt>
  </dgm:ptLst>
  <dgm:cxnLst>
    <dgm:cxn modelId="{7B2AB23D-A23B-4A25-A8A2-32813C5D25B3}" srcId="{6FC16A6D-5B4B-4ACA-9EDA-146BC7CEC359}" destId="{93577235-BB1D-442D-AA0E-86EF895F1B79}" srcOrd="1" destOrd="0" parTransId="{DF01CCF8-67B0-458A-8C36-D8BA0F7A56A2}" sibTransId="{F4DCE842-039A-492C-8827-FB7B32EE0E30}"/>
    <dgm:cxn modelId="{A218995F-CAED-4532-82F9-3C5657EC29CC}" type="presOf" srcId="{93577235-BB1D-442D-AA0E-86EF895F1B79}" destId="{5C354BDE-16A1-49CF-804D-CE0CFAE728C8}" srcOrd="0" destOrd="0" presId="urn:microsoft.com/office/officeart/2005/8/layout/lProcess3"/>
    <dgm:cxn modelId="{D80237F7-2FBB-458A-8227-1944F790B492}" type="presOf" srcId="{76656E36-0274-4163-A461-017EC7E8AE36}" destId="{AA4F5CC5-A03B-4FA4-A995-9D6436DDFA22}" srcOrd="0" destOrd="0" presId="urn:microsoft.com/office/officeart/2005/8/layout/lProcess3"/>
    <dgm:cxn modelId="{6C2C7B80-B6D7-48A5-8B34-532D1251B879}" type="presOf" srcId="{DA2BB266-45A0-491C-8E7F-D87FF07579F3}" destId="{9B30CCBF-AE3D-4399-9CA5-A537C1552DB5}" srcOrd="0" destOrd="0" presId="urn:microsoft.com/office/officeart/2005/8/layout/lProcess3"/>
    <dgm:cxn modelId="{88611D82-DB0E-40A8-83E2-87D6FD3748A2}" srcId="{6FC16A6D-5B4B-4ACA-9EDA-146BC7CEC359}" destId="{DA2BB266-45A0-491C-8E7F-D87FF07579F3}" srcOrd="2" destOrd="0" parTransId="{27A0A67D-9915-4FC3-B739-011F8A0B683B}" sibTransId="{3A98AA4C-BD18-4ED3-85EC-C9E16F25A3F1}"/>
    <dgm:cxn modelId="{EA073827-6964-4218-B5ED-005DEE557C6A}" srcId="{657A6A23-5BE8-4D9C-A018-8DE5CA565564}" destId="{6FC16A6D-5B4B-4ACA-9EDA-146BC7CEC359}" srcOrd="0" destOrd="0" parTransId="{A38A99D9-A70D-4130-883B-DA332C90E01D}" sibTransId="{5D8F0447-6BBE-4A5A-9C65-E2B5D1DFDFD9}"/>
    <dgm:cxn modelId="{AA015603-628C-4F75-9AE2-D358E663224C}" type="presOf" srcId="{6FC16A6D-5B4B-4ACA-9EDA-146BC7CEC359}" destId="{79840EA3-E11C-46D3-8DC3-330F7DA9E4B2}" srcOrd="0" destOrd="0" presId="urn:microsoft.com/office/officeart/2005/8/layout/lProcess3"/>
    <dgm:cxn modelId="{86144D0E-E7A3-4454-8FE6-00664B47A021}" srcId="{6FC16A6D-5B4B-4ACA-9EDA-146BC7CEC359}" destId="{76656E36-0274-4163-A461-017EC7E8AE36}" srcOrd="0" destOrd="0" parTransId="{D8E16B1D-C6D2-4C06-89CC-C82767B9CB2A}" sibTransId="{670D944B-BE1C-420B-A2BB-68196461DB8B}"/>
    <dgm:cxn modelId="{121E672E-1639-4926-96F7-8C3FA4BE309D}" type="presOf" srcId="{A545D5AB-C533-4C43-992D-6A3AE3CF9E2C}" destId="{C5290971-27A0-4ED3-AF21-8B1B69E15679}" srcOrd="0" destOrd="0" presId="urn:microsoft.com/office/officeart/2005/8/layout/lProcess3"/>
    <dgm:cxn modelId="{3FA16661-CA20-43EC-B934-59623CD87632}" type="presOf" srcId="{657A6A23-5BE8-4D9C-A018-8DE5CA565564}" destId="{61271947-7602-4CAF-9342-CD0C7E88BB33}" srcOrd="0" destOrd="0" presId="urn:microsoft.com/office/officeart/2005/8/layout/lProcess3"/>
    <dgm:cxn modelId="{26AB98D8-4C95-44CA-A49A-030B6AE679A5}" srcId="{657A6A23-5BE8-4D9C-A018-8DE5CA565564}" destId="{A545D5AB-C533-4C43-992D-6A3AE3CF9E2C}" srcOrd="1" destOrd="0" parTransId="{8F6FEE08-4EC7-4D3E-B3DE-B7CD1AAABD89}" sibTransId="{F930E65B-1B66-44EB-9FC9-C90BE40C0F74}"/>
    <dgm:cxn modelId="{B2D2D52C-6DB3-4975-8043-3E91DAE8720B}" type="presParOf" srcId="{61271947-7602-4CAF-9342-CD0C7E88BB33}" destId="{37C5DFB9-8C9E-4CB5-A189-FCC74B5A719E}" srcOrd="0" destOrd="0" presId="urn:microsoft.com/office/officeart/2005/8/layout/lProcess3"/>
    <dgm:cxn modelId="{88A00D4F-21D3-457B-AF67-47DD8F82F839}" type="presParOf" srcId="{37C5DFB9-8C9E-4CB5-A189-FCC74B5A719E}" destId="{79840EA3-E11C-46D3-8DC3-330F7DA9E4B2}" srcOrd="0" destOrd="0" presId="urn:microsoft.com/office/officeart/2005/8/layout/lProcess3"/>
    <dgm:cxn modelId="{428A4ACD-3F5C-42F1-B31D-E53E6631350F}" type="presParOf" srcId="{37C5DFB9-8C9E-4CB5-A189-FCC74B5A719E}" destId="{9F026B16-9558-4296-9171-39F40325B10C}" srcOrd="1" destOrd="0" presId="urn:microsoft.com/office/officeart/2005/8/layout/lProcess3"/>
    <dgm:cxn modelId="{628C3059-2BC6-47E3-AB01-82618B485B77}" type="presParOf" srcId="{37C5DFB9-8C9E-4CB5-A189-FCC74B5A719E}" destId="{AA4F5CC5-A03B-4FA4-A995-9D6436DDFA22}" srcOrd="2" destOrd="0" presId="urn:microsoft.com/office/officeart/2005/8/layout/lProcess3"/>
    <dgm:cxn modelId="{D1F0B947-7DD7-4823-A844-A2D05890A2C1}" type="presParOf" srcId="{37C5DFB9-8C9E-4CB5-A189-FCC74B5A719E}" destId="{E7305BAE-1F17-41F8-AF30-A8F837DD62FE}" srcOrd="3" destOrd="0" presId="urn:microsoft.com/office/officeart/2005/8/layout/lProcess3"/>
    <dgm:cxn modelId="{49B42FBC-217C-4ECF-B25B-4CDCEEA166FE}" type="presParOf" srcId="{37C5DFB9-8C9E-4CB5-A189-FCC74B5A719E}" destId="{5C354BDE-16A1-49CF-804D-CE0CFAE728C8}" srcOrd="4" destOrd="0" presId="urn:microsoft.com/office/officeart/2005/8/layout/lProcess3"/>
    <dgm:cxn modelId="{8727F645-DD24-4812-800C-BC9E9B67CADF}" type="presParOf" srcId="{37C5DFB9-8C9E-4CB5-A189-FCC74B5A719E}" destId="{541C76B9-E19E-488C-9631-744DFAD6FC26}" srcOrd="5" destOrd="0" presId="urn:microsoft.com/office/officeart/2005/8/layout/lProcess3"/>
    <dgm:cxn modelId="{7130EAE9-50D3-479E-B28B-4E860534884E}" type="presParOf" srcId="{37C5DFB9-8C9E-4CB5-A189-FCC74B5A719E}" destId="{9B30CCBF-AE3D-4399-9CA5-A537C1552DB5}" srcOrd="6" destOrd="0" presId="urn:microsoft.com/office/officeart/2005/8/layout/lProcess3"/>
    <dgm:cxn modelId="{1E480E8B-D716-462D-8B49-FA9CD44858C6}" type="presParOf" srcId="{61271947-7602-4CAF-9342-CD0C7E88BB33}" destId="{7CC619B9-AA95-4A9C-B37D-382B018F769E}" srcOrd="1" destOrd="0" presId="urn:microsoft.com/office/officeart/2005/8/layout/lProcess3"/>
    <dgm:cxn modelId="{D44CD4F9-E208-449A-9BB1-2B13D0F9504D}" type="presParOf" srcId="{61271947-7602-4CAF-9342-CD0C7E88BB33}" destId="{AA32090D-8A8A-4364-9ACD-73E5F0C094F8}" srcOrd="2" destOrd="0" presId="urn:microsoft.com/office/officeart/2005/8/layout/lProcess3"/>
    <dgm:cxn modelId="{2EFB9C1E-1443-461A-8616-70834D51EF02}" type="presParOf" srcId="{AA32090D-8A8A-4364-9ACD-73E5F0C094F8}" destId="{C5290971-27A0-4ED3-AF21-8B1B69E1567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011FD-CDD2-45F1-B034-F0321B87A4F2}" type="datetimeFigureOut">
              <a:rPr lang="es-PE" smtClean="0"/>
              <a:t>11/09/2019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1EE9B-193F-4825-81D1-77C0BA63012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981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F0961-FD91-4688-8D08-9542046736EF}" type="datetimeFigureOut">
              <a:rPr lang="es-PE" smtClean="0"/>
              <a:t>11/09/2019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38F85-2E3F-41D7-BF85-6B41A741DBA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4216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9" t="650" r="4639" b="1631"/>
          <a:stretch/>
        </p:blipFill>
        <p:spPr>
          <a:xfrm>
            <a:off x="0" y="4462"/>
            <a:ext cx="9144000" cy="6845300"/>
          </a:xfrm>
          <a:prstGeom prst="rect">
            <a:avLst/>
          </a:prstGeom>
        </p:spPr>
      </p:pic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2577016" y="3124207"/>
            <a:ext cx="6172200" cy="2023749"/>
          </a:xfrm>
        </p:spPr>
        <p:txBody>
          <a:bodyPr anchor="ctr"/>
          <a:lstStyle>
            <a:lvl1pPr algn="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14" name="Subtítulo 2"/>
          <p:cNvSpPr>
            <a:spLocks noGrp="1"/>
          </p:cNvSpPr>
          <p:nvPr>
            <p:ph type="subTitle" idx="1"/>
          </p:nvPr>
        </p:nvSpPr>
        <p:spPr>
          <a:xfrm>
            <a:off x="2577016" y="5259084"/>
            <a:ext cx="6172200" cy="875663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s-ES" dirty="0" smtClean="0"/>
              <a:t>Haga clic para editar el estilo de subtítulo del patrón</a:t>
            </a:r>
            <a:endParaRPr lang="es-PE" dirty="0"/>
          </a:p>
        </p:txBody>
      </p:sp>
      <p:sp>
        <p:nvSpPr>
          <p:cNvPr id="15" name="Marcador de fecha 3"/>
          <p:cNvSpPr>
            <a:spLocks noGrp="1"/>
          </p:cNvSpPr>
          <p:nvPr>
            <p:ph type="dt" sz="half" idx="10"/>
          </p:nvPr>
        </p:nvSpPr>
        <p:spPr>
          <a:xfrm>
            <a:off x="260210" y="6381759"/>
            <a:ext cx="226059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78D6E-36B4-4DF7-80E7-9C2B77B31850}" type="datetime1">
              <a:rPr lang="es-PE" smtClean="0"/>
              <a:t>11/09/2019</a:t>
            </a:fld>
            <a:endParaRPr lang="es-PE"/>
          </a:p>
        </p:txBody>
      </p:sp>
      <p:sp>
        <p:nvSpPr>
          <p:cNvPr id="1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809264" y="6381759"/>
            <a:ext cx="339089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8" name="Rectángulo 17"/>
          <p:cNvSpPr/>
          <p:nvPr userDrawn="1"/>
        </p:nvSpPr>
        <p:spPr>
          <a:xfrm>
            <a:off x="0" y="388627"/>
            <a:ext cx="9144000" cy="88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991" y="611471"/>
            <a:ext cx="1847227" cy="41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427" y="642734"/>
            <a:ext cx="1559149" cy="3475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10" y="621689"/>
            <a:ext cx="2420965" cy="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3293"/>
            <a:ext cx="7886700" cy="1325563"/>
          </a:xfrm>
        </p:spPr>
        <p:txBody>
          <a:bodyPr/>
          <a:lstStyle>
            <a:lvl1pPr>
              <a:defRPr>
                <a:solidFill>
                  <a:srgbClr val="017D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0121"/>
            <a:ext cx="7886700" cy="3886843"/>
          </a:xfrm>
        </p:spPr>
        <p:txBody>
          <a:bodyPr/>
          <a:lstStyle>
            <a:lvl1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1A217-DDDF-4565-8928-747AA134BDDC}" type="datetime1">
              <a:rPr lang="es-PE" smtClean="0"/>
              <a:t>11/09/2019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rgbClr val="017D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‹Nº›</a:t>
            </a:fld>
            <a:endParaRPr lang="es-PE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35" y="346314"/>
            <a:ext cx="1559149" cy="347588"/>
          </a:xfrm>
          <a:prstGeom prst="rect">
            <a:avLst/>
          </a:prstGeom>
        </p:spPr>
      </p:pic>
      <p:sp>
        <p:nvSpPr>
          <p:cNvPr id="21" name="Rectángulo 20"/>
          <p:cNvSpPr/>
          <p:nvPr userDrawn="1"/>
        </p:nvSpPr>
        <p:spPr>
          <a:xfrm>
            <a:off x="1" y="6516055"/>
            <a:ext cx="8056604" cy="45719"/>
          </a:xfrm>
          <a:prstGeom prst="rect">
            <a:avLst/>
          </a:prstGeom>
          <a:solidFill>
            <a:srgbClr val="017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039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784" y="4589468"/>
            <a:ext cx="7512908" cy="697397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017D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Editar el estilo de texto del patrón</a:t>
            </a:r>
          </a:p>
        </p:txBody>
      </p:sp>
      <p:sp>
        <p:nvSpPr>
          <p:cNvPr id="13" name="Medio marco 12"/>
          <p:cNvSpPr/>
          <p:nvPr userDrawn="1"/>
        </p:nvSpPr>
        <p:spPr>
          <a:xfrm>
            <a:off x="403156" y="1471001"/>
            <a:ext cx="4029146" cy="2618403"/>
          </a:xfrm>
          <a:prstGeom prst="halfFrame">
            <a:avLst>
              <a:gd name="adj1" fmla="val 2443"/>
              <a:gd name="adj2" fmla="val 2443"/>
            </a:avLst>
          </a:prstGeom>
          <a:solidFill>
            <a:srgbClr val="017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Medio marco 13"/>
          <p:cNvSpPr/>
          <p:nvPr userDrawn="1"/>
        </p:nvSpPr>
        <p:spPr>
          <a:xfrm rot="10800000">
            <a:off x="4720072" y="2937366"/>
            <a:ext cx="4029146" cy="2618403"/>
          </a:xfrm>
          <a:prstGeom prst="halfFrame">
            <a:avLst>
              <a:gd name="adj1" fmla="val 2443"/>
              <a:gd name="adj2" fmla="val 2443"/>
            </a:avLst>
          </a:prstGeom>
          <a:solidFill>
            <a:srgbClr val="017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Marcador de fech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585E17-0FA5-4BDA-96D5-38762FDBB287}" type="datetime1">
              <a:rPr lang="es-PE" smtClean="0"/>
              <a:t>11/09/2019</a:t>
            </a:fld>
            <a:endParaRPr lang="es-PE"/>
          </a:p>
        </p:txBody>
      </p:sp>
      <p:sp>
        <p:nvSpPr>
          <p:cNvPr id="16" name="Marcador de pie de pá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19" name="Título 18"/>
          <p:cNvSpPr>
            <a:spLocks noGrp="1"/>
          </p:cNvSpPr>
          <p:nvPr>
            <p:ph type="title"/>
          </p:nvPr>
        </p:nvSpPr>
        <p:spPr>
          <a:xfrm>
            <a:off x="815548" y="1704979"/>
            <a:ext cx="7512908" cy="2784717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20" name="Rectángulo 19"/>
          <p:cNvSpPr/>
          <p:nvPr userDrawn="1"/>
        </p:nvSpPr>
        <p:spPr>
          <a:xfrm>
            <a:off x="0" y="388627"/>
            <a:ext cx="9144000" cy="88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991" y="611471"/>
            <a:ext cx="1847227" cy="41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427" y="642734"/>
            <a:ext cx="1559149" cy="3475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10" y="621689"/>
            <a:ext cx="2420965" cy="421295"/>
          </a:xfrm>
          <a:prstGeom prst="rect">
            <a:avLst/>
          </a:prstGeom>
        </p:spPr>
      </p:pic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</p:spPr>
        <p:txBody>
          <a:bodyPr/>
          <a:lstStyle>
            <a:lvl1pPr>
              <a:defRPr sz="1000" b="1">
                <a:solidFill>
                  <a:srgbClr val="017D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7699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9" grpId="0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3DA952-4BA3-474A-BB89-79BEB3106565}" type="datetime1">
              <a:rPr lang="es-PE" smtClean="0"/>
              <a:t>11/09/2019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820" y="4654614"/>
            <a:ext cx="2622679" cy="5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 userDrawn="1"/>
        </p:nvSpPr>
        <p:spPr>
          <a:xfrm>
            <a:off x="1538686" y="4364463"/>
            <a:ext cx="6114266" cy="920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760" y="1849200"/>
            <a:ext cx="2268114" cy="21993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681" y="4677414"/>
            <a:ext cx="2944069" cy="51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81881"/>
            <a:ext cx="3886200" cy="3895082"/>
          </a:xfrm>
        </p:spPr>
        <p:txBody>
          <a:bodyPr/>
          <a:lstStyle>
            <a:lvl1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81881"/>
            <a:ext cx="3886200" cy="3895082"/>
          </a:xfrm>
        </p:spPr>
        <p:txBody>
          <a:bodyPr/>
          <a:lstStyle>
            <a:lvl1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57E63B-CC91-4837-89E8-A756C170E63B}" type="datetime1">
              <a:rPr lang="es-PE" smtClean="0"/>
              <a:t>11/09/2019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36" y="346314"/>
            <a:ext cx="1559149" cy="3475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873295"/>
            <a:ext cx="7886700" cy="1325563"/>
          </a:xfrm>
        </p:spPr>
        <p:txBody>
          <a:bodyPr/>
          <a:lstStyle>
            <a:lvl1pPr>
              <a:defRPr>
                <a:solidFill>
                  <a:srgbClr val="017D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</p:spPr>
        <p:txBody>
          <a:bodyPr/>
          <a:lstStyle>
            <a:lvl1pPr>
              <a:defRPr sz="1000" b="1">
                <a:solidFill>
                  <a:srgbClr val="017D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‹Nº›</a:t>
            </a:fld>
            <a:endParaRPr lang="es-PE" dirty="0"/>
          </a:p>
        </p:txBody>
      </p:sp>
      <p:sp>
        <p:nvSpPr>
          <p:cNvPr id="13" name="Rectángulo 12"/>
          <p:cNvSpPr/>
          <p:nvPr userDrawn="1"/>
        </p:nvSpPr>
        <p:spPr>
          <a:xfrm>
            <a:off x="1" y="6516057"/>
            <a:ext cx="8056604" cy="45719"/>
          </a:xfrm>
          <a:prstGeom prst="rect">
            <a:avLst/>
          </a:prstGeom>
          <a:solidFill>
            <a:srgbClr val="017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88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272782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dirty="0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170625"/>
            <a:ext cx="3868340" cy="3019041"/>
          </a:xfrm>
        </p:spPr>
        <p:txBody>
          <a:bodyPr/>
          <a:lstStyle>
            <a:lvl1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2272782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3170625"/>
            <a:ext cx="3887391" cy="3019041"/>
          </a:xfrm>
        </p:spPr>
        <p:txBody>
          <a:bodyPr/>
          <a:lstStyle>
            <a:lvl1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buClr>
                <a:srgbClr val="017D45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91A61-5D43-4E4E-B744-60C4038764D4}" type="datetime1">
              <a:rPr lang="es-PE" smtClean="0"/>
              <a:t>11/09/2019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36" y="346314"/>
            <a:ext cx="1559149" cy="34758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873295"/>
            <a:ext cx="7886700" cy="1325563"/>
          </a:xfrm>
        </p:spPr>
        <p:txBody>
          <a:bodyPr/>
          <a:lstStyle>
            <a:lvl1pPr>
              <a:defRPr>
                <a:solidFill>
                  <a:srgbClr val="017D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</p:spPr>
        <p:txBody>
          <a:bodyPr/>
          <a:lstStyle>
            <a:lvl1pPr>
              <a:defRPr sz="1000" b="1">
                <a:solidFill>
                  <a:srgbClr val="017D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‹Nº›</a:t>
            </a:fld>
            <a:endParaRPr lang="es-PE" dirty="0"/>
          </a:p>
        </p:txBody>
      </p:sp>
      <p:sp>
        <p:nvSpPr>
          <p:cNvPr id="15" name="Rectángulo 14"/>
          <p:cNvSpPr/>
          <p:nvPr userDrawn="1"/>
        </p:nvSpPr>
        <p:spPr>
          <a:xfrm>
            <a:off x="1" y="6516057"/>
            <a:ext cx="8056604" cy="45719"/>
          </a:xfrm>
          <a:prstGeom prst="rect">
            <a:avLst/>
          </a:prstGeom>
          <a:solidFill>
            <a:srgbClr val="017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05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73292"/>
            <a:ext cx="4629150" cy="4987760"/>
          </a:xfrm>
        </p:spPr>
        <p:txBody>
          <a:bodyPr/>
          <a:lstStyle>
            <a:lvl1pPr algn="just">
              <a:buClr>
                <a:srgbClr val="017D45"/>
              </a:buCl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buClr>
                <a:srgbClr val="017D45"/>
              </a:buCl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buClr>
                <a:srgbClr val="017D45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buClr>
                <a:srgbClr val="017D45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buClr>
                <a:srgbClr val="017D45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81880"/>
            <a:ext cx="2949178" cy="3587107"/>
          </a:xfrm>
        </p:spPr>
        <p:txBody>
          <a:bodyPr/>
          <a:lstStyle>
            <a:lvl1pPr marL="0" indent="0" algn="just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 dirty="0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53855E-EB6D-4E74-AF5A-8D39058778B4}" type="datetime1">
              <a:rPr lang="es-PE" smtClean="0"/>
              <a:t>11/09/2019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36" y="346314"/>
            <a:ext cx="1559149" cy="34758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2" y="873295"/>
            <a:ext cx="2950369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017D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</p:spPr>
        <p:txBody>
          <a:bodyPr/>
          <a:lstStyle>
            <a:lvl1pPr>
              <a:defRPr sz="1000" b="1">
                <a:solidFill>
                  <a:srgbClr val="017D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‹Nº›</a:t>
            </a:fld>
            <a:endParaRPr lang="es-PE" dirty="0"/>
          </a:p>
        </p:txBody>
      </p:sp>
      <p:sp>
        <p:nvSpPr>
          <p:cNvPr id="14" name="Rectángulo 13"/>
          <p:cNvSpPr/>
          <p:nvPr userDrawn="1"/>
        </p:nvSpPr>
        <p:spPr>
          <a:xfrm>
            <a:off x="1" y="6516057"/>
            <a:ext cx="8056604" cy="45719"/>
          </a:xfrm>
          <a:prstGeom prst="rect">
            <a:avLst/>
          </a:prstGeom>
          <a:solidFill>
            <a:srgbClr val="017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735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73292"/>
            <a:ext cx="4629150" cy="4987760"/>
          </a:xfrm>
        </p:spPr>
        <p:txBody>
          <a:bodyPr anchor="t"/>
          <a:lstStyle>
            <a:lvl1pPr marL="0" indent="0" algn="just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90122"/>
            <a:ext cx="2949178" cy="3578869"/>
          </a:xfrm>
        </p:spPr>
        <p:txBody>
          <a:bodyPr/>
          <a:lstStyle>
            <a:lvl1pPr marL="0" indent="0" algn="just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 dirty="0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CACE6-CC13-4C28-B028-363AFE608DEE}" type="datetime1">
              <a:rPr lang="es-PE" smtClean="0"/>
              <a:t>11/09/2019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36" y="346314"/>
            <a:ext cx="1559149" cy="3475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2" y="873295"/>
            <a:ext cx="2950369" cy="1325563"/>
          </a:xfrm>
        </p:spPr>
        <p:txBody>
          <a:bodyPr>
            <a:noAutofit/>
          </a:bodyPr>
          <a:lstStyle>
            <a:lvl1pPr>
              <a:defRPr sz="3200">
                <a:solidFill>
                  <a:srgbClr val="017D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</p:spPr>
        <p:txBody>
          <a:bodyPr/>
          <a:lstStyle>
            <a:lvl1pPr>
              <a:defRPr sz="1000" b="1">
                <a:solidFill>
                  <a:srgbClr val="017D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‹Nº›</a:t>
            </a:fld>
            <a:endParaRPr lang="es-PE" dirty="0"/>
          </a:p>
        </p:txBody>
      </p:sp>
      <p:sp>
        <p:nvSpPr>
          <p:cNvPr id="13" name="Rectángulo 12"/>
          <p:cNvSpPr/>
          <p:nvPr userDrawn="1"/>
        </p:nvSpPr>
        <p:spPr>
          <a:xfrm>
            <a:off x="1" y="6516057"/>
            <a:ext cx="8056604" cy="45719"/>
          </a:xfrm>
          <a:prstGeom prst="rect">
            <a:avLst/>
          </a:prstGeom>
          <a:solidFill>
            <a:srgbClr val="017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86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290119"/>
            <a:ext cx="7886700" cy="3886844"/>
          </a:xfrm>
        </p:spPr>
        <p:txBody>
          <a:bodyPr vert="eaVert"/>
          <a:lstStyle>
            <a:lvl1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84208-4441-48A4-AC2F-D9A1FD822434}" type="datetime1">
              <a:rPr lang="es-PE" smtClean="0"/>
              <a:t>11/09/2019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36" y="346314"/>
            <a:ext cx="1559149" cy="3475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873295"/>
            <a:ext cx="7886700" cy="1325563"/>
          </a:xfrm>
        </p:spPr>
        <p:txBody>
          <a:bodyPr/>
          <a:lstStyle>
            <a:lvl1pPr>
              <a:defRPr>
                <a:solidFill>
                  <a:srgbClr val="017D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</p:spPr>
        <p:txBody>
          <a:bodyPr/>
          <a:lstStyle>
            <a:lvl1pPr>
              <a:defRPr sz="1000" b="1">
                <a:solidFill>
                  <a:srgbClr val="017D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‹Nº›</a:t>
            </a:fld>
            <a:endParaRPr lang="es-PE" dirty="0"/>
          </a:p>
        </p:txBody>
      </p:sp>
      <p:sp>
        <p:nvSpPr>
          <p:cNvPr id="12" name="Rectángulo 11"/>
          <p:cNvSpPr/>
          <p:nvPr userDrawn="1"/>
        </p:nvSpPr>
        <p:spPr>
          <a:xfrm>
            <a:off x="1" y="6516057"/>
            <a:ext cx="8056604" cy="45719"/>
          </a:xfrm>
          <a:prstGeom prst="rect">
            <a:avLst/>
          </a:prstGeom>
          <a:solidFill>
            <a:srgbClr val="017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696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B12947-E2F0-4750-A1AA-11DCAF462066}" type="datetime1">
              <a:rPr lang="es-PE" smtClean="0"/>
              <a:t>11/09/2019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71A56E-13BA-41F4-8BB6-3A4723085685}" type="slidenum">
              <a:rPr lang="es-PE" smtClean="0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31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64" r:id="rId5"/>
    <p:sldLayoutId id="2147483665" r:id="rId6"/>
    <p:sldLayoutId id="2147483668" r:id="rId7"/>
    <p:sldLayoutId id="2147483669" r:id="rId8"/>
    <p:sldLayoutId id="2147483670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17D4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Clr>
          <a:srgbClr val="017D45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Clr>
          <a:srgbClr val="017D45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Clr>
          <a:srgbClr val="017D45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Clr>
          <a:srgbClr val="017D4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Clr>
          <a:srgbClr val="017D4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infor.gob.pe/wp-content/uploads/2018/06/RESOLUCION-PRESIDENCIAL-00088-2018-OSINFOR-01.1.pdf" TargetMode="External"/><Relationship Id="rId2" Type="http://schemas.openxmlformats.org/officeDocument/2006/relationships/hyperlink" Target="https://www.osinfor.gob.pe/sig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99589" y="4852658"/>
            <a:ext cx="8848804" cy="986827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defRPr/>
            </a:pPr>
            <a:r>
              <a:rPr lang="es-PE" kern="900" dirty="0">
                <a:cs typeface="Helvetica" panose="020B0604020202020204" pitchFamily="34" charset="0"/>
              </a:rPr>
              <a:t>Contribución del OSINFOR </a:t>
            </a:r>
            <a:br>
              <a:rPr lang="es-PE" kern="900" dirty="0">
                <a:cs typeface="Helvetica" panose="020B0604020202020204" pitchFamily="34" charset="0"/>
              </a:rPr>
            </a:br>
            <a:r>
              <a:rPr lang="es-PE" kern="900" dirty="0">
                <a:cs typeface="Helvetica" panose="020B0604020202020204" pitchFamily="34" charset="0"/>
              </a:rPr>
              <a:t>en la trazabilidad de la madera </a:t>
            </a:r>
            <a:endParaRPr lang="es-PE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4294967295"/>
          </p:nvPr>
        </p:nvSpPr>
        <p:spPr>
          <a:xfrm>
            <a:off x="6488621" y="6381757"/>
            <a:ext cx="2260597" cy="365125"/>
          </a:xfrm>
        </p:spPr>
        <p:txBody>
          <a:bodyPr/>
          <a:lstStyle/>
          <a:p>
            <a:pPr>
              <a:defRPr/>
            </a:pPr>
            <a:fld id="{40F89099-6C6A-407F-A6CF-1DEE5564BD2D}" type="slidenum">
              <a:rPr lang="es-PE" smtClean="0"/>
              <a:pPr>
                <a:defRPr/>
              </a:pPr>
              <a:t>1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10</a:t>
            </a:fld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-10633" y="714632"/>
            <a:ext cx="2729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1600" dirty="0">
                <a:hlinkClick r:id="rId2"/>
              </a:rPr>
              <a:t>www.osinfor.gob.pe/sigo/</a:t>
            </a:r>
            <a:r>
              <a:rPr lang="es-PE" sz="1600" dirty="0"/>
              <a:t> </a:t>
            </a:r>
          </a:p>
        </p:txBody>
      </p:sp>
      <p:sp>
        <p:nvSpPr>
          <p:cNvPr id="8" name="CuadroTexto 16"/>
          <p:cNvSpPr txBox="1">
            <a:spLocks noChangeArrowheads="1"/>
          </p:cNvSpPr>
          <p:nvPr/>
        </p:nvSpPr>
        <p:spPr bwMode="auto">
          <a:xfrm>
            <a:off x="0" y="9746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800" b="1" dirty="0">
                <a:solidFill>
                  <a:srgbClr val="FFFFFF"/>
                </a:solidFill>
                <a:latin typeface="Arial" panose="020B0604020202020204" pitchFamily="34" charset="0"/>
              </a:rPr>
              <a:t>Comunicación de resultados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81716" y="4637811"/>
            <a:ext cx="8862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1600" b="1" dirty="0" smtClean="0">
                <a:ea typeface="Calibri" panose="020F0502020204030204" pitchFamily="34" charset="0"/>
              </a:rPr>
              <a:t>Comunica los resultados a las autoridades competentes: </a:t>
            </a:r>
            <a:r>
              <a:rPr lang="es-PE" sz="1600" b="1" i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SERFOR, GORE, FEMA, PROCURADURÍA MINAM, CONTRALORÍA, </a:t>
            </a:r>
            <a:r>
              <a:rPr lang="es-PE" sz="1600" b="1" i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OCI, SUNAT, etc.</a:t>
            </a:r>
            <a:endParaRPr lang="es-PE" sz="16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30614" y="5348276"/>
            <a:ext cx="8682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1600" b="1" dirty="0">
                <a:ea typeface="Calibri" panose="020F0502020204030204" pitchFamily="34" charset="0"/>
              </a:rPr>
              <a:t>ALERTAS DE SUPERVISIÓN:  </a:t>
            </a:r>
            <a:r>
              <a:rPr lang="es-PE" sz="1600" b="1" i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Casos 100% inexistencia </a:t>
            </a:r>
            <a:r>
              <a:rPr lang="es-PE" sz="1600" b="1" i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de árboles o inexistencia de aprovechamiento forestal </a:t>
            </a:r>
            <a:r>
              <a:rPr lang="es-PE" sz="16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s-PE" sz="16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://www.osinfor.gob.pe/wp-content/uploads/2018/06/RESOLUCION-PRESIDENCIAL-00088-2018-OSINFOR-01.1.pdf</a:t>
            </a:r>
            <a:r>
              <a:rPr lang="es-PE" sz="16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CuadroTexto 10"/>
          <p:cNvSpPr txBox="1">
            <a:spLocks noChangeArrowheads="1"/>
          </p:cNvSpPr>
          <p:nvPr/>
        </p:nvSpPr>
        <p:spPr bwMode="auto">
          <a:xfrm>
            <a:off x="-10633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R</a:t>
            </a:r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esultados de supervisión y fiscalización</a:t>
            </a:r>
            <a:endParaRPr lang="es-PE" altLang="es-PE" sz="26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27190" t="13999" r="37001" b="7602"/>
          <a:stretch/>
        </p:blipFill>
        <p:spPr>
          <a:xfrm>
            <a:off x="5617677" y="907065"/>
            <a:ext cx="2972488" cy="3660694"/>
          </a:xfrm>
          <a:prstGeom prst="rect">
            <a:avLst/>
          </a:prstGeom>
        </p:spPr>
      </p:pic>
      <p:sp>
        <p:nvSpPr>
          <p:cNvPr id="13" name="16 Abrir llave"/>
          <p:cNvSpPr/>
          <p:nvPr/>
        </p:nvSpPr>
        <p:spPr>
          <a:xfrm>
            <a:off x="4186062" y="1439141"/>
            <a:ext cx="264968" cy="312861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7549" r="5944" b="3433"/>
          <a:stretch/>
        </p:blipFill>
        <p:spPr bwMode="auto">
          <a:xfrm>
            <a:off x="388247" y="1053186"/>
            <a:ext cx="4181985" cy="351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6 Abrir llave"/>
          <p:cNvSpPr/>
          <p:nvPr/>
        </p:nvSpPr>
        <p:spPr>
          <a:xfrm>
            <a:off x="4846320" y="1053185"/>
            <a:ext cx="540327" cy="345893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11</a:t>
            </a:fld>
            <a:endParaRPr lang="es-PE" dirty="0"/>
          </a:p>
        </p:txBody>
      </p:sp>
      <p:grpSp>
        <p:nvGrpSpPr>
          <p:cNvPr id="5" name="Grupo 4"/>
          <p:cNvGrpSpPr/>
          <p:nvPr/>
        </p:nvGrpSpPr>
        <p:grpSpPr>
          <a:xfrm>
            <a:off x="523383" y="3583454"/>
            <a:ext cx="8079970" cy="1862761"/>
            <a:chOff x="367362" y="5508497"/>
            <a:chExt cx="6480720" cy="101684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" t="81250" r="7843"/>
            <a:stretch/>
          </p:blipFill>
          <p:spPr>
            <a:xfrm>
              <a:off x="367362" y="5589240"/>
              <a:ext cx="6480720" cy="936104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2701210" y="5508497"/>
              <a:ext cx="1653516" cy="497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b="1" dirty="0" smtClean="0">
                  <a:solidFill>
                    <a:schemeClr val="tx1"/>
                  </a:solidFill>
                </a:rPr>
                <a:t>444,480 m</a:t>
              </a:r>
              <a:r>
                <a:rPr lang="es-MX" sz="1400" b="1" baseline="30000" dirty="0" smtClean="0">
                  <a:solidFill>
                    <a:schemeClr val="tx1"/>
                  </a:solidFill>
                </a:rPr>
                <a:t>3</a:t>
              </a:r>
            </a:p>
            <a:p>
              <a:pPr algn="ctr"/>
              <a:r>
                <a:rPr lang="es-MX" sz="1400" b="1" dirty="0" smtClean="0">
                  <a:solidFill>
                    <a:schemeClr val="tx1"/>
                  </a:solidFill>
                </a:rPr>
                <a:t>de madera extraída ilegalmente  </a:t>
              </a:r>
              <a:endParaRPr lang="es-PE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927860" y="5589240"/>
              <a:ext cx="1849637" cy="3363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b="1" dirty="0" smtClean="0">
                  <a:solidFill>
                    <a:schemeClr val="tx1"/>
                  </a:solidFill>
                </a:rPr>
                <a:t>Equivale a 8,889 </a:t>
              </a:r>
              <a:r>
                <a:rPr lang="es-MX" sz="1400" b="1" dirty="0">
                  <a:solidFill>
                    <a:schemeClr val="tx1"/>
                  </a:solidFill>
                </a:rPr>
                <a:t>mil </a:t>
              </a:r>
              <a:r>
                <a:rPr lang="es-MX" sz="1400" b="1" dirty="0" smtClean="0">
                  <a:solidFill>
                    <a:schemeClr val="tx1"/>
                  </a:solidFill>
                </a:rPr>
                <a:t>camiones de madera aserrada</a:t>
              </a:r>
              <a:endParaRPr lang="es-PE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88149" y="5530614"/>
              <a:ext cx="1789617" cy="351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b="1" dirty="0" smtClean="0">
                  <a:solidFill>
                    <a:schemeClr val="tx1"/>
                  </a:solidFill>
                </a:rPr>
                <a:t>75 alertas de supervisión </a:t>
              </a:r>
            </a:p>
            <a:p>
              <a:pPr algn="ctr"/>
              <a:r>
                <a:rPr lang="es-MX" sz="1400" b="1" dirty="0" smtClean="0">
                  <a:solidFill>
                    <a:schemeClr val="tx1"/>
                  </a:solidFill>
                </a:rPr>
                <a:t>(Octubre 2017 - Actualidad)</a:t>
              </a:r>
              <a:endParaRPr lang="es-PE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44138" t="14133" r="39479" b="69799"/>
          <a:stretch/>
        </p:blipFill>
        <p:spPr>
          <a:xfrm>
            <a:off x="135895" y="1207386"/>
            <a:ext cx="3919782" cy="1840719"/>
          </a:xfrm>
          <a:prstGeom prst="rect">
            <a:avLst/>
          </a:prstGeom>
        </p:spPr>
      </p:pic>
      <p:sp>
        <p:nvSpPr>
          <p:cNvPr id="11" name="CuadroTexto 10"/>
          <p:cNvSpPr txBox="1">
            <a:spLocks noChangeArrowheads="1"/>
          </p:cNvSpPr>
          <p:nvPr/>
        </p:nvSpPr>
        <p:spPr bwMode="auto">
          <a:xfrm>
            <a:off x="-10634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Resultados de supervisión y fiscalización</a:t>
            </a:r>
            <a:endParaRPr lang="es-PE" altLang="es-PE" sz="26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10102" r="1176" b="21999"/>
          <a:stretch/>
        </p:blipFill>
        <p:spPr>
          <a:xfrm>
            <a:off x="4563368" y="1341526"/>
            <a:ext cx="4200655" cy="1623452"/>
          </a:xfrm>
          <a:prstGeom prst="rect">
            <a:avLst/>
          </a:prstGeom>
        </p:spPr>
      </p:pic>
      <p:sp>
        <p:nvSpPr>
          <p:cNvPr id="13" name="16 Abrir llave"/>
          <p:cNvSpPr/>
          <p:nvPr/>
        </p:nvSpPr>
        <p:spPr>
          <a:xfrm>
            <a:off x="4055676" y="1341526"/>
            <a:ext cx="266941" cy="162345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3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pPr>
              <a:defRPr/>
            </a:pPr>
            <a:fld id="{C4BECB0F-29CD-4797-B678-1AC49415C1B9}" type="slidenum">
              <a:rPr lang="es-PE" smtClean="0"/>
              <a:pPr>
                <a:defRPr/>
              </a:pPr>
              <a:t>12</a:t>
            </a:fld>
            <a:endParaRPr lang="es-P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2</a:t>
            </a:fld>
            <a:endParaRPr lang="es-PE" dirty="0"/>
          </a:p>
        </p:txBody>
      </p:sp>
      <p:sp>
        <p:nvSpPr>
          <p:cNvPr id="11" name="CuadroTexto 10"/>
          <p:cNvSpPr txBox="1">
            <a:spLocks noChangeArrowheads="1"/>
          </p:cNvSpPr>
          <p:nvPr/>
        </p:nvSpPr>
        <p:spPr bwMode="auto">
          <a:xfrm>
            <a:off x="-10633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Funciones y competencias </a:t>
            </a:r>
            <a:r>
              <a:rPr lang="es-PE" altLang="es-PE" sz="9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(Decreto Legislativo N° 1085)</a:t>
            </a:r>
            <a:endParaRPr lang="es-PE" altLang="es-PE" sz="9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  <p:sp>
        <p:nvSpPr>
          <p:cNvPr id="13" name="3 CuadroTexto"/>
          <p:cNvSpPr txBox="1"/>
          <p:nvPr/>
        </p:nvSpPr>
        <p:spPr>
          <a:xfrm>
            <a:off x="615354" y="5375367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2000" b="1" i="1" dirty="0" smtClean="0"/>
              <a:t>Supervisar </a:t>
            </a:r>
            <a:r>
              <a:rPr lang="es-PE" sz="2000" b="1" i="1" dirty="0"/>
              <a:t>y fiscalizar el cumplimiento de los títulos habilitantes y de los planes de manejo </a:t>
            </a:r>
            <a:r>
              <a:rPr lang="es-PE" sz="2000" b="1" i="1" dirty="0" smtClean="0"/>
              <a:t>respectivos (Concesiones, permisos, bosques locales, autorizaciones, etc.).</a:t>
            </a:r>
            <a:endParaRPr lang="es-PE" sz="2000" b="1" i="1" dirty="0">
              <a:solidFill>
                <a:prstClr val="black"/>
              </a:solidFill>
            </a:endParaRPr>
          </a:p>
        </p:txBody>
      </p:sp>
      <p:pic>
        <p:nvPicPr>
          <p:cNvPr id="14" name="Picture 3" descr="C:\Fotos\Od Iquitos 2014 - supervisiones\IMG_932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47" y="3084504"/>
            <a:ext cx="2223406" cy="201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6 Imagen" descr="E:\LR\Supervisión y Fiscalización del OSINFOR a Autorizaciones de Fauna Silvestre\Fotos\Fotos\DSC03503.jpg"/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064181"/>
            <a:ext cx="2736304" cy="203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C:\Fotos\Plan Amazonas_Fotos\P2020255.JPG"/>
          <p:cNvPicPr>
            <a:picLocks noGrp="1"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046" y="3064181"/>
            <a:ext cx="1661603" cy="203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9 CuadroTexto"/>
          <p:cNvSpPr txBox="1"/>
          <p:nvPr/>
        </p:nvSpPr>
        <p:spPr>
          <a:xfrm>
            <a:off x="0" y="799552"/>
            <a:ext cx="88635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2000" dirty="0" smtClean="0">
                <a:solidFill>
                  <a:prstClr val="black"/>
                </a:solidFill>
              </a:rPr>
              <a:t>Encargado de </a:t>
            </a:r>
            <a:r>
              <a:rPr lang="es-PE" sz="2000" dirty="0">
                <a:solidFill>
                  <a:prstClr val="black"/>
                </a:solidFill>
              </a:rPr>
              <a:t>la supervisión y fiscalización del aprovechamiento </a:t>
            </a:r>
            <a:r>
              <a:rPr lang="es-PE" sz="2000" dirty="0" smtClean="0">
                <a:solidFill>
                  <a:prstClr val="black"/>
                </a:solidFill>
              </a:rPr>
              <a:t>sostenible </a:t>
            </a:r>
            <a:r>
              <a:rPr lang="es-PE" sz="2000" dirty="0">
                <a:solidFill>
                  <a:prstClr val="black"/>
                </a:solidFill>
              </a:rPr>
              <a:t>de los recursos forestales y de fauna </a:t>
            </a:r>
            <a:r>
              <a:rPr lang="es-PE" sz="2000" dirty="0" smtClean="0">
                <a:solidFill>
                  <a:prstClr val="black"/>
                </a:solidFill>
              </a:rPr>
              <a:t>silvestre, en los derechos otorgados por el Estado, en el marco de la legislación </a:t>
            </a:r>
            <a:r>
              <a:rPr lang="es-PE" sz="2000" dirty="0">
                <a:solidFill>
                  <a:prstClr val="black"/>
                </a:solidFill>
              </a:rPr>
              <a:t>f</a:t>
            </a:r>
            <a:r>
              <a:rPr lang="es-PE" sz="2000" dirty="0" smtClean="0">
                <a:solidFill>
                  <a:prstClr val="black"/>
                </a:solidFill>
              </a:rPr>
              <a:t>orestal y de fauna </a:t>
            </a:r>
            <a:r>
              <a:rPr lang="es-PE" sz="2000" dirty="0">
                <a:solidFill>
                  <a:prstClr val="black"/>
                </a:solidFill>
              </a:rPr>
              <a:t>s</a:t>
            </a:r>
            <a:r>
              <a:rPr lang="es-PE" sz="2000" dirty="0" smtClean="0">
                <a:solidFill>
                  <a:prstClr val="black"/>
                </a:solidFill>
              </a:rPr>
              <a:t>ilvestre.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2000" dirty="0">
                <a:solidFill>
                  <a:prstClr val="black"/>
                </a:solidFill>
              </a:rPr>
              <a:t>Adscrito a la Presidencia del Consejo de Ministros (PCM</a:t>
            </a:r>
            <a:r>
              <a:rPr lang="es-PE" sz="2000" dirty="0" smtClean="0">
                <a:solidFill>
                  <a:prstClr val="black"/>
                </a:solidFill>
              </a:rPr>
              <a:t>)</a:t>
            </a:r>
            <a:endParaRPr lang="es-PE" sz="20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2000" b="1" dirty="0">
                <a:solidFill>
                  <a:prstClr val="black"/>
                </a:solidFill>
              </a:rPr>
              <a:t>Independiente del sector </a:t>
            </a:r>
            <a:r>
              <a:rPr lang="es-PE" sz="2000" b="1" dirty="0" smtClean="0">
                <a:solidFill>
                  <a:prstClr val="black"/>
                </a:solidFill>
              </a:rPr>
              <a:t>normativo (MINAGRI - SERFOR) y </a:t>
            </a:r>
            <a:r>
              <a:rPr lang="es-PE" sz="2000" b="1" dirty="0">
                <a:solidFill>
                  <a:prstClr val="black"/>
                </a:solidFill>
              </a:rPr>
              <a:t>del que otorga </a:t>
            </a:r>
            <a:r>
              <a:rPr lang="es-PE" sz="2000" b="1" dirty="0" smtClean="0">
                <a:solidFill>
                  <a:prstClr val="black"/>
                </a:solidFill>
              </a:rPr>
              <a:t>los derechos para el aprovechamiento forestal y de fauna silvestre (ARFFS).</a:t>
            </a:r>
            <a:endParaRPr lang="es-PE" sz="2000" b="1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PE" sz="2000" dirty="0">
              <a:solidFill>
                <a:prstClr val="black"/>
              </a:solidFill>
            </a:endParaRPr>
          </a:p>
        </p:txBody>
      </p:sp>
      <p:pic>
        <p:nvPicPr>
          <p:cNvPr id="19" name="Picture 3" descr="C:\Fotos\Fotos para revista noviembre 2014\IMG_0516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257" y="3064181"/>
            <a:ext cx="2169270" cy="20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4 Rectángulo"/>
          <p:cNvSpPr/>
          <p:nvPr/>
        </p:nvSpPr>
        <p:spPr>
          <a:xfrm>
            <a:off x="0" y="2779477"/>
            <a:ext cx="9144000" cy="148502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100000">
                <a:srgbClr val="9CB86E"/>
              </a:gs>
              <a:gs pos="100000">
                <a:srgbClr val="156B13"/>
              </a:gs>
            </a:gsLst>
            <a:lin ang="2700000" scaled="0"/>
            <a:tileRect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3</a:t>
            </a:fld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176" t="6531" r="527" b="3646"/>
          <a:stretch/>
        </p:blipFill>
        <p:spPr>
          <a:xfrm>
            <a:off x="-10634" y="1179315"/>
            <a:ext cx="9154633" cy="4641786"/>
          </a:xfrm>
          <a:prstGeom prst="rect">
            <a:avLst/>
          </a:prstGeom>
        </p:spPr>
      </p:pic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-10633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Funciones y competencias </a:t>
            </a:r>
            <a:r>
              <a:rPr lang="es-PE" altLang="es-PE" sz="9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(Decreto Legislativo N° 1085)</a:t>
            </a:r>
            <a:endParaRPr lang="es-PE" altLang="es-PE" sz="9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503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4</a:t>
            </a:fld>
            <a:endParaRPr lang="es-PE" dirty="0"/>
          </a:p>
        </p:txBody>
      </p:sp>
      <p:sp>
        <p:nvSpPr>
          <p:cNvPr id="5" name="Marcador de número de diapositiva 3"/>
          <p:cNvSpPr txBox="1">
            <a:spLocks/>
          </p:cNvSpPr>
          <p:nvPr/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17D4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4</a:t>
            </a:fld>
            <a:endParaRPr lang="es-PE" dirty="0"/>
          </a:p>
        </p:txBody>
      </p:sp>
      <p:sp>
        <p:nvSpPr>
          <p:cNvPr id="6" name="6 CuadroTexto"/>
          <p:cNvSpPr txBox="1"/>
          <p:nvPr/>
        </p:nvSpPr>
        <p:spPr>
          <a:xfrm>
            <a:off x="373936" y="978195"/>
            <a:ext cx="39535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s-PE" sz="2400" dirty="0" smtClean="0">
                <a:solidFill>
                  <a:prstClr val="black"/>
                </a:solidFill>
                <a:cs typeface="Arial" pitchFamily="34" charset="0"/>
              </a:rPr>
              <a:t>Chiclayo</a:t>
            </a:r>
            <a:endParaRPr lang="es-PE" sz="24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PE" sz="2400" dirty="0" smtClean="0">
                <a:solidFill>
                  <a:prstClr val="black"/>
                </a:solidFill>
                <a:cs typeface="Arial" pitchFamily="34" charset="0"/>
              </a:rPr>
              <a:t>Iquitos</a:t>
            </a:r>
            <a:endParaRPr lang="es-PE" sz="24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PE" sz="2400" dirty="0" smtClean="0">
                <a:solidFill>
                  <a:prstClr val="black"/>
                </a:solidFill>
                <a:cs typeface="Arial" pitchFamily="34" charset="0"/>
              </a:rPr>
              <a:t>Pucallpa</a:t>
            </a:r>
            <a:endParaRPr lang="es-PE" sz="24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PE" sz="2400" dirty="0" smtClean="0">
                <a:solidFill>
                  <a:prstClr val="black"/>
                </a:solidFill>
                <a:cs typeface="Arial" pitchFamily="34" charset="0"/>
              </a:rPr>
              <a:t>Puerto </a:t>
            </a:r>
            <a:r>
              <a:rPr lang="es-PE" sz="2400" dirty="0">
                <a:solidFill>
                  <a:prstClr val="black"/>
                </a:solidFill>
                <a:cs typeface="Arial" pitchFamily="34" charset="0"/>
              </a:rPr>
              <a:t>Maldonado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s-PE" sz="2400" dirty="0" smtClean="0">
                <a:solidFill>
                  <a:prstClr val="black"/>
                </a:solidFill>
                <a:cs typeface="Arial" pitchFamily="34" charset="0"/>
              </a:rPr>
              <a:t>Tarapoto</a:t>
            </a:r>
            <a:endParaRPr lang="es-PE" sz="24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PE" sz="2400" dirty="0" smtClean="0">
                <a:solidFill>
                  <a:prstClr val="black"/>
                </a:solidFill>
                <a:cs typeface="Arial" pitchFamily="34" charset="0"/>
              </a:rPr>
              <a:t>La </a:t>
            </a:r>
            <a:r>
              <a:rPr lang="es-PE" sz="2400" dirty="0">
                <a:solidFill>
                  <a:prstClr val="black"/>
                </a:solidFill>
                <a:cs typeface="Arial" pitchFamily="34" charset="0"/>
              </a:rPr>
              <a:t>M</a:t>
            </a:r>
            <a:r>
              <a:rPr lang="es-PE" sz="2400" dirty="0" smtClean="0">
                <a:solidFill>
                  <a:prstClr val="black"/>
                </a:solidFill>
                <a:cs typeface="Arial" pitchFamily="34" charset="0"/>
              </a:rPr>
              <a:t>erced</a:t>
            </a:r>
            <a:endParaRPr lang="es-PE" sz="24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PE" sz="2400" dirty="0" smtClean="0">
                <a:solidFill>
                  <a:prstClr val="black"/>
                </a:solidFill>
                <a:cs typeface="Arial" pitchFamily="34" charset="0"/>
              </a:rPr>
              <a:t>Atalaya</a:t>
            </a:r>
            <a:endParaRPr lang="es-PE" sz="24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PE" sz="2400" b="1" dirty="0">
                <a:solidFill>
                  <a:prstClr val="black"/>
                </a:solidFill>
                <a:cs typeface="Arial" pitchFamily="34" charset="0"/>
              </a:rPr>
              <a:t>Sede </a:t>
            </a:r>
            <a:r>
              <a:rPr lang="es-PE" sz="2400" b="1" dirty="0" smtClean="0">
                <a:solidFill>
                  <a:prstClr val="black"/>
                </a:solidFill>
                <a:cs typeface="Arial" pitchFamily="34" charset="0"/>
              </a:rPr>
              <a:t>Central - </a:t>
            </a:r>
            <a:r>
              <a:rPr lang="es-PE" sz="2400" b="1" dirty="0">
                <a:solidFill>
                  <a:prstClr val="black"/>
                </a:solidFill>
                <a:cs typeface="Arial" pitchFamily="34" charset="0"/>
              </a:rPr>
              <a:t>Lima</a:t>
            </a:r>
            <a:endParaRPr lang="es-PE" sz="2400" b="1" dirty="0">
              <a:solidFill>
                <a:prstClr val="black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l="69283" t="22302" r="23683" b="73718"/>
          <a:stretch>
            <a:fillRect/>
          </a:stretch>
        </p:blipFill>
        <p:spPr bwMode="auto">
          <a:xfrm>
            <a:off x="7143750" y="3857625"/>
            <a:ext cx="3571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CuadroTexto"/>
          <p:cNvSpPr txBox="1"/>
          <p:nvPr/>
        </p:nvSpPr>
        <p:spPr>
          <a:xfrm>
            <a:off x="373936" y="4486435"/>
            <a:ext cx="4552930" cy="18466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PE" sz="2400" b="1" i="1" dirty="0">
                <a:solidFill>
                  <a:prstClr val="white"/>
                </a:solidFill>
                <a:cs typeface="Arial" pitchFamily="34" charset="0"/>
              </a:rPr>
              <a:t>Funciones</a:t>
            </a:r>
          </a:p>
          <a:p>
            <a:pPr algn="ctr">
              <a:defRPr/>
            </a:pPr>
            <a:r>
              <a:rPr lang="es-PE" i="1" dirty="0">
                <a:solidFill>
                  <a:prstClr val="white"/>
                </a:solidFill>
                <a:cs typeface="Arial" pitchFamily="34" charset="0"/>
              </a:rPr>
              <a:t>Apoyar a las direcciones de línea, para que estas puedan cumplir su labor de </a:t>
            </a:r>
            <a:r>
              <a:rPr lang="es-PE" i="1" dirty="0" smtClean="0">
                <a:solidFill>
                  <a:prstClr val="white"/>
                </a:solidFill>
                <a:cs typeface="Arial" pitchFamily="34" charset="0"/>
              </a:rPr>
              <a:t>supervisión y </a:t>
            </a:r>
            <a:r>
              <a:rPr lang="es-PE" i="1" dirty="0">
                <a:solidFill>
                  <a:prstClr val="white"/>
                </a:solidFill>
                <a:cs typeface="Arial" pitchFamily="34" charset="0"/>
              </a:rPr>
              <a:t>fiscalización de los títulos habilitantes otorgados por el Estado.</a:t>
            </a:r>
            <a:endParaRPr lang="es-PE" i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es-PE" i="1" dirty="0">
              <a:solidFill>
                <a:prstClr val="white"/>
              </a:solidFill>
            </a:endParaRPr>
          </a:p>
        </p:txBody>
      </p:sp>
      <p:pic>
        <p:nvPicPr>
          <p:cNvPr id="9" name="2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7302" y="726367"/>
            <a:ext cx="4034721" cy="57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-10633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Oficinas desconcentradas</a:t>
            </a:r>
            <a:endParaRPr lang="es-PE" altLang="es-PE" sz="26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376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contenido 4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012" r="-170" b="5866"/>
          <a:stretch/>
        </p:blipFill>
        <p:spPr>
          <a:xfrm>
            <a:off x="4844" y="1296786"/>
            <a:ext cx="9139156" cy="421455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5</a:t>
            </a:fld>
            <a:endParaRPr lang="es-PE" dirty="0"/>
          </a:p>
        </p:txBody>
      </p:sp>
      <p:sp>
        <p:nvSpPr>
          <p:cNvPr id="45" name="CuadroTexto 44"/>
          <p:cNvSpPr txBox="1">
            <a:spLocks noChangeArrowheads="1"/>
          </p:cNvSpPr>
          <p:nvPr/>
        </p:nvSpPr>
        <p:spPr bwMode="auto">
          <a:xfrm>
            <a:off x="-10633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Trazabilidad de la madera</a:t>
            </a:r>
            <a:endParaRPr lang="es-PE" altLang="es-PE" sz="26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770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11751" r="306" b="5362"/>
          <a:stretch/>
        </p:blipFill>
        <p:spPr>
          <a:xfrm>
            <a:off x="-28449" y="1296786"/>
            <a:ext cx="9157087" cy="427274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6</a:t>
            </a:fld>
            <a:endParaRPr lang="es-PE" dirty="0"/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-10633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Trazabilidad de la madera</a:t>
            </a:r>
            <a:endParaRPr lang="es-PE" altLang="es-PE" sz="26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647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7</a:t>
            </a:fld>
            <a:endParaRPr lang="es-PE" dirty="0"/>
          </a:p>
        </p:txBody>
      </p:sp>
      <p:pic>
        <p:nvPicPr>
          <p:cNvPr id="5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838"/>
            <a:ext cx="91440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838"/>
            <a:ext cx="91440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9 Grupo"/>
          <p:cNvGrpSpPr>
            <a:grpSpLocks/>
          </p:cNvGrpSpPr>
          <p:nvPr/>
        </p:nvGrpSpPr>
        <p:grpSpPr bwMode="auto">
          <a:xfrm>
            <a:off x="0" y="985838"/>
            <a:ext cx="9144000" cy="5027158"/>
            <a:chOff x="0" y="1417624"/>
            <a:chExt cx="9144000" cy="5027209"/>
          </a:xfrm>
        </p:grpSpPr>
        <p:sp>
          <p:nvSpPr>
            <p:cNvPr id="8" name="5 Rectángulo"/>
            <p:cNvSpPr/>
            <p:nvPr/>
          </p:nvSpPr>
          <p:spPr bwMode="auto">
            <a:xfrm>
              <a:off x="764388" y="6082879"/>
              <a:ext cx="3240087" cy="3619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PE" sz="1750" b="1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Área:  </a:t>
              </a:r>
              <a:r>
                <a:rPr lang="es-PE" sz="175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371.50 </a:t>
              </a:r>
              <a:r>
                <a:rPr lang="es-PE" sz="1750" b="1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ha</a:t>
              </a:r>
              <a:endParaRPr lang="es-PE" sz="1750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9" name="1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17624"/>
              <a:ext cx="9144000" cy="402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12 Grupo"/>
          <p:cNvGrpSpPr>
            <a:grpSpLocks/>
          </p:cNvGrpSpPr>
          <p:nvPr/>
        </p:nvGrpSpPr>
        <p:grpSpPr bwMode="auto">
          <a:xfrm>
            <a:off x="0" y="981075"/>
            <a:ext cx="9144000" cy="5365750"/>
            <a:chOff x="0" y="1417624"/>
            <a:chExt cx="9144000" cy="5365021"/>
          </a:xfrm>
        </p:grpSpPr>
        <p:pic>
          <p:nvPicPr>
            <p:cNvPr id="11" name="Imagen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5531515"/>
              <a:ext cx="1512168" cy="12511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14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17624"/>
              <a:ext cx="9144000" cy="402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838"/>
            <a:ext cx="91440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16 Grupo"/>
          <p:cNvGrpSpPr>
            <a:grpSpLocks/>
          </p:cNvGrpSpPr>
          <p:nvPr/>
        </p:nvGrpSpPr>
        <p:grpSpPr bwMode="auto">
          <a:xfrm>
            <a:off x="0" y="981075"/>
            <a:ext cx="9144000" cy="5031921"/>
            <a:chOff x="0" y="1704140"/>
            <a:chExt cx="9144000" cy="5033285"/>
          </a:xfrm>
        </p:grpSpPr>
        <p:pic>
          <p:nvPicPr>
            <p:cNvPr id="15" name="Imagen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141" y="6212951"/>
              <a:ext cx="1895689" cy="5244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18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04140"/>
              <a:ext cx="9144000" cy="402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-10634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Procedimiento de supervisión en el bosque</a:t>
            </a:r>
            <a:endParaRPr lang="es-PE" altLang="es-PE" sz="26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21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8</a:t>
            </a:fld>
            <a:endParaRPr lang="es-PE" dirty="0"/>
          </a:p>
        </p:txBody>
      </p:sp>
      <p:pic>
        <p:nvPicPr>
          <p:cNvPr id="5" name="Picture 2" descr="D:\Angel Pinedo\OSINFOR 2016\diseños\Prezi\Mapa_recorri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357313"/>
            <a:ext cx="7332663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Rectángulo"/>
          <p:cNvSpPr/>
          <p:nvPr/>
        </p:nvSpPr>
        <p:spPr>
          <a:xfrm>
            <a:off x="14288" y="5065713"/>
            <a:ext cx="9129712" cy="16684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>
              <a:solidFill>
                <a:prstClr val="white"/>
              </a:solidFill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0" y="115888"/>
            <a:ext cx="9144000" cy="16573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>
              <a:solidFill>
                <a:prstClr val="white"/>
              </a:solidFill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-107950" y="5013325"/>
            <a:ext cx="223996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prstClr val="white"/>
                </a:solidFill>
                <a:latin typeface="Calibri"/>
                <a:cs typeface="+mn-cs"/>
              </a:rPr>
              <a:t>Censo Forestal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300" b="1" dirty="0">
                <a:solidFill>
                  <a:prstClr val="white"/>
                </a:solidFill>
                <a:latin typeface="Calibri"/>
                <a:cs typeface="+mn-cs"/>
              </a:rPr>
              <a:t>(supervisión árbol por árbol)</a:t>
            </a:r>
          </a:p>
        </p:txBody>
      </p:sp>
      <p:sp>
        <p:nvSpPr>
          <p:cNvPr id="10" name="6 CuadroTexto"/>
          <p:cNvSpPr txBox="1"/>
          <p:nvPr/>
        </p:nvSpPr>
        <p:spPr>
          <a:xfrm>
            <a:off x="2239963" y="5099049"/>
            <a:ext cx="3019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prstClr val="white"/>
                </a:solidFill>
                <a:latin typeface="Calibri"/>
                <a:cs typeface="+mn-cs"/>
              </a:rPr>
              <a:t>Actividades </a:t>
            </a:r>
            <a:r>
              <a:rPr lang="es-PE" sz="1400" b="1" dirty="0" err="1">
                <a:solidFill>
                  <a:prstClr val="white"/>
                </a:solidFill>
                <a:latin typeface="Calibri"/>
              </a:rPr>
              <a:t>s</a:t>
            </a:r>
            <a:r>
              <a:rPr lang="es-PE" sz="1400" b="1" dirty="0" err="1" smtClean="0">
                <a:solidFill>
                  <a:prstClr val="white"/>
                </a:solidFill>
                <a:latin typeface="Calibri"/>
                <a:cs typeface="+mn-cs"/>
              </a:rPr>
              <a:t>ilviculturales</a:t>
            </a:r>
            <a:endParaRPr lang="es-PE" sz="14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1" name="7 CuadroTexto"/>
          <p:cNvSpPr txBox="1"/>
          <p:nvPr/>
        </p:nvSpPr>
        <p:spPr>
          <a:xfrm>
            <a:off x="5451475" y="5013325"/>
            <a:ext cx="126733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 err="1" smtClean="0">
                <a:solidFill>
                  <a:prstClr val="white"/>
                </a:solidFill>
                <a:latin typeface="Calibri"/>
                <a:cs typeface="+mn-cs"/>
              </a:rPr>
              <a:t>Linderamiento</a:t>
            </a:r>
            <a:endParaRPr lang="es-PE" sz="1400" b="1" dirty="0" smtClean="0">
              <a:solidFill>
                <a:prstClr val="white"/>
              </a:solidFill>
              <a:latin typeface="Calibri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 smtClean="0">
                <a:solidFill>
                  <a:prstClr val="white"/>
                </a:solidFill>
                <a:latin typeface="Calibri"/>
                <a:cs typeface="+mn-cs"/>
              </a:rPr>
              <a:t>(vértices</a:t>
            </a:r>
            <a:r>
              <a:rPr lang="es-PE" sz="1400" b="1" dirty="0">
                <a:solidFill>
                  <a:prstClr val="white"/>
                </a:solidFill>
                <a:latin typeface="Calibri"/>
                <a:cs typeface="+mn-cs"/>
              </a:rPr>
              <a:t>)</a:t>
            </a:r>
          </a:p>
        </p:txBody>
      </p:sp>
      <p:sp>
        <p:nvSpPr>
          <p:cNvPr id="13" name="9 CuadroTexto"/>
          <p:cNvSpPr txBox="1"/>
          <p:nvPr/>
        </p:nvSpPr>
        <p:spPr>
          <a:xfrm>
            <a:off x="7247649" y="1366359"/>
            <a:ext cx="12573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prstClr val="white"/>
                </a:solidFill>
                <a:latin typeface="Calibri"/>
                <a:cs typeface="+mn-cs"/>
              </a:rPr>
              <a:t>Campamentos</a:t>
            </a:r>
          </a:p>
        </p:txBody>
      </p:sp>
      <p:sp>
        <p:nvSpPr>
          <p:cNvPr id="14" name="10 CuadroTexto"/>
          <p:cNvSpPr txBox="1"/>
          <p:nvPr/>
        </p:nvSpPr>
        <p:spPr>
          <a:xfrm>
            <a:off x="5181203" y="1366359"/>
            <a:ext cx="866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 smtClean="0">
                <a:solidFill>
                  <a:prstClr val="white"/>
                </a:solidFill>
                <a:latin typeface="Calibri"/>
                <a:cs typeface="+mn-cs"/>
              </a:rPr>
              <a:t>Impactos</a:t>
            </a:r>
            <a:endParaRPr lang="es-PE" sz="14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5" name="11 CuadroTexto"/>
          <p:cNvSpPr txBox="1"/>
          <p:nvPr/>
        </p:nvSpPr>
        <p:spPr>
          <a:xfrm>
            <a:off x="7235825" y="4992688"/>
            <a:ext cx="15122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 smtClean="0">
                <a:solidFill>
                  <a:prstClr val="white"/>
                </a:solidFill>
                <a:latin typeface="Calibri"/>
                <a:cs typeface="+mn-cs"/>
              </a:rPr>
              <a:t>Aprovechamiento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 smtClean="0">
                <a:solidFill>
                  <a:prstClr val="white"/>
                </a:solidFill>
                <a:latin typeface="Calibri"/>
                <a:cs typeface="+mn-cs"/>
              </a:rPr>
              <a:t> forestal</a:t>
            </a:r>
            <a:endParaRPr lang="es-PE" sz="14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7" name="13 CuadroTexto"/>
          <p:cNvSpPr txBox="1"/>
          <p:nvPr/>
        </p:nvSpPr>
        <p:spPr>
          <a:xfrm>
            <a:off x="571022" y="1270000"/>
            <a:ext cx="151067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prstClr val="white"/>
                </a:solidFill>
                <a:latin typeface="Calibri"/>
                <a:cs typeface="+mn-cs"/>
              </a:rPr>
              <a:t>Objetivo del </a:t>
            </a:r>
            <a:r>
              <a:rPr lang="es-PE" sz="1400" b="1" dirty="0" smtClean="0">
                <a:solidFill>
                  <a:prstClr val="white"/>
                </a:solidFill>
                <a:latin typeface="Calibri"/>
                <a:cs typeface="+mn-cs"/>
              </a:rPr>
              <a:t>PMF </a:t>
            </a:r>
            <a:endParaRPr lang="es-PE" sz="1400" b="1" dirty="0">
              <a:solidFill>
                <a:prstClr val="white"/>
              </a:solidFill>
              <a:latin typeface="Calibri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prstClr val="white"/>
                </a:solidFill>
                <a:latin typeface="Calibri"/>
                <a:cs typeface="+mn-cs"/>
              </a:rPr>
              <a:t>y </a:t>
            </a:r>
            <a:r>
              <a:rPr lang="es-PE" sz="1400" b="1" dirty="0">
                <a:solidFill>
                  <a:prstClr val="white"/>
                </a:solidFill>
                <a:latin typeface="Calibri"/>
              </a:rPr>
              <a:t>m</a:t>
            </a:r>
            <a:r>
              <a:rPr lang="es-PE" sz="1400" b="1" dirty="0" smtClean="0">
                <a:solidFill>
                  <a:prstClr val="white"/>
                </a:solidFill>
                <a:latin typeface="Calibri"/>
                <a:cs typeface="+mn-cs"/>
              </a:rPr>
              <a:t>apas</a:t>
            </a:r>
            <a:endParaRPr lang="es-PE" sz="14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8" name="Picture 2" descr="D:\Angel Pinedo\OSINFOR 2016\diseños\Prezi\insumos\Fotos\P10102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5516563"/>
            <a:ext cx="15684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Angel Pinedo\OSINFOR 2016\diseños\Prezi\insumos\Fotos\P10102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16563"/>
            <a:ext cx="15605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Angel Pinedo\OSINFOR 2016\diseños\Prezi\insumos\Fotos\P10102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5516563"/>
            <a:ext cx="154305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D:\Angel Pinedo\OSINFOR 2016\diseños\Prezi\insumos\Fotos\DSCN25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5516563"/>
            <a:ext cx="15351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D:\Angel Pinedo\OSINFOR 2016\diseños\Prezi\insumos\Fotos\P10101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5516563"/>
            <a:ext cx="15605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D:\Angel Pinedo\OSINFOR 2016\diseños\Prezi\insumos\Fotos\DSC00049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09" y="206376"/>
            <a:ext cx="152717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D:\Angel Pinedo\OSINFOR 2016\diseños\Prezi\insumos\Fotos\DSC00048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72" y="204959"/>
            <a:ext cx="1743721" cy="116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2 CuadroTexto"/>
          <p:cNvSpPr txBox="1"/>
          <p:nvPr/>
        </p:nvSpPr>
        <p:spPr>
          <a:xfrm>
            <a:off x="2487771" y="1312539"/>
            <a:ext cx="17764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prstClr val="white"/>
                </a:solidFill>
                <a:latin typeface="Calibri"/>
                <a:cs typeface="+mn-cs"/>
              </a:rPr>
              <a:t>Infraestructura vial</a:t>
            </a:r>
          </a:p>
        </p:txBody>
      </p:sp>
      <p:pic>
        <p:nvPicPr>
          <p:cNvPr id="27" name="Picture 11" descr="http://elbauldejosete.files.wordpress.com/2008/03/20070417klpgeogra_26iessc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32" y="173383"/>
            <a:ext cx="1762125" cy="116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4 Rectángulo"/>
          <p:cNvSpPr/>
          <p:nvPr/>
        </p:nvSpPr>
        <p:spPr>
          <a:xfrm>
            <a:off x="1677988" y="2719388"/>
            <a:ext cx="1876425" cy="1477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>
              <a:solidFill>
                <a:prstClr val="white"/>
              </a:solidFill>
            </a:endParaRPr>
          </a:p>
        </p:txBody>
      </p:sp>
      <p:pic>
        <p:nvPicPr>
          <p:cNvPr id="29" name="Picture 14" descr="http://ep01.epimg.net/internacional/imagenes/2014/09/14/actualidad/1410712501_025673_1410714364_noticia_norma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806700"/>
            <a:ext cx="1709737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6 CuadroTexto"/>
          <p:cNvSpPr txBox="1"/>
          <p:nvPr/>
        </p:nvSpPr>
        <p:spPr>
          <a:xfrm>
            <a:off x="1968500" y="3889375"/>
            <a:ext cx="14017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prstClr val="white"/>
                </a:solidFill>
                <a:latin typeface="Calibri"/>
                <a:cs typeface="+mn-cs"/>
              </a:rPr>
              <a:t>Patios de acopio</a:t>
            </a:r>
          </a:p>
        </p:txBody>
      </p:sp>
      <p:cxnSp>
        <p:nvCxnSpPr>
          <p:cNvPr id="32" name="28 Conector angular"/>
          <p:cNvCxnSpPr/>
          <p:nvPr/>
        </p:nvCxnSpPr>
        <p:spPr>
          <a:xfrm rot="16200000" flipH="1">
            <a:off x="3005932" y="1727994"/>
            <a:ext cx="611187" cy="485775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29 Conector angular"/>
          <p:cNvCxnSpPr/>
          <p:nvPr/>
        </p:nvCxnSpPr>
        <p:spPr>
          <a:xfrm>
            <a:off x="1325563" y="1844675"/>
            <a:ext cx="914400" cy="431800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30 Conector angular"/>
          <p:cNvCxnSpPr/>
          <p:nvPr/>
        </p:nvCxnSpPr>
        <p:spPr>
          <a:xfrm rot="5400000">
            <a:off x="4398471" y="1854054"/>
            <a:ext cx="700284" cy="289712"/>
          </a:xfrm>
          <a:prstGeom prst="bentConnector3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31 Conector angular"/>
          <p:cNvCxnSpPr/>
          <p:nvPr/>
        </p:nvCxnSpPr>
        <p:spPr>
          <a:xfrm rot="16200000" flipH="1">
            <a:off x="6369050" y="1985963"/>
            <a:ext cx="844550" cy="457200"/>
          </a:xfrm>
          <a:prstGeom prst="bentConnector3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32 Conector angular"/>
          <p:cNvCxnSpPr/>
          <p:nvPr/>
        </p:nvCxnSpPr>
        <p:spPr>
          <a:xfrm rot="10800000" flipV="1">
            <a:off x="6665913" y="1844675"/>
            <a:ext cx="1624012" cy="1439863"/>
          </a:xfrm>
          <a:prstGeom prst="bentConnector3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33 Conector angular"/>
          <p:cNvCxnSpPr/>
          <p:nvPr/>
        </p:nvCxnSpPr>
        <p:spPr>
          <a:xfrm rot="5400000" flipH="1" flipV="1">
            <a:off x="3068637" y="3138488"/>
            <a:ext cx="1477963" cy="3317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34 Conector angular"/>
          <p:cNvCxnSpPr/>
          <p:nvPr/>
        </p:nvCxnSpPr>
        <p:spPr>
          <a:xfrm flipV="1">
            <a:off x="1187450" y="4437063"/>
            <a:ext cx="2808288" cy="555625"/>
          </a:xfrm>
          <a:prstGeom prst="bentConnector3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35 Conector angular"/>
          <p:cNvCxnSpPr/>
          <p:nvPr/>
        </p:nvCxnSpPr>
        <p:spPr>
          <a:xfrm flipV="1">
            <a:off x="3068638" y="4149725"/>
            <a:ext cx="1927225" cy="842963"/>
          </a:xfrm>
          <a:prstGeom prst="bentConnector3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36 Conector angular"/>
          <p:cNvCxnSpPr>
            <a:stCxn id="6" idx="0"/>
          </p:cNvCxnSpPr>
          <p:nvPr/>
        </p:nvCxnSpPr>
        <p:spPr>
          <a:xfrm rot="5400000" flipH="1" flipV="1">
            <a:off x="4117182" y="4034631"/>
            <a:ext cx="1492250" cy="569913"/>
          </a:xfrm>
          <a:prstGeom prst="bentConnector3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37 Conector angular"/>
          <p:cNvCxnSpPr/>
          <p:nvPr/>
        </p:nvCxnSpPr>
        <p:spPr>
          <a:xfrm rot="16200000" flipV="1">
            <a:off x="5865812" y="4646613"/>
            <a:ext cx="441325" cy="292100"/>
          </a:xfrm>
          <a:prstGeom prst="bentConnector3">
            <a:avLst>
              <a:gd name="adj1" fmla="val 34672"/>
            </a:avLst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38 Conector angular"/>
          <p:cNvCxnSpPr/>
          <p:nvPr/>
        </p:nvCxnSpPr>
        <p:spPr>
          <a:xfrm rot="16200000" flipV="1">
            <a:off x="6729412" y="4413251"/>
            <a:ext cx="949325" cy="209550"/>
          </a:xfrm>
          <a:prstGeom prst="bentConnector3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39 Rectángulo"/>
          <p:cNvSpPr/>
          <p:nvPr/>
        </p:nvSpPr>
        <p:spPr>
          <a:xfrm>
            <a:off x="68263" y="3963988"/>
            <a:ext cx="1454150" cy="9604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>
              <a:solidFill>
                <a:prstClr val="white"/>
              </a:solidFill>
            </a:endParaRPr>
          </a:p>
        </p:txBody>
      </p:sp>
      <p:pic>
        <p:nvPicPr>
          <p:cNvPr id="44" name="Picture 25" descr="D:\Angel Pinedo\OSINFOR 2016\diseños\fotos\supervisión\3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4043363"/>
            <a:ext cx="133032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913"/>
            <a:ext cx="1619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8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 smtClean="0"/>
          </a:p>
          <a:p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EC2C7-C1AD-4E06-9815-A25431569759}" type="slidenum">
              <a:rPr lang="es-PE" smtClean="0"/>
              <a:pPr>
                <a:defRPr/>
              </a:pPr>
              <a:t>9</a:t>
            </a:fld>
            <a:endParaRPr lang="es-PE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620922462"/>
              </p:ext>
            </p:extLst>
          </p:nvPr>
        </p:nvGraphicFramePr>
        <p:xfrm>
          <a:off x="54044" y="1246910"/>
          <a:ext cx="9017548" cy="223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/>
          <p:cNvSpPr txBox="1">
            <a:spLocks noChangeArrowheads="1"/>
          </p:cNvSpPr>
          <p:nvPr/>
        </p:nvSpPr>
        <p:spPr bwMode="auto">
          <a:xfrm>
            <a:off x="-10634" y="233924"/>
            <a:ext cx="7176977" cy="4924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 sz="2600" dirty="0" smtClean="0">
                <a:solidFill>
                  <a:srgbClr val="FFFFFF"/>
                </a:solidFill>
                <a:latin typeface="Berlin Sans FB" panose="020E0602020502020306" pitchFamily="34" charset="0"/>
                <a:cs typeface="Aharoni" pitchFamily="2" charset="-79"/>
              </a:rPr>
              <a:t>Resultados de supervisión y fiscalización</a:t>
            </a:r>
            <a:endParaRPr lang="es-PE" altLang="es-PE" sz="2600" dirty="0">
              <a:solidFill>
                <a:srgbClr val="FFFFFF"/>
              </a:solidFill>
              <a:latin typeface="Berlin Sans FB" panose="020E0602020502020306" pitchFamily="34" charset="0"/>
              <a:cs typeface="Aharoni" pitchFamily="2" charset="-79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450519" y="6217138"/>
            <a:ext cx="1930288" cy="2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SIGO</a:t>
            </a:r>
            <a:r>
              <a:rPr lang="es-PE" sz="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SFC </a:t>
            </a:r>
            <a:r>
              <a:rPr lang="es-PE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10/09/2019</a:t>
            </a:r>
            <a:endParaRPr lang="es-PE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900664"/>
              </p:ext>
            </p:extLst>
          </p:nvPr>
        </p:nvGraphicFramePr>
        <p:xfrm>
          <a:off x="2226848" y="3279978"/>
          <a:ext cx="4939495" cy="289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" name="Rectángulo 18"/>
          <p:cNvSpPr/>
          <p:nvPr/>
        </p:nvSpPr>
        <p:spPr>
          <a:xfrm>
            <a:off x="2810738" y="3239804"/>
            <a:ext cx="3756317" cy="2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Madera extraída ilegalmente por departamentos</a:t>
            </a:r>
            <a:endParaRPr lang="es-P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1730</TotalTime>
  <Words>348</Words>
  <Application>Microsoft Office PowerPoint</Application>
  <PresentationFormat>Presentación en pantalla (4:3)</PresentationFormat>
  <Paragraphs>68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Aharoni</vt:lpstr>
      <vt:lpstr>Arial</vt:lpstr>
      <vt:lpstr>Arial Black</vt:lpstr>
      <vt:lpstr>Berlin Sans FB</vt:lpstr>
      <vt:lpstr>Calibri</vt:lpstr>
      <vt:lpstr>Helvetica</vt:lpstr>
      <vt:lpstr>Times New Roman</vt:lpstr>
      <vt:lpstr>Wingdings</vt:lpstr>
      <vt:lpstr>Tema de Office</vt:lpstr>
      <vt:lpstr>Contribución del OSINFOR  en la trazabilidad de la madera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Fiorella Alexandra Fiestas Acosta</dc:creator>
  <cp:lastModifiedBy>FRANK</cp:lastModifiedBy>
  <cp:revision>128</cp:revision>
  <cp:lastPrinted>2019-09-11T01:16:45Z</cp:lastPrinted>
  <dcterms:created xsi:type="dcterms:W3CDTF">2019-01-21T13:59:07Z</dcterms:created>
  <dcterms:modified xsi:type="dcterms:W3CDTF">2019-09-11T12:58:38Z</dcterms:modified>
</cp:coreProperties>
</file>