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6" r:id="rId1"/>
  </p:sldMasterIdLst>
  <p:notesMasterIdLst>
    <p:notesMasterId r:id="rId28"/>
  </p:notesMasterIdLst>
  <p:handoutMasterIdLst>
    <p:handoutMasterId r:id="rId29"/>
  </p:handoutMasterIdLst>
  <p:sldIdLst>
    <p:sldId id="256" r:id="rId2"/>
    <p:sldId id="639" r:id="rId3"/>
    <p:sldId id="664" r:id="rId4"/>
    <p:sldId id="651" r:id="rId5"/>
    <p:sldId id="623" r:id="rId6"/>
    <p:sldId id="624" r:id="rId7"/>
    <p:sldId id="626" r:id="rId8"/>
    <p:sldId id="628" r:id="rId9"/>
    <p:sldId id="620" r:id="rId10"/>
    <p:sldId id="629" r:id="rId11"/>
    <p:sldId id="655" r:id="rId12"/>
    <p:sldId id="630" r:id="rId13"/>
    <p:sldId id="621" r:id="rId14"/>
    <p:sldId id="652" r:id="rId15"/>
    <p:sldId id="654" r:id="rId16"/>
    <p:sldId id="653" r:id="rId17"/>
    <p:sldId id="631" r:id="rId18"/>
    <p:sldId id="616" r:id="rId19"/>
    <p:sldId id="615" r:id="rId20"/>
    <p:sldId id="657" r:id="rId21"/>
    <p:sldId id="667" r:id="rId22"/>
    <p:sldId id="662" r:id="rId23"/>
    <p:sldId id="668" r:id="rId24"/>
    <p:sldId id="637" r:id="rId25"/>
    <p:sldId id="665" r:id="rId26"/>
    <p:sldId id="669" r:id="rId27"/>
  </p:sldIdLst>
  <p:sldSz cx="12192000" cy="6858000"/>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C67749"/>
    <a:srgbClr val="66C9DA"/>
    <a:srgbClr val="FF945B"/>
    <a:srgbClr val="F4C299"/>
    <a:srgbClr val="C5B852"/>
    <a:srgbClr val="B26B3C"/>
    <a:srgbClr val="98BEDA"/>
    <a:srgbClr val="A6B47E"/>
    <a:srgbClr val="C6A7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74" autoAdjust="0"/>
    <p:restoredTop sz="95018" autoAdjust="0"/>
  </p:normalViewPr>
  <p:slideViewPr>
    <p:cSldViewPr>
      <p:cViewPr varScale="1">
        <p:scale>
          <a:sx n="111" d="100"/>
          <a:sy n="111" d="100"/>
        </p:scale>
        <p:origin x="828" y="96"/>
      </p:cViewPr>
      <p:guideLst>
        <p:guide orient="horz" pos="2160"/>
        <p:guide pos="3961"/>
      </p:guideLst>
    </p:cSldViewPr>
  </p:slideViewPr>
  <p:outlineViewPr>
    <p:cViewPr>
      <p:scale>
        <a:sx n="33" d="100"/>
        <a:sy n="33" d="100"/>
      </p:scale>
      <p:origin x="0" y="-738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1D8DD0-83DF-4016-99A8-3746A983B2BA}" type="doc">
      <dgm:prSet loTypeId="urn:microsoft.com/office/officeart/2005/8/layout/process1" loCatId="process" qsTypeId="urn:microsoft.com/office/officeart/2005/8/quickstyle/simple1" qsCatId="simple" csTypeId="urn:microsoft.com/office/officeart/2005/8/colors/accent2_1" csCatId="accent2" phldr="1"/>
      <dgm:spPr/>
    </dgm:pt>
    <dgm:pt modelId="{3CAB4243-1391-4092-992C-6EEE5D135230}">
      <dgm:prSet phldrT="[Texto]" custT="1"/>
      <dgm:spPr/>
      <dgm:t>
        <a:bodyPr/>
        <a:lstStyle/>
        <a:p>
          <a:r>
            <a:rPr lang="es-PE" sz="1100" b="1" dirty="0">
              <a:latin typeface="+mn-lt"/>
              <a:cs typeface="Arial" panose="020B0604020202020204" pitchFamily="34" charset="0"/>
            </a:rPr>
            <a:t>Garantizar la transparencia y el acceso a la información pública en las entidades del estado.</a:t>
          </a:r>
        </a:p>
      </dgm:t>
    </dgm:pt>
    <dgm:pt modelId="{A6916B3E-A241-462A-BCD4-C8BD6AE4C2BA}" type="parTrans" cxnId="{4ABE555E-60B9-4EF0-9A8F-7EB4091CE280}">
      <dgm:prSet/>
      <dgm:spPr/>
      <dgm:t>
        <a:bodyPr/>
        <a:lstStyle/>
        <a:p>
          <a:endParaRPr lang="es-PE" sz="1100">
            <a:latin typeface="Arial" panose="020B0604020202020204" pitchFamily="34" charset="0"/>
            <a:cs typeface="Arial" panose="020B0604020202020204" pitchFamily="34" charset="0"/>
          </a:endParaRPr>
        </a:p>
      </dgm:t>
    </dgm:pt>
    <dgm:pt modelId="{8649B4C6-FD1C-4B2D-B26D-3E490C7C3712}" type="sibTrans" cxnId="{4ABE555E-60B9-4EF0-9A8F-7EB4091CE280}">
      <dgm:prSet custT="1"/>
      <dgm:spPr/>
      <dgm:t>
        <a:bodyPr/>
        <a:lstStyle/>
        <a:p>
          <a:endParaRPr lang="es-PE" sz="1100">
            <a:latin typeface="Arial" panose="020B0604020202020204" pitchFamily="34" charset="0"/>
            <a:cs typeface="Arial" panose="020B0604020202020204" pitchFamily="34" charset="0"/>
          </a:endParaRPr>
        </a:p>
      </dgm:t>
    </dgm:pt>
    <dgm:pt modelId="{C31BD427-CEB1-4229-A4E2-646319627A92}">
      <dgm:prSet phldrT="[Texto]" custT="1"/>
      <dgm:spPr/>
      <dgm:t>
        <a:bodyPr/>
        <a:lstStyle/>
        <a:p>
          <a:r>
            <a:rPr lang="es-PE" sz="1100" b="1" dirty="0">
              <a:latin typeface="+mn-lt"/>
              <a:cs typeface="Arial" panose="020B0604020202020204" pitchFamily="34" charset="0"/>
            </a:rPr>
            <a:t>Consolidar una gestión de información integrada para la prevención de la corrupción en la administración pública.</a:t>
          </a:r>
        </a:p>
      </dgm:t>
    </dgm:pt>
    <dgm:pt modelId="{E4A4C071-74B1-47B3-8A2C-6CEC450D001F}" type="parTrans" cxnId="{EC578380-A6CC-4524-8D01-CC082D1879F6}">
      <dgm:prSet/>
      <dgm:spPr/>
      <dgm:t>
        <a:bodyPr/>
        <a:lstStyle/>
        <a:p>
          <a:endParaRPr lang="es-PE" sz="1100"/>
        </a:p>
      </dgm:t>
    </dgm:pt>
    <dgm:pt modelId="{41064D69-2479-4ECE-A9B4-F129F13E62C7}" type="sibTrans" cxnId="{EC578380-A6CC-4524-8D01-CC082D1879F6}">
      <dgm:prSet custT="1"/>
      <dgm:spPr/>
      <dgm:t>
        <a:bodyPr/>
        <a:lstStyle/>
        <a:p>
          <a:endParaRPr lang="es-PE" sz="1100"/>
        </a:p>
      </dgm:t>
    </dgm:pt>
    <dgm:pt modelId="{3D5DD22E-4C4D-444B-B67B-34A9D0FF3EC6}">
      <dgm:prSet phldrT="[Texto]" custT="1"/>
      <dgm:spPr/>
      <dgm:t>
        <a:bodyPr/>
        <a:lstStyle/>
        <a:p>
          <a:r>
            <a:rPr lang="es-PE" sz="1100" b="1" dirty="0">
              <a:latin typeface="+mn-lt"/>
              <a:cs typeface="Arial" panose="020B0604020202020204" pitchFamily="34" charset="0"/>
            </a:rPr>
            <a:t>Impulsar y consolidar la reforma del Sistema Electoral en el Perú y de las organizaciones Políticas</a:t>
          </a:r>
        </a:p>
      </dgm:t>
    </dgm:pt>
    <dgm:pt modelId="{69A151DD-1790-409E-897B-A114683122DE}" type="parTrans" cxnId="{56FC8269-DBA7-447D-BF14-BD0728681734}">
      <dgm:prSet/>
      <dgm:spPr/>
      <dgm:t>
        <a:bodyPr/>
        <a:lstStyle/>
        <a:p>
          <a:endParaRPr lang="es-PE" sz="1100"/>
        </a:p>
      </dgm:t>
    </dgm:pt>
    <dgm:pt modelId="{DB21B67D-156A-4910-A275-55F544CA4964}" type="sibTrans" cxnId="{56FC8269-DBA7-447D-BF14-BD0728681734}">
      <dgm:prSet custT="1"/>
      <dgm:spPr/>
      <dgm:t>
        <a:bodyPr/>
        <a:lstStyle/>
        <a:p>
          <a:endParaRPr lang="es-PE" sz="1100"/>
        </a:p>
      </dgm:t>
    </dgm:pt>
    <dgm:pt modelId="{F0572552-8116-4948-A779-ABBB539B03ED}">
      <dgm:prSet phldrT="[Texto]" custT="1"/>
      <dgm:spPr/>
      <dgm:t>
        <a:bodyPr/>
        <a:lstStyle/>
        <a:p>
          <a:r>
            <a:rPr lang="es-PE" sz="1100" b="1" dirty="0">
              <a:latin typeface="+mn-lt"/>
              <a:cs typeface="Arial" panose="020B0604020202020204" pitchFamily="34" charset="0"/>
            </a:rPr>
            <a:t>Promover e instalar una cultura de Integridad y de Ética Pública en los servidores civiles y en la ciudadanía</a:t>
          </a:r>
        </a:p>
      </dgm:t>
    </dgm:pt>
    <dgm:pt modelId="{DC46864E-261A-4B33-8D31-C95B69B28C51}" type="parTrans" cxnId="{5D2A1F36-75A0-405C-89B1-F5720FD707D9}">
      <dgm:prSet/>
      <dgm:spPr/>
      <dgm:t>
        <a:bodyPr/>
        <a:lstStyle/>
        <a:p>
          <a:endParaRPr lang="es-PE" sz="1100"/>
        </a:p>
      </dgm:t>
    </dgm:pt>
    <dgm:pt modelId="{670A53B2-E653-4E11-AA2E-E463168594B0}" type="sibTrans" cxnId="{5D2A1F36-75A0-405C-89B1-F5720FD707D9}">
      <dgm:prSet custT="1"/>
      <dgm:spPr/>
      <dgm:t>
        <a:bodyPr/>
        <a:lstStyle/>
        <a:p>
          <a:endParaRPr lang="es-PE" sz="1100"/>
        </a:p>
      </dgm:t>
    </dgm:pt>
    <dgm:pt modelId="{74C12A4B-8EB6-4CD7-8E2D-CFA97D84434C}">
      <dgm:prSet phldrT="[Texto]" custT="1"/>
      <dgm:spPr/>
      <dgm:t>
        <a:bodyPr/>
        <a:lstStyle/>
        <a:p>
          <a:r>
            <a:rPr lang="es-PE" sz="1100" b="1" dirty="0">
              <a:latin typeface="+mn-lt"/>
              <a:cs typeface="Arial" panose="020B0604020202020204" pitchFamily="34" charset="0"/>
            </a:rPr>
            <a:t>Instalar y consolidar la gestión de conflictos de intereses y la gestión de intereses en la Administración pública.</a:t>
          </a:r>
        </a:p>
      </dgm:t>
    </dgm:pt>
    <dgm:pt modelId="{C3FA7F5B-5AFA-4238-8AB7-43B2FA1C65C6}" type="parTrans" cxnId="{E6F6524F-458B-4BAE-8111-B89A8C16F956}">
      <dgm:prSet/>
      <dgm:spPr/>
      <dgm:t>
        <a:bodyPr/>
        <a:lstStyle/>
        <a:p>
          <a:endParaRPr lang="es-PE" sz="1100"/>
        </a:p>
      </dgm:t>
    </dgm:pt>
    <dgm:pt modelId="{A2A4B891-32A1-4547-A1DB-BDAFDE79A936}" type="sibTrans" cxnId="{E6F6524F-458B-4BAE-8111-B89A8C16F956}">
      <dgm:prSet/>
      <dgm:spPr/>
      <dgm:t>
        <a:bodyPr/>
        <a:lstStyle/>
        <a:p>
          <a:endParaRPr lang="es-PE" sz="1100"/>
        </a:p>
      </dgm:t>
    </dgm:pt>
    <dgm:pt modelId="{EF779DF2-4EA8-4A82-A635-8BE130DCCBCC}" type="pres">
      <dgm:prSet presAssocID="{361D8DD0-83DF-4016-99A8-3746A983B2BA}" presName="Name0" presStyleCnt="0">
        <dgm:presLayoutVars>
          <dgm:dir/>
          <dgm:resizeHandles val="exact"/>
        </dgm:presLayoutVars>
      </dgm:prSet>
      <dgm:spPr/>
    </dgm:pt>
    <dgm:pt modelId="{66E89BDA-31BE-4196-9214-F5BCF1D21FB6}" type="pres">
      <dgm:prSet presAssocID="{3CAB4243-1391-4092-992C-6EEE5D135230}" presName="node" presStyleLbl="node1" presStyleIdx="0" presStyleCnt="5" custScaleY="104493">
        <dgm:presLayoutVars>
          <dgm:bulletEnabled val="1"/>
        </dgm:presLayoutVars>
      </dgm:prSet>
      <dgm:spPr/>
      <dgm:t>
        <a:bodyPr/>
        <a:lstStyle/>
        <a:p>
          <a:endParaRPr lang="es-ES_tradnl"/>
        </a:p>
      </dgm:t>
    </dgm:pt>
    <dgm:pt modelId="{EE4B8102-3A1D-4E2D-8FB5-7F7C5FA99D33}" type="pres">
      <dgm:prSet presAssocID="{8649B4C6-FD1C-4B2D-B26D-3E490C7C3712}" presName="sibTrans" presStyleLbl="sibTrans2D1" presStyleIdx="0" presStyleCnt="4"/>
      <dgm:spPr/>
      <dgm:t>
        <a:bodyPr/>
        <a:lstStyle/>
        <a:p>
          <a:endParaRPr lang="es-ES_tradnl"/>
        </a:p>
      </dgm:t>
    </dgm:pt>
    <dgm:pt modelId="{A313834D-14E2-453E-9DDD-23BF45726145}" type="pres">
      <dgm:prSet presAssocID="{8649B4C6-FD1C-4B2D-B26D-3E490C7C3712}" presName="connectorText" presStyleLbl="sibTrans2D1" presStyleIdx="0" presStyleCnt="4"/>
      <dgm:spPr/>
      <dgm:t>
        <a:bodyPr/>
        <a:lstStyle/>
        <a:p>
          <a:endParaRPr lang="es-ES_tradnl"/>
        </a:p>
      </dgm:t>
    </dgm:pt>
    <dgm:pt modelId="{9E64C6B3-26AD-448A-995E-5F3E7D73E244}" type="pres">
      <dgm:prSet presAssocID="{C31BD427-CEB1-4229-A4E2-646319627A92}" presName="node" presStyleLbl="node1" presStyleIdx="1" presStyleCnt="5">
        <dgm:presLayoutVars>
          <dgm:bulletEnabled val="1"/>
        </dgm:presLayoutVars>
      </dgm:prSet>
      <dgm:spPr/>
      <dgm:t>
        <a:bodyPr/>
        <a:lstStyle/>
        <a:p>
          <a:endParaRPr lang="es-ES_tradnl"/>
        </a:p>
      </dgm:t>
    </dgm:pt>
    <dgm:pt modelId="{0D4927C3-5244-43A3-92D6-0DE3BEFBE49B}" type="pres">
      <dgm:prSet presAssocID="{41064D69-2479-4ECE-A9B4-F129F13E62C7}" presName="sibTrans" presStyleLbl="sibTrans2D1" presStyleIdx="1" presStyleCnt="4"/>
      <dgm:spPr/>
      <dgm:t>
        <a:bodyPr/>
        <a:lstStyle/>
        <a:p>
          <a:endParaRPr lang="es-ES_tradnl"/>
        </a:p>
      </dgm:t>
    </dgm:pt>
    <dgm:pt modelId="{53857EEE-291E-46E0-9D20-2D18FE2CF668}" type="pres">
      <dgm:prSet presAssocID="{41064D69-2479-4ECE-A9B4-F129F13E62C7}" presName="connectorText" presStyleLbl="sibTrans2D1" presStyleIdx="1" presStyleCnt="4"/>
      <dgm:spPr/>
      <dgm:t>
        <a:bodyPr/>
        <a:lstStyle/>
        <a:p>
          <a:endParaRPr lang="es-ES_tradnl"/>
        </a:p>
      </dgm:t>
    </dgm:pt>
    <dgm:pt modelId="{5A591748-3E41-4D26-BBA4-1FD169891543}" type="pres">
      <dgm:prSet presAssocID="{3D5DD22E-4C4D-444B-B67B-34A9D0FF3EC6}" presName="node" presStyleLbl="node1" presStyleIdx="2" presStyleCnt="5">
        <dgm:presLayoutVars>
          <dgm:bulletEnabled val="1"/>
        </dgm:presLayoutVars>
      </dgm:prSet>
      <dgm:spPr/>
      <dgm:t>
        <a:bodyPr/>
        <a:lstStyle/>
        <a:p>
          <a:endParaRPr lang="es-ES_tradnl"/>
        </a:p>
      </dgm:t>
    </dgm:pt>
    <dgm:pt modelId="{EFEC6878-6C6E-4050-9AD1-D2F0A30A2CD0}" type="pres">
      <dgm:prSet presAssocID="{DB21B67D-156A-4910-A275-55F544CA4964}" presName="sibTrans" presStyleLbl="sibTrans2D1" presStyleIdx="2" presStyleCnt="4"/>
      <dgm:spPr/>
      <dgm:t>
        <a:bodyPr/>
        <a:lstStyle/>
        <a:p>
          <a:endParaRPr lang="es-ES_tradnl"/>
        </a:p>
      </dgm:t>
    </dgm:pt>
    <dgm:pt modelId="{DB2764EA-8B12-4829-A07B-D54EB3F82609}" type="pres">
      <dgm:prSet presAssocID="{DB21B67D-156A-4910-A275-55F544CA4964}" presName="connectorText" presStyleLbl="sibTrans2D1" presStyleIdx="2" presStyleCnt="4"/>
      <dgm:spPr/>
      <dgm:t>
        <a:bodyPr/>
        <a:lstStyle/>
        <a:p>
          <a:endParaRPr lang="es-ES_tradnl"/>
        </a:p>
      </dgm:t>
    </dgm:pt>
    <dgm:pt modelId="{57C091D6-EBD0-4371-9B41-F64DCD78EAA4}" type="pres">
      <dgm:prSet presAssocID="{F0572552-8116-4948-A779-ABBB539B03ED}" presName="node" presStyleLbl="node1" presStyleIdx="3" presStyleCnt="5">
        <dgm:presLayoutVars>
          <dgm:bulletEnabled val="1"/>
        </dgm:presLayoutVars>
      </dgm:prSet>
      <dgm:spPr/>
      <dgm:t>
        <a:bodyPr/>
        <a:lstStyle/>
        <a:p>
          <a:endParaRPr lang="es-ES_tradnl"/>
        </a:p>
      </dgm:t>
    </dgm:pt>
    <dgm:pt modelId="{FFADE199-79A5-4A3B-BBE3-CEEF58F83014}" type="pres">
      <dgm:prSet presAssocID="{670A53B2-E653-4E11-AA2E-E463168594B0}" presName="sibTrans" presStyleLbl="sibTrans2D1" presStyleIdx="3" presStyleCnt="4"/>
      <dgm:spPr/>
      <dgm:t>
        <a:bodyPr/>
        <a:lstStyle/>
        <a:p>
          <a:endParaRPr lang="es-ES_tradnl"/>
        </a:p>
      </dgm:t>
    </dgm:pt>
    <dgm:pt modelId="{6C275D09-3633-48C4-9BA7-F9022E77D209}" type="pres">
      <dgm:prSet presAssocID="{670A53B2-E653-4E11-AA2E-E463168594B0}" presName="connectorText" presStyleLbl="sibTrans2D1" presStyleIdx="3" presStyleCnt="4"/>
      <dgm:spPr/>
      <dgm:t>
        <a:bodyPr/>
        <a:lstStyle/>
        <a:p>
          <a:endParaRPr lang="es-ES_tradnl"/>
        </a:p>
      </dgm:t>
    </dgm:pt>
    <dgm:pt modelId="{AE4D56EC-CB1E-4381-940F-FAD9EB3492F2}" type="pres">
      <dgm:prSet presAssocID="{74C12A4B-8EB6-4CD7-8E2D-CFA97D84434C}" presName="node" presStyleLbl="node1" presStyleIdx="4" presStyleCnt="5">
        <dgm:presLayoutVars>
          <dgm:bulletEnabled val="1"/>
        </dgm:presLayoutVars>
      </dgm:prSet>
      <dgm:spPr/>
      <dgm:t>
        <a:bodyPr/>
        <a:lstStyle/>
        <a:p>
          <a:endParaRPr lang="es-ES_tradnl"/>
        </a:p>
      </dgm:t>
    </dgm:pt>
  </dgm:ptLst>
  <dgm:cxnLst>
    <dgm:cxn modelId="{DA6A9318-2C1C-4510-B635-CBE0EAD90AD5}" type="presOf" srcId="{3CAB4243-1391-4092-992C-6EEE5D135230}" destId="{66E89BDA-31BE-4196-9214-F5BCF1D21FB6}" srcOrd="0" destOrd="0" presId="urn:microsoft.com/office/officeart/2005/8/layout/process1"/>
    <dgm:cxn modelId="{EC578380-A6CC-4524-8D01-CC082D1879F6}" srcId="{361D8DD0-83DF-4016-99A8-3746A983B2BA}" destId="{C31BD427-CEB1-4229-A4E2-646319627A92}" srcOrd="1" destOrd="0" parTransId="{E4A4C071-74B1-47B3-8A2C-6CEC450D001F}" sibTransId="{41064D69-2479-4ECE-A9B4-F129F13E62C7}"/>
    <dgm:cxn modelId="{774F6A7A-B896-4A0A-913D-446BE39726CC}" type="presOf" srcId="{8649B4C6-FD1C-4B2D-B26D-3E490C7C3712}" destId="{A313834D-14E2-453E-9DDD-23BF45726145}" srcOrd="1" destOrd="0" presId="urn:microsoft.com/office/officeart/2005/8/layout/process1"/>
    <dgm:cxn modelId="{E6F6524F-458B-4BAE-8111-B89A8C16F956}" srcId="{361D8DD0-83DF-4016-99A8-3746A983B2BA}" destId="{74C12A4B-8EB6-4CD7-8E2D-CFA97D84434C}" srcOrd="4" destOrd="0" parTransId="{C3FA7F5B-5AFA-4238-8AB7-43B2FA1C65C6}" sibTransId="{A2A4B891-32A1-4547-A1DB-BDAFDE79A936}"/>
    <dgm:cxn modelId="{4ABE555E-60B9-4EF0-9A8F-7EB4091CE280}" srcId="{361D8DD0-83DF-4016-99A8-3746A983B2BA}" destId="{3CAB4243-1391-4092-992C-6EEE5D135230}" srcOrd="0" destOrd="0" parTransId="{A6916B3E-A241-462A-BCD4-C8BD6AE4C2BA}" sibTransId="{8649B4C6-FD1C-4B2D-B26D-3E490C7C3712}"/>
    <dgm:cxn modelId="{8778B8F7-2EDB-4F98-9761-DDF55CDB52B3}" type="presOf" srcId="{F0572552-8116-4948-A779-ABBB539B03ED}" destId="{57C091D6-EBD0-4371-9B41-F64DCD78EAA4}" srcOrd="0" destOrd="0" presId="urn:microsoft.com/office/officeart/2005/8/layout/process1"/>
    <dgm:cxn modelId="{C64861FD-39A9-48D5-A4AE-4C733FC0C320}" type="presOf" srcId="{DB21B67D-156A-4910-A275-55F544CA4964}" destId="{DB2764EA-8B12-4829-A07B-D54EB3F82609}" srcOrd="1" destOrd="0" presId="urn:microsoft.com/office/officeart/2005/8/layout/process1"/>
    <dgm:cxn modelId="{B169A1FD-7DF1-4AD6-A00B-E907A2FD0E5F}" type="presOf" srcId="{361D8DD0-83DF-4016-99A8-3746A983B2BA}" destId="{EF779DF2-4EA8-4A82-A635-8BE130DCCBCC}" srcOrd="0" destOrd="0" presId="urn:microsoft.com/office/officeart/2005/8/layout/process1"/>
    <dgm:cxn modelId="{015F579F-A3DA-4619-86BD-6EA59B5B4E74}" type="presOf" srcId="{74C12A4B-8EB6-4CD7-8E2D-CFA97D84434C}" destId="{AE4D56EC-CB1E-4381-940F-FAD9EB3492F2}" srcOrd="0" destOrd="0" presId="urn:microsoft.com/office/officeart/2005/8/layout/process1"/>
    <dgm:cxn modelId="{A87F4CE6-399C-4C35-A5C3-5964319F11BA}" type="presOf" srcId="{41064D69-2479-4ECE-A9B4-F129F13E62C7}" destId="{53857EEE-291E-46E0-9D20-2D18FE2CF668}" srcOrd="1" destOrd="0" presId="urn:microsoft.com/office/officeart/2005/8/layout/process1"/>
    <dgm:cxn modelId="{A60C4107-915B-4729-88C3-3F56495F0157}" type="presOf" srcId="{C31BD427-CEB1-4229-A4E2-646319627A92}" destId="{9E64C6B3-26AD-448A-995E-5F3E7D73E244}" srcOrd="0" destOrd="0" presId="urn:microsoft.com/office/officeart/2005/8/layout/process1"/>
    <dgm:cxn modelId="{5D2A1F36-75A0-405C-89B1-F5720FD707D9}" srcId="{361D8DD0-83DF-4016-99A8-3746A983B2BA}" destId="{F0572552-8116-4948-A779-ABBB539B03ED}" srcOrd="3" destOrd="0" parTransId="{DC46864E-261A-4B33-8D31-C95B69B28C51}" sibTransId="{670A53B2-E653-4E11-AA2E-E463168594B0}"/>
    <dgm:cxn modelId="{22A659EC-8B6D-4FFC-B9A9-B704FF9681B2}" type="presOf" srcId="{8649B4C6-FD1C-4B2D-B26D-3E490C7C3712}" destId="{EE4B8102-3A1D-4E2D-8FB5-7F7C5FA99D33}" srcOrd="0" destOrd="0" presId="urn:microsoft.com/office/officeart/2005/8/layout/process1"/>
    <dgm:cxn modelId="{F1928558-713B-47D6-AB20-F3E32A29BF7C}" type="presOf" srcId="{670A53B2-E653-4E11-AA2E-E463168594B0}" destId="{6C275D09-3633-48C4-9BA7-F9022E77D209}" srcOrd="1" destOrd="0" presId="urn:microsoft.com/office/officeart/2005/8/layout/process1"/>
    <dgm:cxn modelId="{A26A6D2C-7958-4F48-BC3B-3D62BB96635F}" type="presOf" srcId="{670A53B2-E653-4E11-AA2E-E463168594B0}" destId="{FFADE199-79A5-4A3B-BBE3-CEEF58F83014}" srcOrd="0" destOrd="0" presId="urn:microsoft.com/office/officeart/2005/8/layout/process1"/>
    <dgm:cxn modelId="{F6A5FB79-2130-40EF-8D49-34A5BA7FC867}" type="presOf" srcId="{41064D69-2479-4ECE-A9B4-F129F13E62C7}" destId="{0D4927C3-5244-43A3-92D6-0DE3BEFBE49B}" srcOrd="0" destOrd="0" presId="urn:microsoft.com/office/officeart/2005/8/layout/process1"/>
    <dgm:cxn modelId="{8E0C5A35-CF2F-4B16-BD5E-39BE44849596}" type="presOf" srcId="{DB21B67D-156A-4910-A275-55F544CA4964}" destId="{EFEC6878-6C6E-4050-9AD1-D2F0A30A2CD0}" srcOrd="0" destOrd="0" presId="urn:microsoft.com/office/officeart/2005/8/layout/process1"/>
    <dgm:cxn modelId="{56FC8269-DBA7-447D-BF14-BD0728681734}" srcId="{361D8DD0-83DF-4016-99A8-3746A983B2BA}" destId="{3D5DD22E-4C4D-444B-B67B-34A9D0FF3EC6}" srcOrd="2" destOrd="0" parTransId="{69A151DD-1790-409E-897B-A114683122DE}" sibTransId="{DB21B67D-156A-4910-A275-55F544CA4964}"/>
    <dgm:cxn modelId="{BCCEDB51-F14E-4E6A-8E7B-CA2634E5BD94}" type="presOf" srcId="{3D5DD22E-4C4D-444B-B67B-34A9D0FF3EC6}" destId="{5A591748-3E41-4D26-BBA4-1FD169891543}" srcOrd="0" destOrd="0" presId="urn:microsoft.com/office/officeart/2005/8/layout/process1"/>
    <dgm:cxn modelId="{2BDC2EC0-8A4F-4AF7-8E7A-4DA5C128A4EB}" type="presParOf" srcId="{EF779DF2-4EA8-4A82-A635-8BE130DCCBCC}" destId="{66E89BDA-31BE-4196-9214-F5BCF1D21FB6}" srcOrd="0" destOrd="0" presId="urn:microsoft.com/office/officeart/2005/8/layout/process1"/>
    <dgm:cxn modelId="{FBAF5C39-525A-441A-BF89-4DEE20C3C768}" type="presParOf" srcId="{EF779DF2-4EA8-4A82-A635-8BE130DCCBCC}" destId="{EE4B8102-3A1D-4E2D-8FB5-7F7C5FA99D33}" srcOrd="1" destOrd="0" presId="urn:microsoft.com/office/officeart/2005/8/layout/process1"/>
    <dgm:cxn modelId="{1725585B-A278-453B-A00D-F1B96A8A20DE}" type="presParOf" srcId="{EE4B8102-3A1D-4E2D-8FB5-7F7C5FA99D33}" destId="{A313834D-14E2-453E-9DDD-23BF45726145}" srcOrd="0" destOrd="0" presId="urn:microsoft.com/office/officeart/2005/8/layout/process1"/>
    <dgm:cxn modelId="{03B3F4BE-610E-4D71-A3EF-88C0E6D72957}" type="presParOf" srcId="{EF779DF2-4EA8-4A82-A635-8BE130DCCBCC}" destId="{9E64C6B3-26AD-448A-995E-5F3E7D73E244}" srcOrd="2" destOrd="0" presId="urn:microsoft.com/office/officeart/2005/8/layout/process1"/>
    <dgm:cxn modelId="{1496FB13-23BB-431B-88C2-4F20EBE61D05}" type="presParOf" srcId="{EF779DF2-4EA8-4A82-A635-8BE130DCCBCC}" destId="{0D4927C3-5244-43A3-92D6-0DE3BEFBE49B}" srcOrd="3" destOrd="0" presId="urn:microsoft.com/office/officeart/2005/8/layout/process1"/>
    <dgm:cxn modelId="{5630550B-4876-49B1-956B-B8FEF69AF4AC}" type="presParOf" srcId="{0D4927C3-5244-43A3-92D6-0DE3BEFBE49B}" destId="{53857EEE-291E-46E0-9D20-2D18FE2CF668}" srcOrd="0" destOrd="0" presId="urn:microsoft.com/office/officeart/2005/8/layout/process1"/>
    <dgm:cxn modelId="{CF3A9170-BDDC-49B3-8CC1-BA4C819133E2}" type="presParOf" srcId="{EF779DF2-4EA8-4A82-A635-8BE130DCCBCC}" destId="{5A591748-3E41-4D26-BBA4-1FD169891543}" srcOrd="4" destOrd="0" presId="urn:microsoft.com/office/officeart/2005/8/layout/process1"/>
    <dgm:cxn modelId="{91D27C3E-2698-413F-AE64-F127421776C3}" type="presParOf" srcId="{EF779DF2-4EA8-4A82-A635-8BE130DCCBCC}" destId="{EFEC6878-6C6E-4050-9AD1-D2F0A30A2CD0}" srcOrd="5" destOrd="0" presId="urn:microsoft.com/office/officeart/2005/8/layout/process1"/>
    <dgm:cxn modelId="{A42B3838-326B-4D90-9351-250E1BF58A4D}" type="presParOf" srcId="{EFEC6878-6C6E-4050-9AD1-D2F0A30A2CD0}" destId="{DB2764EA-8B12-4829-A07B-D54EB3F82609}" srcOrd="0" destOrd="0" presId="urn:microsoft.com/office/officeart/2005/8/layout/process1"/>
    <dgm:cxn modelId="{65AD7E79-C4BA-4C75-B1F4-CD43CFCC48C6}" type="presParOf" srcId="{EF779DF2-4EA8-4A82-A635-8BE130DCCBCC}" destId="{57C091D6-EBD0-4371-9B41-F64DCD78EAA4}" srcOrd="6" destOrd="0" presId="urn:microsoft.com/office/officeart/2005/8/layout/process1"/>
    <dgm:cxn modelId="{EEC77368-B345-442D-9B35-9513F613B04B}" type="presParOf" srcId="{EF779DF2-4EA8-4A82-A635-8BE130DCCBCC}" destId="{FFADE199-79A5-4A3B-BBE3-CEEF58F83014}" srcOrd="7" destOrd="0" presId="urn:microsoft.com/office/officeart/2005/8/layout/process1"/>
    <dgm:cxn modelId="{9F163B23-C4E7-426D-963B-8D6F7A911086}" type="presParOf" srcId="{FFADE199-79A5-4A3B-BBE3-CEEF58F83014}" destId="{6C275D09-3633-48C4-9BA7-F9022E77D209}" srcOrd="0" destOrd="0" presId="urn:microsoft.com/office/officeart/2005/8/layout/process1"/>
    <dgm:cxn modelId="{822B33CA-5092-4CC4-8DD3-C68E0CF4D31F}" type="presParOf" srcId="{EF779DF2-4EA8-4A82-A635-8BE130DCCBCC}" destId="{AE4D56EC-CB1E-4381-940F-FAD9EB3492F2}"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1D8DD0-83DF-4016-99A8-3746A983B2BA}" type="doc">
      <dgm:prSet loTypeId="urn:microsoft.com/office/officeart/2005/8/layout/process1" loCatId="process" qsTypeId="urn:microsoft.com/office/officeart/2005/8/quickstyle/simple1" qsCatId="simple" csTypeId="urn:microsoft.com/office/officeart/2005/8/colors/accent2_1" csCatId="accent2" phldr="1"/>
      <dgm:spPr/>
    </dgm:pt>
    <dgm:pt modelId="{3CAB4243-1391-4092-992C-6EEE5D135230}">
      <dgm:prSet phldrT="[Texto]" custT="1"/>
      <dgm:spPr/>
      <dgm:t>
        <a:bodyPr/>
        <a:lstStyle/>
        <a:p>
          <a:r>
            <a:rPr lang="es-PE" sz="1100" b="1" dirty="0">
              <a:latin typeface="+mn-lt"/>
              <a:cs typeface="Arial" panose="020B0604020202020204" pitchFamily="34" charset="0"/>
            </a:rPr>
            <a:t>Fortalecer el mecanismo para la gestión de denuncias por presuntos actos de corrupción.</a:t>
          </a:r>
        </a:p>
      </dgm:t>
    </dgm:pt>
    <dgm:pt modelId="{A6916B3E-A241-462A-BCD4-C8BD6AE4C2BA}" type="parTrans" cxnId="{4ABE555E-60B9-4EF0-9A8F-7EB4091CE280}">
      <dgm:prSet/>
      <dgm:spPr/>
      <dgm:t>
        <a:bodyPr/>
        <a:lstStyle/>
        <a:p>
          <a:endParaRPr lang="es-PE" sz="1100">
            <a:latin typeface="Arial" panose="020B0604020202020204" pitchFamily="34" charset="0"/>
            <a:cs typeface="Arial" panose="020B0604020202020204" pitchFamily="34" charset="0"/>
          </a:endParaRPr>
        </a:p>
      </dgm:t>
    </dgm:pt>
    <dgm:pt modelId="{8649B4C6-FD1C-4B2D-B26D-3E490C7C3712}" type="sibTrans" cxnId="{4ABE555E-60B9-4EF0-9A8F-7EB4091CE280}">
      <dgm:prSet custT="1"/>
      <dgm:spPr/>
      <dgm:t>
        <a:bodyPr/>
        <a:lstStyle/>
        <a:p>
          <a:endParaRPr lang="es-PE" sz="1100">
            <a:latin typeface="Arial" panose="020B0604020202020204" pitchFamily="34" charset="0"/>
            <a:cs typeface="Arial" panose="020B0604020202020204" pitchFamily="34" charset="0"/>
          </a:endParaRPr>
        </a:p>
      </dgm:t>
    </dgm:pt>
    <dgm:pt modelId="{E0A111DA-3805-45CD-979F-BFD92D8EAF7A}">
      <dgm:prSet phldrT="[Texto]" custT="1"/>
      <dgm:spPr/>
      <dgm:t>
        <a:bodyPr/>
        <a:lstStyle/>
        <a:p>
          <a:r>
            <a:rPr lang="es-PE" sz="1100" b="1" dirty="0">
              <a:latin typeface="+mn-lt"/>
              <a:cs typeface="Arial" panose="020B0604020202020204" pitchFamily="34" charset="0"/>
            </a:rPr>
            <a:t>Impulsar una carrera pública meritocrática.</a:t>
          </a:r>
        </a:p>
      </dgm:t>
    </dgm:pt>
    <dgm:pt modelId="{EBE06E03-AC56-4C9E-B709-F574A61FD715}" type="parTrans" cxnId="{F8D6B5D4-C8AA-4BF7-8895-A323817FB06B}">
      <dgm:prSet/>
      <dgm:spPr/>
      <dgm:t>
        <a:bodyPr/>
        <a:lstStyle/>
        <a:p>
          <a:endParaRPr lang="es-PE" sz="1100"/>
        </a:p>
      </dgm:t>
    </dgm:pt>
    <dgm:pt modelId="{1BFB2422-72FF-4B0C-A440-5E12295EF43B}" type="sibTrans" cxnId="{F8D6B5D4-C8AA-4BF7-8895-A323817FB06B}">
      <dgm:prSet custT="1"/>
      <dgm:spPr/>
      <dgm:t>
        <a:bodyPr/>
        <a:lstStyle/>
        <a:p>
          <a:endParaRPr lang="es-PE" sz="1100"/>
        </a:p>
      </dgm:t>
    </dgm:pt>
    <dgm:pt modelId="{3389E28C-8A09-4B33-8D2E-4AC3AD46EAFD}">
      <dgm:prSet phldrT="[Texto]" custT="1"/>
      <dgm:spPr/>
      <dgm:t>
        <a:bodyPr/>
        <a:lstStyle/>
        <a:p>
          <a:r>
            <a:rPr lang="es-PE" sz="1100" b="1" dirty="0">
              <a:latin typeface="+mn-lt"/>
              <a:cs typeface="Arial" panose="020B0604020202020204" pitchFamily="34" charset="0"/>
            </a:rPr>
            <a:t>Garantizar la integridad en las contrataciones de obras, bienes y servicios.</a:t>
          </a:r>
        </a:p>
      </dgm:t>
    </dgm:pt>
    <dgm:pt modelId="{B7158989-10BB-460F-B8F7-2424507F79B5}" type="parTrans" cxnId="{B6418E10-938E-42D9-9F68-9EAA2A4351EF}">
      <dgm:prSet/>
      <dgm:spPr/>
      <dgm:t>
        <a:bodyPr/>
        <a:lstStyle/>
        <a:p>
          <a:endParaRPr lang="es-PE" sz="1100"/>
        </a:p>
      </dgm:t>
    </dgm:pt>
    <dgm:pt modelId="{9D35BA34-1D3D-4C16-9B49-2EED9E095765}" type="sibTrans" cxnId="{B6418E10-938E-42D9-9F68-9EAA2A4351EF}">
      <dgm:prSet custT="1"/>
      <dgm:spPr/>
      <dgm:t>
        <a:bodyPr/>
        <a:lstStyle/>
        <a:p>
          <a:endParaRPr lang="es-PE" sz="1100"/>
        </a:p>
      </dgm:t>
    </dgm:pt>
    <dgm:pt modelId="{8EFE7CD6-1B12-48ED-BBAA-D0D8A06C14D6}">
      <dgm:prSet phldrT="[Texto]" custT="1"/>
      <dgm:spPr/>
      <dgm:t>
        <a:bodyPr/>
        <a:lstStyle/>
        <a:p>
          <a:r>
            <a:rPr lang="es-PE" sz="1100" b="1" dirty="0">
              <a:latin typeface="+mn-lt"/>
              <a:cs typeface="Arial" panose="020B0604020202020204" pitchFamily="34" charset="0"/>
            </a:rPr>
            <a:t>Fortalecer la gestión de riesgos al interior de cada entidad pública</a:t>
          </a:r>
        </a:p>
      </dgm:t>
    </dgm:pt>
    <dgm:pt modelId="{FC82746D-1209-49C2-B15A-B4A67016CF61}" type="parTrans" cxnId="{A4AFDA91-8BC4-4423-A0C6-0C5F53AF2EA9}">
      <dgm:prSet/>
      <dgm:spPr/>
      <dgm:t>
        <a:bodyPr/>
        <a:lstStyle/>
        <a:p>
          <a:endParaRPr lang="es-PE" sz="1100"/>
        </a:p>
      </dgm:t>
    </dgm:pt>
    <dgm:pt modelId="{0C79E1D1-649C-43FF-9DC2-99A4DEA2655F}" type="sibTrans" cxnId="{A4AFDA91-8BC4-4423-A0C6-0C5F53AF2EA9}">
      <dgm:prSet/>
      <dgm:spPr/>
      <dgm:t>
        <a:bodyPr/>
        <a:lstStyle/>
        <a:p>
          <a:endParaRPr lang="es-PE" sz="1100"/>
        </a:p>
      </dgm:t>
    </dgm:pt>
    <dgm:pt modelId="{EF779DF2-4EA8-4A82-A635-8BE130DCCBCC}" type="pres">
      <dgm:prSet presAssocID="{361D8DD0-83DF-4016-99A8-3746A983B2BA}" presName="Name0" presStyleCnt="0">
        <dgm:presLayoutVars>
          <dgm:dir/>
          <dgm:resizeHandles val="exact"/>
        </dgm:presLayoutVars>
      </dgm:prSet>
      <dgm:spPr/>
    </dgm:pt>
    <dgm:pt modelId="{66E89BDA-31BE-4196-9214-F5BCF1D21FB6}" type="pres">
      <dgm:prSet presAssocID="{3CAB4243-1391-4092-992C-6EEE5D135230}" presName="node" presStyleLbl="node1" presStyleIdx="0" presStyleCnt="4" custScaleY="104493">
        <dgm:presLayoutVars>
          <dgm:bulletEnabled val="1"/>
        </dgm:presLayoutVars>
      </dgm:prSet>
      <dgm:spPr/>
      <dgm:t>
        <a:bodyPr/>
        <a:lstStyle/>
        <a:p>
          <a:endParaRPr lang="es-ES_tradnl"/>
        </a:p>
      </dgm:t>
    </dgm:pt>
    <dgm:pt modelId="{EE4B8102-3A1D-4E2D-8FB5-7F7C5FA99D33}" type="pres">
      <dgm:prSet presAssocID="{8649B4C6-FD1C-4B2D-B26D-3E490C7C3712}" presName="sibTrans" presStyleLbl="sibTrans2D1" presStyleIdx="0" presStyleCnt="3"/>
      <dgm:spPr/>
      <dgm:t>
        <a:bodyPr/>
        <a:lstStyle/>
        <a:p>
          <a:endParaRPr lang="es-ES_tradnl"/>
        </a:p>
      </dgm:t>
    </dgm:pt>
    <dgm:pt modelId="{A313834D-14E2-453E-9DDD-23BF45726145}" type="pres">
      <dgm:prSet presAssocID="{8649B4C6-FD1C-4B2D-B26D-3E490C7C3712}" presName="connectorText" presStyleLbl="sibTrans2D1" presStyleIdx="0" presStyleCnt="3"/>
      <dgm:spPr/>
      <dgm:t>
        <a:bodyPr/>
        <a:lstStyle/>
        <a:p>
          <a:endParaRPr lang="es-ES_tradnl"/>
        </a:p>
      </dgm:t>
    </dgm:pt>
    <dgm:pt modelId="{07F50882-AF3E-4A8D-8BF2-834BDD02B42D}" type="pres">
      <dgm:prSet presAssocID="{E0A111DA-3805-45CD-979F-BFD92D8EAF7A}" presName="node" presStyleLbl="node1" presStyleIdx="1" presStyleCnt="4">
        <dgm:presLayoutVars>
          <dgm:bulletEnabled val="1"/>
        </dgm:presLayoutVars>
      </dgm:prSet>
      <dgm:spPr/>
      <dgm:t>
        <a:bodyPr/>
        <a:lstStyle/>
        <a:p>
          <a:endParaRPr lang="es-ES_tradnl"/>
        </a:p>
      </dgm:t>
    </dgm:pt>
    <dgm:pt modelId="{5398A044-4B88-4781-A3A3-8FA3D8A2DC2D}" type="pres">
      <dgm:prSet presAssocID="{1BFB2422-72FF-4B0C-A440-5E12295EF43B}" presName="sibTrans" presStyleLbl="sibTrans2D1" presStyleIdx="1" presStyleCnt="3"/>
      <dgm:spPr/>
      <dgm:t>
        <a:bodyPr/>
        <a:lstStyle/>
        <a:p>
          <a:endParaRPr lang="es-ES_tradnl"/>
        </a:p>
      </dgm:t>
    </dgm:pt>
    <dgm:pt modelId="{08046994-F46F-4980-ACAC-135AFD3D98EE}" type="pres">
      <dgm:prSet presAssocID="{1BFB2422-72FF-4B0C-A440-5E12295EF43B}" presName="connectorText" presStyleLbl="sibTrans2D1" presStyleIdx="1" presStyleCnt="3"/>
      <dgm:spPr/>
      <dgm:t>
        <a:bodyPr/>
        <a:lstStyle/>
        <a:p>
          <a:endParaRPr lang="es-ES_tradnl"/>
        </a:p>
      </dgm:t>
    </dgm:pt>
    <dgm:pt modelId="{BDBB4C3E-661E-473B-9A4C-404BE09A71C7}" type="pres">
      <dgm:prSet presAssocID="{3389E28C-8A09-4B33-8D2E-4AC3AD46EAFD}" presName="node" presStyleLbl="node1" presStyleIdx="2" presStyleCnt="4">
        <dgm:presLayoutVars>
          <dgm:bulletEnabled val="1"/>
        </dgm:presLayoutVars>
      </dgm:prSet>
      <dgm:spPr/>
      <dgm:t>
        <a:bodyPr/>
        <a:lstStyle/>
        <a:p>
          <a:endParaRPr lang="es-ES_tradnl"/>
        </a:p>
      </dgm:t>
    </dgm:pt>
    <dgm:pt modelId="{61E0DDD6-2F1A-401C-87FA-3419E785783D}" type="pres">
      <dgm:prSet presAssocID="{9D35BA34-1D3D-4C16-9B49-2EED9E095765}" presName="sibTrans" presStyleLbl="sibTrans2D1" presStyleIdx="2" presStyleCnt="3"/>
      <dgm:spPr/>
      <dgm:t>
        <a:bodyPr/>
        <a:lstStyle/>
        <a:p>
          <a:endParaRPr lang="es-ES_tradnl"/>
        </a:p>
      </dgm:t>
    </dgm:pt>
    <dgm:pt modelId="{43F3B7C8-F77C-4F68-A679-C92BDBC7F9CE}" type="pres">
      <dgm:prSet presAssocID="{9D35BA34-1D3D-4C16-9B49-2EED9E095765}" presName="connectorText" presStyleLbl="sibTrans2D1" presStyleIdx="2" presStyleCnt="3"/>
      <dgm:spPr/>
      <dgm:t>
        <a:bodyPr/>
        <a:lstStyle/>
        <a:p>
          <a:endParaRPr lang="es-ES_tradnl"/>
        </a:p>
      </dgm:t>
    </dgm:pt>
    <dgm:pt modelId="{D8B517C9-2095-4D61-840D-1D0DBD9303A9}" type="pres">
      <dgm:prSet presAssocID="{8EFE7CD6-1B12-48ED-BBAA-D0D8A06C14D6}" presName="node" presStyleLbl="node1" presStyleIdx="3" presStyleCnt="4">
        <dgm:presLayoutVars>
          <dgm:bulletEnabled val="1"/>
        </dgm:presLayoutVars>
      </dgm:prSet>
      <dgm:spPr/>
      <dgm:t>
        <a:bodyPr/>
        <a:lstStyle/>
        <a:p>
          <a:endParaRPr lang="es-ES_tradnl"/>
        </a:p>
      </dgm:t>
    </dgm:pt>
  </dgm:ptLst>
  <dgm:cxnLst>
    <dgm:cxn modelId="{9E3842B6-7F1B-49B9-8A8D-5C9557BF9BC0}" type="presOf" srcId="{361D8DD0-83DF-4016-99A8-3746A983B2BA}" destId="{EF779DF2-4EA8-4A82-A635-8BE130DCCBCC}" srcOrd="0" destOrd="0" presId="urn:microsoft.com/office/officeart/2005/8/layout/process1"/>
    <dgm:cxn modelId="{0B604B6F-3B45-4014-8DCF-7397EE0B3320}" type="presOf" srcId="{9D35BA34-1D3D-4C16-9B49-2EED9E095765}" destId="{43F3B7C8-F77C-4F68-A679-C92BDBC7F9CE}" srcOrd="1" destOrd="0" presId="urn:microsoft.com/office/officeart/2005/8/layout/process1"/>
    <dgm:cxn modelId="{F8711904-BBCA-46F9-B21F-279C3CAE206F}" type="presOf" srcId="{9D35BA34-1D3D-4C16-9B49-2EED9E095765}" destId="{61E0DDD6-2F1A-401C-87FA-3419E785783D}" srcOrd="0" destOrd="0" presId="urn:microsoft.com/office/officeart/2005/8/layout/process1"/>
    <dgm:cxn modelId="{08CC1D38-F72B-421F-B8E8-FAB871D68EA5}" type="presOf" srcId="{1BFB2422-72FF-4B0C-A440-5E12295EF43B}" destId="{08046994-F46F-4980-ACAC-135AFD3D98EE}" srcOrd="1" destOrd="0" presId="urn:microsoft.com/office/officeart/2005/8/layout/process1"/>
    <dgm:cxn modelId="{A6C6283B-5F8E-42D1-9D1A-AE8EEB2C3BC8}" type="presOf" srcId="{8649B4C6-FD1C-4B2D-B26D-3E490C7C3712}" destId="{EE4B8102-3A1D-4E2D-8FB5-7F7C5FA99D33}" srcOrd="0" destOrd="0" presId="urn:microsoft.com/office/officeart/2005/8/layout/process1"/>
    <dgm:cxn modelId="{A4AFDA91-8BC4-4423-A0C6-0C5F53AF2EA9}" srcId="{361D8DD0-83DF-4016-99A8-3746A983B2BA}" destId="{8EFE7CD6-1B12-48ED-BBAA-D0D8A06C14D6}" srcOrd="3" destOrd="0" parTransId="{FC82746D-1209-49C2-B15A-B4A67016CF61}" sibTransId="{0C79E1D1-649C-43FF-9DC2-99A4DEA2655F}"/>
    <dgm:cxn modelId="{4ABE555E-60B9-4EF0-9A8F-7EB4091CE280}" srcId="{361D8DD0-83DF-4016-99A8-3746A983B2BA}" destId="{3CAB4243-1391-4092-992C-6EEE5D135230}" srcOrd="0" destOrd="0" parTransId="{A6916B3E-A241-462A-BCD4-C8BD6AE4C2BA}" sibTransId="{8649B4C6-FD1C-4B2D-B26D-3E490C7C3712}"/>
    <dgm:cxn modelId="{59367E7E-A1B6-4B6A-9DC4-78C317483C98}" type="presOf" srcId="{3CAB4243-1391-4092-992C-6EEE5D135230}" destId="{66E89BDA-31BE-4196-9214-F5BCF1D21FB6}" srcOrd="0" destOrd="0" presId="urn:microsoft.com/office/officeart/2005/8/layout/process1"/>
    <dgm:cxn modelId="{43841E6C-F81A-40BA-9E9A-1CBFA19F7DD1}" type="presOf" srcId="{8EFE7CD6-1B12-48ED-BBAA-D0D8A06C14D6}" destId="{D8B517C9-2095-4D61-840D-1D0DBD9303A9}" srcOrd="0" destOrd="0" presId="urn:microsoft.com/office/officeart/2005/8/layout/process1"/>
    <dgm:cxn modelId="{B6418E10-938E-42D9-9F68-9EAA2A4351EF}" srcId="{361D8DD0-83DF-4016-99A8-3746A983B2BA}" destId="{3389E28C-8A09-4B33-8D2E-4AC3AD46EAFD}" srcOrd="2" destOrd="0" parTransId="{B7158989-10BB-460F-B8F7-2424507F79B5}" sibTransId="{9D35BA34-1D3D-4C16-9B49-2EED9E095765}"/>
    <dgm:cxn modelId="{F8D6B5D4-C8AA-4BF7-8895-A323817FB06B}" srcId="{361D8DD0-83DF-4016-99A8-3746A983B2BA}" destId="{E0A111DA-3805-45CD-979F-BFD92D8EAF7A}" srcOrd="1" destOrd="0" parTransId="{EBE06E03-AC56-4C9E-B709-F574A61FD715}" sibTransId="{1BFB2422-72FF-4B0C-A440-5E12295EF43B}"/>
    <dgm:cxn modelId="{C35B083F-C292-474A-9635-A45A4316D2A0}" type="presOf" srcId="{3389E28C-8A09-4B33-8D2E-4AC3AD46EAFD}" destId="{BDBB4C3E-661E-473B-9A4C-404BE09A71C7}" srcOrd="0" destOrd="0" presId="urn:microsoft.com/office/officeart/2005/8/layout/process1"/>
    <dgm:cxn modelId="{C1282ED0-891B-49AB-B3E3-18D55BAF66A3}" type="presOf" srcId="{1BFB2422-72FF-4B0C-A440-5E12295EF43B}" destId="{5398A044-4B88-4781-A3A3-8FA3D8A2DC2D}" srcOrd="0" destOrd="0" presId="urn:microsoft.com/office/officeart/2005/8/layout/process1"/>
    <dgm:cxn modelId="{5D0907EC-6134-4657-9232-B421BD0B9019}" type="presOf" srcId="{8649B4C6-FD1C-4B2D-B26D-3E490C7C3712}" destId="{A313834D-14E2-453E-9DDD-23BF45726145}" srcOrd="1" destOrd="0" presId="urn:microsoft.com/office/officeart/2005/8/layout/process1"/>
    <dgm:cxn modelId="{FC31D016-1CD9-4E2F-B1B5-AC4A6B03DD10}" type="presOf" srcId="{E0A111DA-3805-45CD-979F-BFD92D8EAF7A}" destId="{07F50882-AF3E-4A8D-8BF2-834BDD02B42D}" srcOrd="0" destOrd="0" presId="urn:microsoft.com/office/officeart/2005/8/layout/process1"/>
    <dgm:cxn modelId="{7D4AD11E-CFD5-418C-8BD3-B683085BDBB7}" type="presParOf" srcId="{EF779DF2-4EA8-4A82-A635-8BE130DCCBCC}" destId="{66E89BDA-31BE-4196-9214-F5BCF1D21FB6}" srcOrd="0" destOrd="0" presId="urn:microsoft.com/office/officeart/2005/8/layout/process1"/>
    <dgm:cxn modelId="{F4B7ED14-53A0-4A60-982F-0E63C8119E6B}" type="presParOf" srcId="{EF779DF2-4EA8-4A82-A635-8BE130DCCBCC}" destId="{EE4B8102-3A1D-4E2D-8FB5-7F7C5FA99D33}" srcOrd="1" destOrd="0" presId="urn:microsoft.com/office/officeart/2005/8/layout/process1"/>
    <dgm:cxn modelId="{7B96BFA9-1D1C-49B9-9B18-126E6BAF91A5}" type="presParOf" srcId="{EE4B8102-3A1D-4E2D-8FB5-7F7C5FA99D33}" destId="{A313834D-14E2-453E-9DDD-23BF45726145}" srcOrd="0" destOrd="0" presId="urn:microsoft.com/office/officeart/2005/8/layout/process1"/>
    <dgm:cxn modelId="{C2C556F1-08B2-4171-9F77-F52A0B453B9E}" type="presParOf" srcId="{EF779DF2-4EA8-4A82-A635-8BE130DCCBCC}" destId="{07F50882-AF3E-4A8D-8BF2-834BDD02B42D}" srcOrd="2" destOrd="0" presId="urn:microsoft.com/office/officeart/2005/8/layout/process1"/>
    <dgm:cxn modelId="{2FC06371-18C2-456E-9EA1-26D2454D332A}" type="presParOf" srcId="{EF779DF2-4EA8-4A82-A635-8BE130DCCBCC}" destId="{5398A044-4B88-4781-A3A3-8FA3D8A2DC2D}" srcOrd="3" destOrd="0" presId="urn:microsoft.com/office/officeart/2005/8/layout/process1"/>
    <dgm:cxn modelId="{60FDA17D-52CD-413D-AB47-1C2392C91FC8}" type="presParOf" srcId="{5398A044-4B88-4781-A3A3-8FA3D8A2DC2D}" destId="{08046994-F46F-4980-ACAC-135AFD3D98EE}" srcOrd="0" destOrd="0" presId="urn:microsoft.com/office/officeart/2005/8/layout/process1"/>
    <dgm:cxn modelId="{CEE81E51-E650-4E3B-B885-E555353FECC3}" type="presParOf" srcId="{EF779DF2-4EA8-4A82-A635-8BE130DCCBCC}" destId="{BDBB4C3E-661E-473B-9A4C-404BE09A71C7}" srcOrd="4" destOrd="0" presId="urn:microsoft.com/office/officeart/2005/8/layout/process1"/>
    <dgm:cxn modelId="{B6B7A971-AED5-4B85-8647-ECDE9485938E}" type="presParOf" srcId="{EF779DF2-4EA8-4A82-A635-8BE130DCCBCC}" destId="{61E0DDD6-2F1A-401C-87FA-3419E785783D}" srcOrd="5" destOrd="0" presId="urn:microsoft.com/office/officeart/2005/8/layout/process1"/>
    <dgm:cxn modelId="{B6290D88-6F7C-4D0B-BCF0-AC6408812A2C}" type="presParOf" srcId="{61E0DDD6-2F1A-401C-87FA-3419E785783D}" destId="{43F3B7C8-F77C-4F68-A679-C92BDBC7F9CE}" srcOrd="0" destOrd="0" presId="urn:microsoft.com/office/officeart/2005/8/layout/process1"/>
    <dgm:cxn modelId="{463E3093-1980-45E3-9407-C0E068D4F743}" type="presParOf" srcId="{EF779DF2-4EA8-4A82-A635-8BE130DCCBCC}" destId="{D8B517C9-2095-4D61-840D-1D0DBD9303A9}"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1D8DD0-83DF-4016-99A8-3746A983B2BA}" type="doc">
      <dgm:prSet loTypeId="urn:microsoft.com/office/officeart/2005/8/layout/process1" loCatId="process" qsTypeId="urn:microsoft.com/office/officeart/2005/8/quickstyle/simple1" qsCatId="simple" csTypeId="urn:microsoft.com/office/officeart/2005/8/colors/accent2_1" csCatId="accent2" phldr="1"/>
      <dgm:spPr/>
    </dgm:pt>
    <dgm:pt modelId="{CD3D0BA5-88C2-41DE-B938-DC0CAC7FF83F}">
      <dgm:prSet custT="1"/>
      <dgm:spPr/>
      <dgm:t>
        <a:bodyPr/>
        <a:lstStyle/>
        <a:p>
          <a:r>
            <a:rPr lang="es-PE" sz="1100" b="1" dirty="0">
              <a:latin typeface="+mn-lt"/>
            </a:rPr>
            <a:t>Reforzar el sistema de justicia penal.</a:t>
          </a:r>
        </a:p>
      </dgm:t>
    </dgm:pt>
    <dgm:pt modelId="{F1682902-7EE2-4C2F-8FAE-FBC4B5A28D15}" type="parTrans" cxnId="{DAF2DFFE-610E-4ECE-8809-740B8E813006}">
      <dgm:prSet/>
      <dgm:spPr/>
      <dgm:t>
        <a:bodyPr/>
        <a:lstStyle/>
        <a:p>
          <a:endParaRPr lang="es-PE" sz="1100" b="1"/>
        </a:p>
      </dgm:t>
    </dgm:pt>
    <dgm:pt modelId="{51A3A54F-2F28-4078-82A6-981690BC8D9D}" type="sibTrans" cxnId="{DAF2DFFE-610E-4ECE-8809-740B8E813006}">
      <dgm:prSet custT="1"/>
      <dgm:spPr/>
      <dgm:t>
        <a:bodyPr/>
        <a:lstStyle/>
        <a:p>
          <a:endParaRPr lang="es-PE" sz="1100" b="1"/>
        </a:p>
      </dgm:t>
    </dgm:pt>
    <dgm:pt modelId="{6655ACF5-B5C9-4370-8A6F-584EDAF85E18}">
      <dgm:prSet custT="1"/>
      <dgm:spPr/>
      <dgm:t>
        <a:bodyPr/>
        <a:lstStyle/>
        <a:p>
          <a:r>
            <a:rPr lang="es-PE" sz="1100" b="1" dirty="0">
              <a:latin typeface="+mn-lt"/>
            </a:rPr>
            <a:t>Reforzar el sistema disciplinario</a:t>
          </a:r>
        </a:p>
      </dgm:t>
    </dgm:pt>
    <dgm:pt modelId="{055D86F6-584F-41B5-94FB-A7956F29085F}" type="parTrans" cxnId="{BE94C1F1-8D3A-4879-826F-ECCBB8EBC5C3}">
      <dgm:prSet/>
      <dgm:spPr/>
      <dgm:t>
        <a:bodyPr/>
        <a:lstStyle/>
        <a:p>
          <a:endParaRPr lang="es-PE" sz="1100" b="1"/>
        </a:p>
      </dgm:t>
    </dgm:pt>
    <dgm:pt modelId="{C90B4FC3-04DA-4885-97B6-A0626E8862E1}" type="sibTrans" cxnId="{BE94C1F1-8D3A-4879-826F-ECCBB8EBC5C3}">
      <dgm:prSet custT="1"/>
      <dgm:spPr/>
      <dgm:t>
        <a:bodyPr/>
        <a:lstStyle/>
        <a:p>
          <a:endParaRPr lang="es-PE" sz="1100" b="1"/>
        </a:p>
      </dgm:t>
    </dgm:pt>
    <dgm:pt modelId="{D63C7391-AF77-41CB-AD12-6CD4225A7E23}">
      <dgm:prSet custT="1"/>
      <dgm:spPr/>
      <dgm:t>
        <a:bodyPr/>
        <a:lstStyle/>
        <a:p>
          <a:r>
            <a:rPr lang="es-PE" sz="1100" b="1" dirty="0">
              <a:latin typeface="+mn-lt"/>
            </a:rPr>
            <a:t>Reforzar el Sistema Nacional de Control</a:t>
          </a:r>
        </a:p>
      </dgm:t>
    </dgm:pt>
    <dgm:pt modelId="{FEAD44D5-87A6-4CD6-AE3A-F9B851EDA26B}" type="parTrans" cxnId="{A89C8FCA-EC66-4589-B863-09B79A31D034}">
      <dgm:prSet/>
      <dgm:spPr/>
      <dgm:t>
        <a:bodyPr/>
        <a:lstStyle/>
        <a:p>
          <a:endParaRPr lang="es-PE" sz="1100" b="1"/>
        </a:p>
      </dgm:t>
    </dgm:pt>
    <dgm:pt modelId="{27836D9E-778A-44E1-AEB6-392ACF72C2D8}" type="sibTrans" cxnId="{A89C8FCA-EC66-4589-B863-09B79A31D034}">
      <dgm:prSet custT="1"/>
      <dgm:spPr/>
      <dgm:t>
        <a:bodyPr/>
        <a:lstStyle/>
        <a:p>
          <a:endParaRPr lang="es-PE" sz="1100" b="1"/>
        </a:p>
      </dgm:t>
    </dgm:pt>
    <dgm:pt modelId="{CFCAC698-E2BB-4082-A7FE-6D661DB46BEE}">
      <dgm:prSet custT="1"/>
      <dgm:spPr/>
      <dgm:t>
        <a:bodyPr/>
        <a:lstStyle/>
        <a:p>
          <a:r>
            <a:rPr lang="es-PE" sz="1100" b="1" dirty="0">
              <a:latin typeface="+mn-lt"/>
            </a:rPr>
            <a:t>Fortalecer los mecanismos para recuperación de activos y perdida de dominio ante delitos agravados contra la Administración Pública</a:t>
          </a:r>
        </a:p>
      </dgm:t>
    </dgm:pt>
    <dgm:pt modelId="{C975F803-4FA7-42E3-9858-7E45D05854D7}" type="parTrans" cxnId="{AA5FC81F-77AC-4142-BC10-8316C53D7E53}">
      <dgm:prSet/>
      <dgm:spPr/>
      <dgm:t>
        <a:bodyPr/>
        <a:lstStyle/>
        <a:p>
          <a:endParaRPr lang="es-PE" sz="1100" b="1"/>
        </a:p>
      </dgm:t>
    </dgm:pt>
    <dgm:pt modelId="{C0894AAE-C6AD-4E52-8074-48C293B7F0E1}" type="sibTrans" cxnId="{AA5FC81F-77AC-4142-BC10-8316C53D7E53}">
      <dgm:prSet/>
      <dgm:spPr/>
      <dgm:t>
        <a:bodyPr/>
        <a:lstStyle/>
        <a:p>
          <a:endParaRPr lang="es-PE" sz="1100" b="1"/>
        </a:p>
      </dgm:t>
    </dgm:pt>
    <dgm:pt modelId="{EF779DF2-4EA8-4A82-A635-8BE130DCCBCC}" type="pres">
      <dgm:prSet presAssocID="{361D8DD0-83DF-4016-99A8-3746A983B2BA}" presName="Name0" presStyleCnt="0">
        <dgm:presLayoutVars>
          <dgm:dir/>
          <dgm:resizeHandles val="exact"/>
        </dgm:presLayoutVars>
      </dgm:prSet>
      <dgm:spPr/>
    </dgm:pt>
    <dgm:pt modelId="{37640F43-8569-4B12-86D2-90E20E739EE0}" type="pres">
      <dgm:prSet presAssocID="{CD3D0BA5-88C2-41DE-B938-DC0CAC7FF83F}" presName="node" presStyleLbl="node1" presStyleIdx="0" presStyleCnt="4">
        <dgm:presLayoutVars>
          <dgm:bulletEnabled val="1"/>
        </dgm:presLayoutVars>
      </dgm:prSet>
      <dgm:spPr/>
      <dgm:t>
        <a:bodyPr/>
        <a:lstStyle/>
        <a:p>
          <a:endParaRPr lang="es-ES_tradnl"/>
        </a:p>
      </dgm:t>
    </dgm:pt>
    <dgm:pt modelId="{B8A12E96-0F84-411F-B8B1-27B56F7491A7}" type="pres">
      <dgm:prSet presAssocID="{51A3A54F-2F28-4078-82A6-981690BC8D9D}" presName="sibTrans" presStyleLbl="sibTrans2D1" presStyleIdx="0" presStyleCnt="3"/>
      <dgm:spPr/>
      <dgm:t>
        <a:bodyPr/>
        <a:lstStyle/>
        <a:p>
          <a:endParaRPr lang="es-ES_tradnl"/>
        </a:p>
      </dgm:t>
    </dgm:pt>
    <dgm:pt modelId="{97DAB599-26E2-4D6B-A472-7DEF878DBB3B}" type="pres">
      <dgm:prSet presAssocID="{51A3A54F-2F28-4078-82A6-981690BC8D9D}" presName="connectorText" presStyleLbl="sibTrans2D1" presStyleIdx="0" presStyleCnt="3"/>
      <dgm:spPr/>
      <dgm:t>
        <a:bodyPr/>
        <a:lstStyle/>
        <a:p>
          <a:endParaRPr lang="es-ES_tradnl"/>
        </a:p>
      </dgm:t>
    </dgm:pt>
    <dgm:pt modelId="{45A1DB08-59BD-498E-936F-87B4F42CBE8D}" type="pres">
      <dgm:prSet presAssocID="{6655ACF5-B5C9-4370-8A6F-584EDAF85E18}" presName="node" presStyleLbl="node1" presStyleIdx="1" presStyleCnt="4">
        <dgm:presLayoutVars>
          <dgm:bulletEnabled val="1"/>
        </dgm:presLayoutVars>
      </dgm:prSet>
      <dgm:spPr/>
      <dgm:t>
        <a:bodyPr/>
        <a:lstStyle/>
        <a:p>
          <a:endParaRPr lang="es-ES_tradnl"/>
        </a:p>
      </dgm:t>
    </dgm:pt>
    <dgm:pt modelId="{DBF2FD4C-882F-4CD7-A8D5-FFB3ECE835E8}" type="pres">
      <dgm:prSet presAssocID="{C90B4FC3-04DA-4885-97B6-A0626E8862E1}" presName="sibTrans" presStyleLbl="sibTrans2D1" presStyleIdx="1" presStyleCnt="3"/>
      <dgm:spPr/>
      <dgm:t>
        <a:bodyPr/>
        <a:lstStyle/>
        <a:p>
          <a:endParaRPr lang="es-ES_tradnl"/>
        </a:p>
      </dgm:t>
    </dgm:pt>
    <dgm:pt modelId="{356A31B3-7F56-451B-8DAA-00FFFF01EBBC}" type="pres">
      <dgm:prSet presAssocID="{C90B4FC3-04DA-4885-97B6-A0626E8862E1}" presName="connectorText" presStyleLbl="sibTrans2D1" presStyleIdx="1" presStyleCnt="3"/>
      <dgm:spPr/>
      <dgm:t>
        <a:bodyPr/>
        <a:lstStyle/>
        <a:p>
          <a:endParaRPr lang="es-ES_tradnl"/>
        </a:p>
      </dgm:t>
    </dgm:pt>
    <dgm:pt modelId="{AC87E6FC-E22F-4028-9591-D5E37331C528}" type="pres">
      <dgm:prSet presAssocID="{D63C7391-AF77-41CB-AD12-6CD4225A7E23}" presName="node" presStyleLbl="node1" presStyleIdx="2" presStyleCnt="4">
        <dgm:presLayoutVars>
          <dgm:bulletEnabled val="1"/>
        </dgm:presLayoutVars>
      </dgm:prSet>
      <dgm:spPr/>
      <dgm:t>
        <a:bodyPr/>
        <a:lstStyle/>
        <a:p>
          <a:endParaRPr lang="es-ES_tradnl"/>
        </a:p>
      </dgm:t>
    </dgm:pt>
    <dgm:pt modelId="{131A092D-E9D0-4E57-9735-7F9EDC00E0CF}" type="pres">
      <dgm:prSet presAssocID="{27836D9E-778A-44E1-AEB6-392ACF72C2D8}" presName="sibTrans" presStyleLbl="sibTrans2D1" presStyleIdx="2" presStyleCnt="3"/>
      <dgm:spPr/>
      <dgm:t>
        <a:bodyPr/>
        <a:lstStyle/>
        <a:p>
          <a:endParaRPr lang="es-ES_tradnl"/>
        </a:p>
      </dgm:t>
    </dgm:pt>
    <dgm:pt modelId="{EDAA8059-2440-4131-B584-05C7412D1AFD}" type="pres">
      <dgm:prSet presAssocID="{27836D9E-778A-44E1-AEB6-392ACF72C2D8}" presName="connectorText" presStyleLbl="sibTrans2D1" presStyleIdx="2" presStyleCnt="3"/>
      <dgm:spPr/>
      <dgm:t>
        <a:bodyPr/>
        <a:lstStyle/>
        <a:p>
          <a:endParaRPr lang="es-ES_tradnl"/>
        </a:p>
      </dgm:t>
    </dgm:pt>
    <dgm:pt modelId="{073CF3E5-2537-47A8-B82A-6E0D3F632876}" type="pres">
      <dgm:prSet presAssocID="{CFCAC698-E2BB-4082-A7FE-6D661DB46BEE}" presName="node" presStyleLbl="node1" presStyleIdx="3" presStyleCnt="4">
        <dgm:presLayoutVars>
          <dgm:bulletEnabled val="1"/>
        </dgm:presLayoutVars>
      </dgm:prSet>
      <dgm:spPr/>
      <dgm:t>
        <a:bodyPr/>
        <a:lstStyle/>
        <a:p>
          <a:endParaRPr lang="es-ES_tradnl"/>
        </a:p>
      </dgm:t>
    </dgm:pt>
  </dgm:ptLst>
  <dgm:cxnLst>
    <dgm:cxn modelId="{BE94C1F1-8D3A-4879-826F-ECCBB8EBC5C3}" srcId="{361D8DD0-83DF-4016-99A8-3746A983B2BA}" destId="{6655ACF5-B5C9-4370-8A6F-584EDAF85E18}" srcOrd="1" destOrd="0" parTransId="{055D86F6-584F-41B5-94FB-A7956F29085F}" sibTransId="{C90B4FC3-04DA-4885-97B6-A0626E8862E1}"/>
    <dgm:cxn modelId="{1C2951E4-5669-44E8-B17C-C016E03750BD}" type="presOf" srcId="{361D8DD0-83DF-4016-99A8-3746A983B2BA}" destId="{EF779DF2-4EA8-4A82-A635-8BE130DCCBCC}" srcOrd="0" destOrd="0" presId="urn:microsoft.com/office/officeart/2005/8/layout/process1"/>
    <dgm:cxn modelId="{144B3B73-CA2C-49C2-B710-E43507DE085A}" type="presOf" srcId="{C90B4FC3-04DA-4885-97B6-A0626E8862E1}" destId="{DBF2FD4C-882F-4CD7-A8D5-FFB3ECE835E8}" srcOrd="0" destOrd="0" presId="urn:microsoft.com/office/officeart/2005/8/layout/process1"/>
    <dgm:cxn modelId="{A89C8FCA-EC66-4589-B863-09B79A31D034}" srcId="{361D8DD0-83DF-4016-99A8-3746A983B2BA}" destId="{D63C7391-AF77-41CB-AD12-6CD4225A7E23}" srcOrd="2" destOrd="0" parTransId="{FEAD44D5-87A6-4CD6-AE3A-F9B851EDA26B}" sibTransId="{27836D9E-778A-44E1-AEB6-392ACF72C2D8}"/>
    <dgm:cxn modelId="{0C11264D-55E3-4460-BB08-616E519173B9}" type="presOf" srcId="{CFCAC698-E2BB-4082-A7FE-6D661DB46BEE}" destId="{073CF3E5-2537-47A8-B82A-6E0D3F632876}" srcOrd="0" destOrd="0" presId="urn:microsoft.com/office/officeart/2005/8/layout/process1"/>
    <dgm:cxn modelId="{108F9D3B-6545-478B-A1B0-1E6651315792}" type="presOf" srcId="{6655ACF5-B5C9-4370-8A6F-584EDAF85E18}" destId="{45A1DB08-59BD-498E-936F-87B4F42CBE8D}" srcOrd="0" destOrd="0" presId="urn:microsoft.com/office/officeart/2005/8/layout/process1"/>
    <dgm:cxn modelId="{DAF2DFFE-610E-4ECE-8809-740B8E813006}" srcId="{361D8DD0-83DF-4016-99A8-3746A983B2BA}" destId="{CD3D0BA5-88C2-41DE-B938-DC0CAC7FF83F}" srcOrd="0" destOrd="0" parTransId="{F1682902-7EE2-4C2F-8FAE-FBC4B5A28D15}" sibTransId="{51A3A54F-2F28-4078-82A6-981690BC8D9D}"/>
    <dgm:cxn modelId="{1495309F-EEF0-447E-8260-D2E2FCDA2B7D}" type="presOf" srcId="{51A3A54F-2F28-4078-82A6-981690BC8D9D}" destId="{B8A12E96-0F84-411F-B8B1-27B56F7491A7}" srcOrd="0" destOrd="0" presId="urn:microsoft.com/office/officeart/2005/8/layout/process1"/>
    <dgm:cxn modelId="{696765E3-323F-4BDA-9AB4-C9F813F68A5F}" type="presOf" srcId="{27836D9E-778A-44E1-AEB6-392ACF72C2D8}" destId="{EDAA8059-2440-4131-B584-05C7412D1AFD}" srcOrd="1" destOrd="0" presId="urn:microsoft.com/office/officeart/2005/8/layout/process1"/>
    <dgm:cxn modelId="{AA5FC81F-77AC-4142-BC10-8316C53D7E53}" srcId="{361D8DD0-83DF-4016-99A8-3746A983B2BA}" destId="{CFCAC698-E2BB-4082-A7FE-6D661DB46BEE}" srcOrd="3" destOrd="0" parTransId="{C975F803-4FA7-42E3-9858-7E45D05854D7}" sibTransId="{C0894AAE-C6AD-4E52-8074-48C293B7F0E1}"/>
    <dgm:cxn modelId="{535698B4-B832-40C9-B467-066A9CB91305}" type="presOf" srcId="{51A3A54F-2F28-4078-82A6-981690BC8D9D}" destId="{97DAB599-26E2-4D6B-A472-7DEF878DBB3B}" srcOrd="1" destOrd="0" presId="urn:microsoft.com/office/officeart/2005/8/layout/process1"/>
    <dgm:cxn modelId="{B8185C2A-FB8F-4801-99F5-F9089090179E}" type="presOf" srcId="{27836D9E-778A-44E1-AEB6-392ACF72C2D8}" destId="{131A092D-E9D0-4E57-9735-7F9EDC00E0CF}" srcOrd="0" destOrd="0" presId="urn:microsoft.com/office/officeart/2005/8/layout/process1"/>
    <dgm:cxn modelId="{E250E85A-29C7-4D72-9236-24AA01692E3F}" type="presOf" srcId="{D63C7391-AF77-41CB-AD12-6CD4225A7E23}" destId="{AC87E6FC-E22F-4028-9591-D5E37331C528}" srcOrd="0" destOrd="0" presId="urn:microsoft.com/office/officeart/2005/8/layout/process1"/>
    <dgm:cxn modelId="{B71B19C5-7833-4496-86F4-A9403022346D}" type="presOf" srcId="{CD3D0BA5-88C2-41DE-B938-DC0CAC7FF83F}" destId="{37640F43-8569-4B12-86D2-90E20E739EE0}" srcOrd="0" destOrd="0" presId="urn:microsoft.com/office/officeart/2005/8/layout/process1"/>
    <dgm:cxn modelId="{B22754E6-91A3-404C-9817-069CEC13ED8B}" type="presOf" srcId="{C90B4FC3-04DA-4885-97B6-A0626E8862E1}" destId="{356A31B3-7F56-451B-8DAA-00FFFF01EBBC}" srcOrd="1" destOrd="0" presId="urn:microsoft.com/office/officeart/2005/8/layout/process1"/>
    <dgm:cxn modelId="{359CB777-C4DE-4AE6-96B7-64638633CFEC}" type="presParOf" srcId="{EF779DF2-4EA8-4A82-A635-8BE130DCCBCC}" destId="{37640F43-8569-4B12-86D2-90E20E739EE0}" srcOrd="0" destOrd="0" presId="urn:microsoft.com/office/officeart/2005/8/layout/process1"/>
    <dgm:cxn modelId="{825D9BCC-9CD4-44CA-AF77-962B0AC4CFB5}" type="presParOf" srcId="{EF779DF2-4EA8-4A82-A635-8BE130DCCBCC}" destId="{B8A12E96-0F84-411F-B8B1-27B56F7491A7}" srcOrd="1" destOrd="0" presId="urn:microsoft.com/office/officeart/2005/8/layout/process1"/>
    <dgm:cxn modelId="{72F2EB9B-5889-49D6-B969-DBCE5147DFBD}" type="presParOf" srcId="{B8A12E96-0F84-411F-B8B1-27B56F7491A7}" destId="{97DAB599-26E2-4D6B-A472-7DEF878DBB3B}" srcOrd="0" destOrd="0" presId="urn:microsoft.com/office/officeart/2005/8/layout/process1"/>
    <dgm:cxn modelId="{324E45DC-87E7-4338-BA66-E8F2E41F397C}" type="presParOf" srcId="{EF779DF2-4EA8-4A82-A635-8BE130DCCBCC}" destId="{45A1DB08-59BD-498E-936F-87B4F42CBE8D}" srcOrd="2" destOrd="0" presId="urn:microsoft.com/office/officeart/2005/8/layout/process1"/>
    <dgm:cxn modelId="{F5C0EE57-C98C-4852-B511-DA45FBDFB1E9}" type="presParOf" srcId="{EF779DF2-4EA8-4A82-A635-8BE130DCCBCC}" destId="{DBF2FD4C-882F-4CD7-A8D5-FFB3ECE835E8}" srcOrd="3" destOrd="0" presId="urn:microsoft.com/office/officeart/2005/8/layout/process1"/>
    <dgm:cxn modelId="{72F61322-CA30-4A80-8E98-464ADEADD75F}" type="presParOf" srcId="{DBF2FD4C-882F-4CD7-A8D5-FFB3ECE835E8}" destId="{356A31B3-7F56-451B-8DAA-00FFFF01EBBC}" srcOrd="0" destOrd="0" presId="urn:microsoft.com/office/officeart/2005/8/layout/process1"/>
    <dgm:cxn modelId="{FA74BD96-E835-462D-B593-A3C8983BB85B}" type="presParOf" srcId="{EF779DF2-4EA8-4A82-A635-8BE130DCCBCC}" destId="{AC87E6FC-E22F-4028-9591-D5E37331C528}" srcOrd="4" destOrd="0" presId="urn:microsoft.com/office/officeart/2005/8/layout/process1"/>
    <dgm:cxn modelId="{76941844-6679-4693-8784-1E64829D94B7}" type="presParOf" srcId="{EF779DF2-4EA8-4A82-A635-8BE130DCCBCC}" destId="{131A092D-E9D0-4E57-9735-7F9EDC00E0CF}" srcOrd="5" destOrd="0" presId="urn:microsoft.com/office/officeart/2005/8/layout/process1"/>
    <dgm:cxn modelId="{FA192DC3-1020-45C6-83BE-2D062E873044}" type="presParOf" srcId="{131A092D-E9D0-4E57-9735-7F9EDC00E0CF}" destId="{EDAA8059-2440-4131-B584-05C7412D1AFD}" srcOrd="0" destOrd="0" presId="urn:microsoft.com/office/officeart/2005/8/layout/process1"/>
    <dgm:cxn modelId="{6417844C-EA5F-43BE-8DED-4A708F7BBC14}" type="presParOf" srcId="{EF779DF2-4EA8-4A82-A635-8BE130DCCBCC}" destId="{073CF3E5-2537-47A8-B82A-6E0D3F632876}" srcOrd="6"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889938"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777607" y="1"/>
            <a:ext cx="2889938" cy="496411"/>
          </a:xfrm>
          <a:prstGeom prst="rect">
            <a:avLst/>
          </a:prstGeom>
        </p:spPr>
        <p:txBody>
          <a:bodyPr vert="horz" lIns="91440" tIns="45720" rIns="91440" bIns="45720" rtlCol="0"/>
          <a:lstStyle>
            <a:lvl1pPr algn="r">
              <a:defRPr sz="1200"/>
            </a:lvl1pPr>
          </a:lstStyle>
          <a:p>
            <a:fld id="{CAD3DF14-1BC4-46E2-ADEB-249291F18AB8}" type="datetimeFigureOut">
              <a:rPr lang="es-ES" smtClean="0"/>
              <a:pPr/>
              <a:t>09/09/2019</a:t>
            </a:fld>
            <a:endParaRPr lang="es-ES"/>
          </a:p>
        </p:txBody>
      </p:sp>
      <p:sp>
        <p:nvSpPr>
          <p:cNvPr id="4" name="3 Marcador de pie de página"/>
          <p:cNvSpPr>
            <a:spLocks noGrp="1"/>
          </p:cNvSpPr>
          <p:nvPr>
            <p:ph type="ftr" sz="quarter" idx="2"/>
          </p:nvPr>
        </p:nvSpPr>
        <p:spPr>
          <a:xfrm>
            <a:off x="0" y="9430092"/>
            <a:ext cx="2889938" cy="496411"/>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777607" y="9430092"/>
            <a:ext cx="2889938" cy="496411"/>
          </a:xfrm>
          <a:prstGeom prst="rect">
            <a:avLst/>
          </a:prstGeom>
        </p:spPr>
        <p:txBody>
          <a:bodyPr vert="horz" lIns="91440" tIns="45720" rIns="91440" bIns="45720" rtlCol="0" anchor="b"/>
          <a:lstStyle>
            <a:lvl1pPr algn="r">
              <a:defRPr sz="1200"/>
            </a:lvl1pPr>
          </a:lstStyle>
          <a:p>
            <a:fld id="{90E8E41C-D1B7-424A-85A3-B053195055BE}" type="slidenum">
              <a:rPr lang="es-ES" smtClean="0"/>
              <a:pPr/>
              <a:t>‹Nº›</a:t>
            </a:fld>
            <a:endParaRPr lang="es-ES"/>
          </a:p>
        </p:txBody>
      </p:sp>
    </p:spTree>
    <p:extLst>
      <p:ext uri="{BB962C8B-B14F-4D97-AF65-F5344CB8AC3E}">
        <p14:creationId xmlns:p14="http://schemas.microsoft.com/office/powerpoint/2010/main" val="73236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889938"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777607" y="1"/>
            <a:ext cx="2889938" cy="496411"/>
          </a:xfrm>
          <a:prstGeom prst="rect">
            <a:avLst/>
          </a:prstGeom>
        </p:spPr>
        <p:txBody>
          <a:bodyPr vert="horz" lIns="91440" tIns="45720" rIns="91440" bIns="45720" rtlCol="0"/>
          <a:lstStyle>
            <a:lvl1pPr algn="r">
              <a:defRPr sz="1200"/>
            </a:lvl1pPr>
          </a:lstStyle>
          <a:p>
            <a:fld id="{B619AC6E-B056-4C35-BD14-16262D35877F}" type="datetimeFigureOut">
              <a:rPr lang="es-ES" smtClean="0"/>
              <a:pPr/>
              <a:t>09/09/2019</a:t>
            </a:fld>
            <a:endParaRPr lang="es-ES"/>
          </a:p>
        </p:txBody>
      </p:sp>
      <p:sp>
        <p:nvSpPr>
          <p:cNvPr id="4" name="3 Marcador de imagen de diapositiva"/>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30092"/>
            <a:ext cx="2889938"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777607" y="9430092"/>
            <a:ext cx="2889938" cy="496411"/>
          </a:xfrm>
          <a:prstGeom prst="rect">
            <a:avLst/>
          </a:prstGeom>
        </p:spPr>
        <p:txBody>
          <a:bodyPr vert="horz" lIns="91440" tIns="45720" rIns="91440" bIns="45720" rtlCol="0" anchor="b"/>
          <a:lstStyle>
            <a:lvl1pPr algn="r">
              <a:defRPr sz="1200"/>
            </a:lvl1pPr>
          </a:lstStyle>
          <a:p>
            <a:fld id="{D86B4FE5-3E55-4812-A8E4-E36587D3A004}" type="slidenum">
              <a:rPr lang="es-ES" smtClean="0"/>
              <a:pPr/>
              <a:t>‹Nº›</a:t>
            </a:fld>
            <a:endParaRPr lang="es-ES"/>
          </a:p>
        </p:txBody>
      </p:sp>
    </p:spTree>
    <p:extLst>
      <p:ext uri="{BB962C8B-B14F-4D97-AF65-F5344CB8AC3E}">
        <p14:creationId xmlns:p14="http://schemas.microsoft.com/office/powerpoint/2010/main" val="1398502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estion.pe/blog/riesgosfinancieros/2012/04/el-riesgo-reputacional-y-su-ge.html?ref=ges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24EA068A-D59F-4FC3-8A26-84F07FA65735}" type="slidenum">
              <a:rPr lang="es-PE" smtClean="0"/>
              <a:t>3</a:t>
            </a:fld>
            <a:endParaRPr lang="es-PE"/>
          </a:p>
        </p:txBody>
      </p:sp>
    </p:spTree>
    <p:extLst>
      <p:ext uri="{BB962C8B-B14F-4D97-AF65-F5344CB8AC3E}">
        <p14:creationId xmlns:p14="http://schemas.microsoft.com/office/powerpoint/2010/main" val="121751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p:cNvSpPr>
            <a:spLocks noGrp="1"/>
          </p:cNvSpPr>
          <p:nvPr>
            <p:ph type="body" idx="1"/>
          </p:nvPr>
        </p:nvSpPr>
        <p:spPr/>
        <p:txBody>
          <a:bodyPr>
            <a:normAutofit fontScale="85000" lnSpcReduction="20000"/>
          </a:bodyPr>
          <a:lstStyle/>
          <a:p>
            <a:pPr marL="171450" indent="-171450">
              <a:buFont typeface="Arial" panose="020B0604020202020204" pitchFamily="34" charset="0"/>
              <a:buChar char="•"/>
            </a:pPr>
            <a:r>
              <a:rPr lang="es-MX" sz="1200" kern="1200" dirty="0">
                <a:solidFill>
                  <a:schemeClr val="tx1"/>
                </a:solidFill>
                <a:effectLst/>
                <a:latin typeface="+mn-lt"/>
                <a:ea typeface="+mn-ea"/>
                <a:cs typeface="+mn-cs"/>
              </a:rPr>
              <a:t>Si no hay respuestas ante el incumplimiento de la integridad y no se aplican sanciones penales y disciplinarias de forma justa, objetiva y oportuna, los países no pueden garantizar una responsabilización (</a:t>
            </a:r>
            <a:r>
              <a:rPr lang="es-MX" sz="1200" i="1" kern="1200" dirty="0" err="1">
                <a:solidFill>
                  <a:schemeClr val="tx1"/>
                </a:solidFill>
                <a:effectLst/>
                <a:latin typeface="+mn-lt"/>
                <a:ea typeface="+mn-ea"/>
                <a:cs typeface="+mn-cs"/>
              </a:rPr>
              <a:t>accountability</a:t>
            </a:r>
            <a:r>
              <a:rPr lang="es-MX" sz="1200" kern="1200" dirty="0">
                <a:solidFill>
                  <a:schemeClr val="tx1"/>
                </a:solidFill>
                <a:effectLst/>
                <a:latin typeface="+mn-lt"/>
                <a:ea typeface="+mn-ea"/>
                <a:cs typeface="+mn-cs"/>
              </a:rPr>
              <a:t>) efectiva y construir la credibilidad necesaria para disuadir a las personas de participar en conductas ilegales o no éticas. Garantizar una aplicación de la ley eficaz es fundamental para romper el círculo vicioso de la corrupción y consolidar la confianza en los líderes e instituciones gubernamentales </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Sin embargo, se deben adoptar medidas preventivas para hacer frente a las debilidades sistémicas. Sin una estrategia de prevención sistémica, la corrupción – y los corruptos – evolucionan, migran a otras oportunidades corruptos y las prácticas corruptas se adaptan y se sofistican. </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Los países enfrentan el reto de pasar de una “cultura de casos” reactiva a una “cultura de integridad” proactiva. as e institucionales que propician estas malas prácticas,</a:t>
            </a:r>
            <a:r>
              <a:rPr lang="es-MX" sz="1200" kern="1200" baseline="0" dirty="0">
                <a:solidFill>
                  <a:schemeClr val="tx1"/>
                </a:solidFill>
                <a:effectLst/>
                <a:latin typeface="+mn-lt"/>
                <a:ea typeface="+mn-ea"/>
                <a:cs typeface="+mn-cs"/>
              </a:rPr>
              <a:t> sin descuidar el aspecto sancionador. </a:t>
            </a:r>
          </a:p>
          <a:p>
            <a:pPr marL="171450" indent="-171450">
              <a:buFont typeface="Arial" panose="020B0604020202020204" pitchFamily="34" charset="0"/>
              <a:buChar char="•"/>
            </a:pPr>
            <a:r>
              <a:rPr lang="es-MX" sz="1200" kern="1200" baseline="0" dirty="0">
                <a:solidFill>
                  <a:schemeClr val="tx1"/>
                </a:solidFill>
                <a:effectLst/>
                <a:latin typeface="+mn-lt"/>
                <a:ea typeface="+mn-ea"/>
                <a:cs typeface="+mn-cs"/>
              </a:rPr>
              <a:t>L</a:t>
            </a:r>
            <a:r>
              <a:rPr lang="es-MX" sz="1200" kern="1200" dirty="0">
                <a:solidFill>
                  <a:schemeClr val="tx1"/>
                </a:solidFill>
                <a:effectLst/>
                <a:latin typeface="+mn-lt"/>
                <a:ea typeface="+mn-ea"/>
                <a:cs typeface="+mn-cs"/>
              </a:rPr>
              <a:t>a presión de mostrar resultados en términos de sanciones, los incentivos de invertir tiempo y recursos en el trabajo preventivo son limitados. </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En cambio, una estrategia preventiva debe centrarse en la identificación de riesgos y el diseño de controles eficientes, tomando en cuenta también el costo del control, y en la provisión de incentivos que cambien conductas (OECD, 2018[11]). </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A menudo se observa que la prevención, en la práctica, se limita a capacitaciones y a campañas de sensibilización. Sin duda, la capacitación es clave, y campañas bien diseñadas pueden ayudar en la promoción de una cultura de integridad. En particular, las campañas deberían poner especial atención en destacar soluciones, buenas prácticas y éxitos. Sin embargo, generalmente, se enfocan en torno a la problemática que plantean los casos de corrupción y los costos de la corrupción. Éste enfoque puede ser desalentador y contraproducente. La evidencia ha demostrado que, en el peor de los casos, esta comunicación centrada en los problemas convierte a la corrupción en una suerte de profecía </a:t>
            </a:r>
            <a:r>
              <a:rPr lang="es-MX" sz="1200" kern="1200" dirty="0" err="1">
                <a:solidFill>
                  <a:schemeClr val="tx1"/>
                </a:solidFill>
                <a:effectLst/>
                <a:latin typeface="+mn-lt"/>
                <a:ea typeface="+mn-ea"/>
                <a:cs typeface="+mn-cs"/>
              </a:rPr>
              <a:t>auto-cumplida</a:t>
            </a:r>
            <a:r>
              <a:rPr lang="es-MX"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s-CO" sz="1200" kern="1200" dirty="0">
                <a:solidFill>
                  <a:schemeClr val="tx1"/>
                </a:solidFill>
                <a:effectLst/>
                <a:latin typeface="+mn-lt"/>
                <a:ea typeface="+mn-ea"/>
                <a:cs typeface="+mn-cs"/>
              </a:rPr>
              <a:t>factores tales como un alto nivel de politización que implique lealtad no a la ciudadanía sino al partido o al "patrón" en el poder, una baja cultura de orientación al desempeño, recompensas y sueldos pobres, bajos niveles de seguridad en el empleo, falta de capacitación y profesionalismo, alta rotación de personal, falta de orientación y liderazgo ético pueden conducir a oportunidades, y racionalización, de prácticas corruptas y bajos niveles de integridad (OECD, 2018</a:t>
            </a:r>
            <a:r>
              <a:rPr lang="es-CO" sz="1200" kern="1200" baseline="-25000" dirty="0">
                <a:solidFill>
                  <a:schemeClr val="tx1"/>
                </a:solidFill>
                <a:effectLst/>
                <a:latin typeface="+mn-lt"/>
                <a:ea typeface="+mn-ea"/>
                <a:cs typeface="+mn-cs"/>
              </a:rPr>
              <a:t>[11]</a:t>
            </a:r>
            <a:r>
              <a:rPr lang="es-CO"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s-MX" sz="1200" kern="1200" dirty="0">
                <a:solidFill>
                  <a:schemeClr val="tx1"/>
                </a:solidFill>
                <a:effectLst/>
                <a:latin typeface="+mn-lt"/>
                <a:ea typeface="+mn-ea"/>
                <a:cs typeface="+mn-cs"/>
              </a:rPr>
              <a:t>Un actor externo, como la SIP en el Perú, puede ayudar a mitigar el riesgo de un cumplimiento superficial </a:t>
            </a:r>
            <a:endParaRPr lang="es-PE" dirty="0"/>
          </a:p>
        </p:txBody>
      </p:sp>
    </p:spTree>
    <p:extLst>
      <p:ext uri="{BB962C8B-B14F-4D97-AF65-F5344CB8AC3E}">
        <p14:creationId xmlns:p14="http://schemas.microsoft.com/office/powerpoint/2010/main" val="144980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34C2102-E59F-4083-A3C8-469DC26A5356}" type="slidenum">
              <a:rPr lang="es-PE" smtClean="0"/>
              <a:t>12</a:t>
            </a:fld>
            <a:endParaRPr lang="es-PE"/>
          </a:p>
        </p:txBody>
      </p:sp>
    </p:spTree>
    <p:extLst>
      <p:ext uri="{BB962C8B-B14F-4D97-AF65-F5344CB8AC3E}">
        <p14:creationId xmlns:p14="http://schemas.microsoft.com/office/powerpoint/2010/main" val="54481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D86B4FE5-3E55-4812-A8E4-E36587D3A004}" type="slidenum">
              <a:rPr lang="es-ES" smtClean="0"/>
              <a:pPr/>
              <a:t>16</a:t>
            </a:fld>
            <a:endParaRPr lang="es-ES"/>
          </a:p>
        </p:txBody>
      </p:sp>
    </p:spTree>
    <p:extLst>
      <p:ext uri="{BB962C8B-B14F-4D97-AF65-F5344CB8AC3E}">
        <p14:creationId xmlns:p14="http://schemas.microsoft.com/office/powerpoint/2010/main" val="219000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34C2102-E59F-4083-A3C8-469DC26A5356}" type="slidenum">
              <a:rPr lang="es-PE" smtClean="0"/>
              <a:t>17</a:t>
            </a:fld>
            <a:endParaRPr lang="es-PE"/>
          </a:p>
        </p:txBody>
      </p:sp>
    </p:spTree>
    <p:extLst>
      <p:ext uri="{BB962C8B-B14F-4D97-AF65-F5344CB8AC3E}">
        <p14:creationId xmlns:p14="http://schemas.microsoft.com/office/powerpoint/2010/main" val="213002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47500" lnSpcReduction="20000"/>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s-PE" dirty="0"/>
              <a:t>Riesgo</a:t>
            </a:r>
            <a:r>
              <a:rPr lang="es-PE" baseline="0" dirty="0"/>
              <a:t> </a:t>
            </a:r>
            <a:r>
              <a:rPr lang="es-PE" baseline="0" dirty="0" err="1"/>
              <a:t>reputacional</a:t>
            </a:r>
            <a:r>
              <a:rPr lang="es-PE" baseline="0" dirty="0"/>
              <a:t>: </a:t>
            </a:r>
            <a:r>
              <a:rPr lang="es-PE" dirty="0">
                <a:hlinkClick r:id="rId3"/>
              </a:rPr>
              <a:t>https://gestion.pe/blog/riesgosfinancieros/2012/04/el-riesgo-reputacional-y-su-ge.html?ref=gesr</a:t>
            </a:r>
            <a:r>
              <a:rPr lang="es-PE" dirty="0"/>
              <a:t>. </a:t>
            </a:r>
            <a:r>
              <a:rPr lang="es-PE" sz="1200" b="1" kern="1200" dirty="0">
                <a:solidFill>
                  <a:schemeClr val="tx1"/>
                </a:solidFill>
                <a:effectLst/>
                <a:latin typeface="+mn-lt"/>
                <a:ea typeface="+mn-ea"/>
                <a:cs typeface="+mn-cs"/>
              </a:rPr>
              <a:t>conductas anti-éticas como fuente de riesgo </a:t>
            </a:r>
            <a:r>
              <a:rPr lang="es-PE" sz="1200" b="1" kern="1200" dirty="0" err="1">
                <a:solidFill>
                  <a:schemeClr val="tx1"/>
                </a:solidFill>
                <a:effectLst/>
                <a:latin typeface="+mn-lt"/>
                <a:ea typeface="+mn-ea"/>
                <a:cs typeface="+mn-cs"/>
              </a:rPr>
              <a:t>reputacional</a:t>
            </a:r>
            <a:r>
              <a:rPr lang="es-PE" sz="1200" b="1" kern="1200" dirty="0">
                <a:solidFill>
                  <a:schemeClr val="tx1"/>
                </a:solidFill>
                <a:effectLst/>
                <a:latin typeface="+mn-lt"/>
                <a:ea typeface="+mn-ea"/>
                <a:cs typeface="+mn-cs"/>
              </a:rPr>
              <a:t> (conocido también como riesgo de reputación). A éste riesgo no se le suele considerar como un riesgo financiero. Y sin embargo puede tener consecuencias financieras graves. Tratemos de entenderlo un poco mejor. Conjunto</a:t>
            </a:r>
            <a:r>
              <a:rPr lang="es-PE" sz="1200" b="1" kern="1200" baseline="0" dirty="0">
                <a:solidFill>
                  <a:schemeClr val="tx1"/>
                </a:solidFill>
                <a:effectLst/>
                <a:latin typeface="+mn-lt"/>
                <a:ea typeface="+mn-ea"/>
                <a:cs typeface="+mn-cs"/>
              </a:rPr>
              <a:t> de percepciones y opiniones en torno a una organización. Se debe gestionar adecuadamente</a:t>
            </a:r>
            <a:r>
              <a:rPr lang="es-PE" sz="1200" b="1" kern="1200" baseline="0" dirty="0" smtClean="0">
                <a:solidFill>
                  <a:schemeClr val="tx1"/>
                </a:solidFill>
                <a:effectLst/>
                <a:latin typeface="+mn-lt"/>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lang="es-PE" sz="1200" b="1" kern="1200" baseline="0" dirty="0" smtClean="0">
              <a:solidFill>
                <a:schemeClr val="tx1"/>
              </a:solidFill>
              <a:effectLst/>
              <a:latin typeface="+mn-lt"/>
              <a:ea typeface="+mn-ea"/>
              <a:cs typeface="+mn-cs"/>
            </a:endParaRPr>
          </a:p>
          <a:p>
            <a:r>
              <a:rPr lang="es-PE" dirty="0" smtClean="0"/>
              <a:t>Es fundamental en la toma de decisiones de todo funcionario público (y por ende de las entidades),</a:t>
            </a:r>
            <a:r>
              <a:rPr lang="es-PE" baseline="0" dirty="0" smtClean="0"/>
              <a:t> es una variable importante.</a:t>
            </a:r>
          </a:p>
          <a:p>
            <a:r>
              <a:rPr lang="es-PE" baseline="0" dirty="0" smtClean="0"/>
              <a:t>Existen distintos tipos de riesgos de gestión: políticos, </a:t>
            </a:r>
            <a:r>
              <a:rPr lang="es-PE" baseline="0" dirty="0" err="1" smtClean="0"/>
              <a:t>reputacionales</a:t>
            </a:r>
            <a:r>
              <a:rPr lang="es-PE" baseline="0" dirty="0" smtClean="0"/>
              <a:t>, financieros, ambientales, tecnológicos, etc. Bajo la política y el plan se tiene que considerar como un riesgo adicional a evaluar el de corrupción.</a:t>
            </a:r>
            <a:endParaRPr lang="es-PE" dirty="0" smtClean="0"/>
          </a:p>
          <a:p>
            <a:r>
              <a:rPr lang="es-PE" baseline="0" dirty="0" smtClean="0"/>
              <a:t>En ese ámbito, particularmente en temas de inversión pública, contrataciones, asociaciones público privadas, recursos humanos, licencias, permisos autorizaciones (enfocado a vincularse con el sector privado y la ciudadanía), etc.</a:t>
            </a:r>
          </a:p>
          <a:p>
            <a:r>
              <a:rPr lang="es-PE" baseline="0" dirty="0" smtClean="0"/>
              <a:t>El tema participativo es clave, es preferible hacerlo in </a:t>
            </a:r>
            <a:r>
              <a:rPr lang="es-PE" baseline="0" dirty="0" err="1" smtClean="0"/>
              <a:t>house</a:t>
            </a:r>
            <a:r>
              <a:rPr lang="es-PE" baseline="0" dirty="0" smtClean="0"/>
              <a:t> (personas en contacto con el problema)</a:t>
            </a:r>
          </a:p>
          <a:p>
            <a:pPr marL="0" marR="0" lvl="0" indent="0" defTabSz="457200" eaLnBrk="1" fontAlgn="auto" latinLnBrk="0" hangingPunct="1">
              <a:lnSpc>
                <a:spcPct val="117999"/>
              </a:lnSpc>
              <a:spcBef>
                <a:spcPts val="0"/>
              </a:spcBef>
              <a:spcAft>
                <a:spcPts val="0"/>
              </a:spcAft>
              <a:buClrTx/>
              <a:buSzTx/>
              <a:buFontTx/>
              <a:buNone/>
              <a:tabLst/>
              <a:defRPr/>
            </a:pPr>
            <a:r>
              <a:rPr lang="es-PE" baseline="0" dirty="0" smtClean="0"/>
              <a:t>No hay una metodología única para identificar riesgos. Se puede utilizar la metodología establecida para el Sistema de Control Interno de </a:t>
            </a:r>
            <a:r>
              <a:rPr lang="es-ES" sz="2000" dirty="0" smtClean="0">
                <a:latin typeface="Helvetica Neue"/>
                <a:ea typeface="Helvetica Neue"/>
                <a:cs typeface="Helvetica Neue"/>
                <a:sym typeface="Helvetica Neue"/>
              </a:rPr>
              <a:t>146-2019-CG </a:t>
            </a:r>
            <a:r>
              <a:rPr lang="es-PE" baseline="0" dirty="0" smtClean="0"/>
              <a:t>(que utiliza el modelo Coso que es uno de los estándares internacionales) los ISOS (que tienen sus propios procesos)</a:t>
            </a:r>
            <a:r>
              <a:rPr lang="es-ES" sz="2400" baseline="0" dirty="0" smtClean="0">
                <a:latin typeface="Helvetica Neue"/>
                <a:sym typeface="Helvetica Neue"/>
              </a:rPr>
              <a:t> por ejemplo el 37001 (</a:t>
            </a:r>
            <a:r>
              <a:rPr lang="es-ES" sz="2400" baseline="0" dirty="0" err="1" smtClean="0">
                <a:latin typeface="Helvetica Neue"/>
                <a:sym typeface="Helvetica Neue"/>
              </a:rPr>
              <a:t>antisoborno</a:t>
            </a:r>
            <a:r>
              <a:rPr lang="es-ES" sz="2400" baseline="0" dirty="0" smtClean="0">
                <a:latin typeface="Helvetica Neue"/>
                <a:sym typeface="Helvetica Neue"/>
              </a:rPr>
              <a:t>), el 27001 (seguridad de la información) o buenas prácticas como la de buen gobierno corporativo del </a:t>
            </a:r>
            <a:r>
              <a:rPr lang="es-ES" sz="2400" baseline="0" dirty="0" err="1" smtClean="0">
                <a:latin typeface="Helvetica Neue"/>
                <a:sym typeface="Helvetica Neue"/>
              </a:rPr>
              <a:t>Fonafe</a:t>
            </a:r>
            <a:r>
              <a:rPr lang="es-ES" sz="2400" baseline="0" dirty="0" smtClean="0">
                <a:latin typeface="Helvetica Neue"/>
                <a:sym typeface="Helvetica Neue"/>
              </a:rPr>
              <a:t>. </a:t>
            </a:r>
            <a:r>
              <a:rPr lang="es-ES" sz="2400" dirty="0" smtClean="0">
                <a:latin typeface="Helvetica Neue"/>
                <a:ea typeface="Helvetica Neue"/>
                <a:cs typeface="Helvetica Neue"/>
                <a:sym typeface="Helvetica Neue"/>
              </a:rPr>
              <a:t> Independientemente</a:t>
            </a:r>
            <a:r>
              <a:rPr lang="es-ES" sz="2400" baseline="0" dirty="0" smtClean="0">
                <a:latin typeface="Helvetica Neue"/>
                <a:ea typeface="Helvetica Neue"/>
                <a:cs typeface="Helvetica Neue"/>
                <a:sym typeface="Helvetica Neue"/>
              </a:rPr>
              <a:t> de cuál se utilice, la responsabilidad de la identificación de riesgos y el control interno es de la institución o PMBOK. </a:t>
            </a:r>
          </a:p>
          <a:p>
            <a:pPr marL="0" marR="0" lvl="0" indent="0" defTabSz="457200" eaLnBrk="1" fontAlgn="auto" latinLnBrk="0" hangingPunct="1">
              <a:lnSpc>
                <a:spcPct val="117999"/>
              </a:lnSpc>
              <a:spcBef>
                <a:spcPts val="0"/>
              </a:spcBef>
              <a:spcAft>
                <a:spcPts val="0"/>
              </a:spcAft>
              <a:buClrTx/>
              <a:buSzTx/>
              <a:buFontTx/>
              <a:buNone/>
              <a:tabLst/>
              <a:defRPr/>
            </a:pPr>
            <a:endParaRPr lang="es-ES" sz="2400" baseline="0" dirty="0" smtClean="0">
              <a:latin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s-ES" sz="2400" baseline="0" dirty="0" smtClean="0">
                <a:latin typeface="Helvetica Neue"/>
                <a:sym typeface="Helvetica Neue"/>
              </a:rPr>
              <a:t>Es fundamental conocer el detalle técnico de los procesos e involucrar a los actores clave (top-</a:t>
            </a:r>
            <a:r>
              <a:rPr lang="es-ES" sz="2400" baseline="0" dirty="0" err="1" smtClean="0">
                <a:latin typeface="Helvetica Neue"/>
                <a:sym typeface="Helvetica Neue"/>
              </a:rPr>
              <a:t>down</a:t>
            </a:r>
            <a:r>
              <a:rPr lang="es-ES" sz="2400" baseline="0" dirty="0" smtClean="0">
                <a:latin typeface="Helvetica Neue"/>
                <a:sym typeface="Helvetica Neue"/>
              </a:rPr>
              <a:t>). Las consultorías pueden ayudar, pero no pueden sustituir la fortaleza de un desarrollo interno.</a:t>
            </a:r>
            <a:endParaRPr lang="es-PE" baseline="0" dirty="0" smtClean="0"/>
          </a:p>
          <a:p>
            <a:endParaRPr lang="es-PE" dirty="0" smtClean="0"/>
          </a:p>
          <a:p>
            <a:pPr marL="285750" marR="0" indent="-285750" algn="just" defTabSz="914400" eaLnBrk="1" fontAlgn="auto" latinLnBrk="0" hangingPunct="1">
              <a:lnSpc>
                <a:spcPct val="100000"/>
              </a:lnSpc>
              <a:spcBef>
                <a:spcPts val="0"/>
              </a:spcBef>
              <a:spcAft>
                <a:spcPts val="0"/>
              </a:spcAft>
              <a:buClrTx/>
              <a:buSzTx/>
              <a:buFont typeface="Arial"/>
              <a:buChar char="•"/>
              <a:tabLst/>
              <a:defRPr/>
            </a:pPr>
            <a:r>
              <a:rPr lang="es-PE" dirty="0" smtClean="0"/>
              <a:t>POLÍTICAS</a:t>
            </a:r>
            <a:r>
              <a:rPr lang="es-PE" baseline="0" dirty="0" smtClean="0"/>
              <a:t> DE CUMPLIMIENTO: </a:t>
            </a:r>
            <a:r>
              <a:rPr lang="es-PE" sz="1200" noProof="0" dirty="0" smtClean="0"/>
              <a:t>Conflicto de interés, regalos,</a:t>
            </a:r>
            <a:r>
              <a:rPr lang="es-PE" sz="1200" baseline="0" noProof="0" dirty="0" smtClean="0"/>
              <a:t> hospitalidad, </a:t>
            </a:r>
            <a:r>
              <a:rPr lang="es-PE" sz="1200" b="0" u="none" baseline="0" noProof="0" dirty="0" smtClean="0"/>
              <a:t>Diligencia debida: relacionamiento con proveedores, trabajadores, usuarios, abogados. Política de contratación de personal según meritocracia; incorporación de reglas y filtros según la vulnerabilidad de áreas sensibles  Procesos de compras (cláusulas anticorrupción, pactos </a:t>
            </a:r>
            <a:r>
              <a:rPr lang="es-PE" sz="1200" b="0" u="none" baseline="0" noProof="0" dirty="0" err="1" smtClean="0"/>
              <a:t>antisoborno</a:t>
            </a:r>
            <a:r>
              <a:rPr lang="es-PE" sz="1200" b="0" u="none" baseline="0" noProof="0" dirty="0" smtClean="0"/>
              <a:t>, veedurías).</a:t>
            </a:r>
            <a:endParaRPr lang="es-PE" sz="1200" b="0" u="none" noProof="0" dirty="0" smtClean="0"/>
          </a:p>
          <a:p>
            <a:endParaRPr lang="es-PE"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s-PE" dirty="0" smtClean="0"/>
              <a:t>TRANSPARENCIA: </a:t>
            </a:r>
            <a:r>
              <a:rPr lang="es-PE" sz="1200" noProof="0" dirty="0" smtClean="0">
                <a:solidFill>
                  <a:schemeClr val="tx1"/>
                </a:solidFill>
              </a:rPr>
              <a:t>Transparencia activa (información a disposición de la ciudadanía),</a:t>
            </a:r>
            <a:r>
              <a:rPr lang="es-PE" sz="1200" baseline="0" noProof="0" dirty="0" smtClean="0">
                <a:solidFill>
                  <a:schemeClr val="tx1"/>
                </a:solidFill>
              </a:rPr>
              <a:t> </a:t>
            </a:r>
            <a:r>
              <a:rPr lang="es-PE" sz="1200" baseline="0" noProof="0" dirty="0">
                <a:solidFill>
                  <a:schemeClr val="tx1"/>
                </a:solidFill>
              </a:rPr>
              <a:t>t</a:t>
            </a:r>
            <a:r>
              <a:rPr lang="es-PE" sz="1200" noProof="0" dirty="0">
                <a:solidFill>
                  <a:schemeClr val="tx1"/>
                </a:solidFill>
              </a:rPr>
              <a:t>ransparencia </a:t>
            </a:r>
            <a:r>
              <a:rPr lang="es-PE" sz="1200" noProof="0" dirty="0" smtClean="0">
                <a:solidFill>
                  <a:schemeClr val="tx1"/>
                </a:solidFill>
              </a:rPr>
              <a:t>pasiva (acceso a la información pública), </a:t>
            </a:r>
            <a:r>
              <a:rPr lang="es-PE" sz="1200" noProof="0" dirty="0">
                <a:solidFill>
                  <a:schemeClr val="tx1"/>
                </a:solidFill>
              </a:rPr>
              <a:t>clasificación y tratamiento</a:t>
            </a:r>
            <a:r>
              <a:rPr lang="es-PE" sz="1200" baseline="0" noProof="0" dirty="0">
                <a:solidFill>
                  <a:schemeClr val="tx1"/>
                </a:solidFill>
              </a:rPr>
              <a:t> de la información, gobierno Abierto, gobierno digital, rendición de cuentas y participación </a:t>
            </a:r>
            <a:r>
              <a:rPr lang="es-PE" sz="1200" baseline="0" noProof="0" dirty="0" smtClean="0">
                <a:solidFill>
                  <a:schemeClr val="tx1"/>
                </a:solidFill>
              </a:rPr>
              <a:t>ciudadana</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endParaRPr lang="es-PE" sz="1200" noProof="0" dirty="0">
              <a:solidFill>
                <a:schemeClr val="tx1"/>
              </a:solidFill>
            </a:endParaRPr>
          </a:p>
          <a:p>
            <a:pPr marL="171450" indent="-171450">
              <a:buFont typeface="Arial" panose="020B0604020202020204" pitchFamily="34" charset="0"/>
              <a:buChar char="•"/>
            </a:pPr>
            <a:r>
              <a:rPr lang="es-PE" dirty="0" smtClean="0"/>
              <a:t>   CONTROL:</a:t>
            </a:r>
            <a:r>
              <a:rPr lang="es-PE" baseline="0" dirty="0" smtClean="0"/>
              <a:t> </a:t>
            </a:r>
            <a:r>
              <a:rPr lang="es-PE" dirty="0" smtClean="0"/>
              <a:t>Directiva de Control Interno</a:t>
            </a:r>
            <a:r>
              <a:rPr lang="es-PE" baseline="0" dirty="0" smtClean="0"/>
              <a:t> de la CGR. Control interno es un proceso de mejora continua (por ello lo debería asumir SGP) CGR es una agente externo, sin  embargo reguló ese tema aunque son conscientes de que el tema se debe trabajar desde el ejecutivo. El tema es que sin una norma específica podría omitirse dicha responsabilidad, pero siempre están las buenas prácticas.</a:t>
            </a:r>
          </a:p>
          <a:p>
            <a:pPr marL="171450" indent="-171450">
              <a:buFont typeface="Arial" panose="020B0604020202020204" pitchFamily="34" charset="0"/>
              <a:buChar char="•"/>
            </a:pPr>
            <a:endParaRPr lang="es-PE" baseline="0" dirty="0" smtClean="0"/>
          </a:p>
          <a:p>
            <a:pPr marL="285750" indent="-285750" algn="l">
              <a:buFont typeface="Arial"/>
              <a:buChar char="•"/>
            </a:pPr>
            <a:r>
              <a:rPr lang="es-PE" sz="1200" baseline="0" noProof="0" dirty="0" smtClean="0"/>
              <a:t>DENUNCIA: </a:t>
            </a:r>
            <a:r>
              <a:rPr lang="es-PE" sz="1200" baseline="0" noProof="0" dirty="0"/>
              <a:t>¿Quién las recibe?, ¿Quién las investiga? ¿Quién las resuelva?. Mecanismos de detección de irregularidades (pruebas de integridad y usuario oculto</a:t>
            </a:r>
            <a:r>
              <a:rPr lang="es-PE" sz="1200" baseline="0" noProof="0" dirty="0" smtClean="0"/>
              <a:t>). Mecanismos y protocolos claros para la denuncia ante entidades especializadas como MP, PNP, </a:t>
            </a:r>
            <a:r>
              <a:rPr lang="es-PE" sz="1200" baseline="0" noProof="0" dirty="0" err="1" smtClean="0"/>
              <a:t>CGR.Órganos</a:t>
            </a:r>
            <a:r>
              <a:rPr lang="es-PE" sz="1200" baseline="0" noProof="0" dirty="0" smtClean="0"/>
              <a:t> disciplinarios fortalecidos para desarrollo de investigación e imposición de sanciones efectivas y ejemplares</a:t>
            </a:r>
          </a:p>
          <a:p>
            <a:pPr marL="285750" indent="-285750" algn="l">
              <a:buFont typeface="Arial"/>
              <a:buChar char="•"/>
            </a:pPr>
            <a:endParaRPr lang="es-PE" sz="1200" baseline="0" noProof="0" dirty="0" smtClean="0"/>
          </a:p>
          <a:p>
            <a:pPr marL="285750" indent="-285750" algn="l">
              <a:buFont typeface="Arial"/>
              <a:buChar char="•"/>
            </a:pPr>
            <a:r>
              <a:rPr lang="es-PE" sz="1200" baseline="0" noProof="0" dirty="0" smtClean="0"/>
              <a:t>SUPERVISIÓN Y MONITOREO: </a:t>
            </a:r>
            <a:r>
              <a:rPr lang="es-PE" sz="1200" noProof="0" dirty="0" smtClean="0"/>
              <a:t>Evaluación </a:t>
            </a:r>
            <a:r>
              <a:rPr lang="es-PE" sz="1200" noProof="0" dirty="0"/>
              <a:t>de efectividad de entidad y evaluación </a:t>
            </a:r>
            <a:r>
              <a:rPr lang="es-PE" sz="1200" baseline="0" noProof="0" dirty="0"/>
              <a:t>del funcionamiento del </a:t>
            </a:r>
            <a:r>
              <a:rPr lang="es-PE" sz="1200" baseline="0" noProof="0" dirty="0" smtClean="0"/>
              <a:t>modelo</a:t>
            </a:r>
          </a:p>
          <a:p>
            <a:pPr marL="285750" indent="-285750" algn="l">
              <a:buFont typeface="Arial"/>
              <a:buChar char="•"/>
            </a:pPr>
            <a:endParaRPr lang="es-PE" sz="1200" baseline="0" noProof="0" dirty="0"/>
          </a:p>
          <a:p>
            <a:pPr marL="240008" indent="-240008">
              <a:buFont typeface="Arial" pitchFamily="34" charset="0"/>
              <a:buChar char="•"/>
            </a:pPr>
            <a:r>
              <a:rPr lang="es-PE" sz="1200" baseline="0" noProof="0" dirty="0" smtClean="0"/>
              <a:t>ENCARGADO DEL MODELO: </a:t>
            </a:r>
            <a:r>
              <a:rPr lang="es-ES" sz="1200" dirty="0" smtClean="0"/>
              <a:t>Es </a:t>
            </a:r>
            <a:r>
              <a:rPr lang="es-ES" sz="1200" dirty="0"/>
              <a:t>la principal manifestación de voluntad política, alto nivel jerárquico,</a:t>
            </a:r>
            <a:r>
              <a:rPr lang="es-ES" sz="1200" baseline="0" dirty="0"/>
              <a:t> e</a:t>
            </a:r>
            <a:r>
              <a:rPr lang="es-ES" sz="1200" dirty="0"/>
              <a:t>mpoderamiento,</a:t>
            </a:r>
            <a:r>
              <a:rPr lang="es-ES" sz="1200" baseline="0" dirty="0"/>
              <a:t> i</a:t>
            </a:r>
            <a:r>
              <a:rPr lang="es-ES" sz="1200" dirty="0"/>
              <a:t>ndependencia,</a:t>
            </a:r>
            <a:r>
              <a:rPr lang="es-ES" sz="1200" baseline="0" dirty="0"/>
              <a:t> a</a:t>
            </a:r>
            <a:r>
              <a:rPr lang="es-ES" sz="1200" dirty="0"/>
              <a:t>decuados recursos e infraestructura, función de orientación y acompañamiento.</a:t>
            </a:r>
          </a:p>
          <a:p>
            <a:pPr marL="285750" indent="-285750" algn="l">
              <a:buFont typeface="Arial"/>
              <a:buChar char="•"/>
            </a:pPr>
            <a:endParaRPr lang="es-PE" sz="1200" noProof="0" dirty="0"/>
          </a:p>
          <a:p>
            <a:pPr marL="285750" indent="-285750" algn="l">
              <a:buFont typeface="Arial"/>
              <a:buChar char="•"/>
            </a:pPr>
            <a:endParaRPr lang="es-PE" sz="1200" noProof="0" dirty="0"/>
          </a:p>
          <a:p>
            <a:endParaRPr lang="es-PE" dirty="0"/>
          </a:p>
        </p:txBody>
      </p:sp>
      <p:sp>
        <p:nvSpPr>
          <p:cNvPr id="4" name="Marcador de número de diapositiva 3"/>
          <p:cNvSpPr>
            <a:spLocks noGrp="1"/>
          </p:cNvSpPr>
          <p:nvPr>
            <p:ph type="sldNum" sz="quarter" idx="5"/>
          </p:nvPr>
        </p:nvSpPr>
        <p:spPr/>
        <p:txBody>
          <a:bodyPr/>
          <a:lstStyle/>
          <a:p>
            <a:fld id="{24EA068A-D59F-4FC3-8A26-84F07FA65735}" type="slidenum">
              <a:rPr lang="es-PE" smtClean="0"/>
              <a:t>21</a:t>
            </a:fld>
            <a:endParaRPr lang="es-PE"/>
          </a:p>
        </p:txBody>
      </p:sp>
    </p:spTree>
    <p:extLst>
      <p:ext uri="{BB962C8B-B14F-4D97-AF65-F5344CB8AC3E}">
        <p14:creationId xmlns:p14="http://schemas.microsoft.com/office/powerpoint/2010/main" val="351932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34C2102-E59F-4083-A3C8-469DC26A5356}" type="slidenum">
              <a:rPr lang="es-PE" smtClean="0"/>
              <a:t>22</a:t>
            </a:fld>
            <a:endParaRPr lang="es-PE"/>
          </a:p>
        </p:txBody>
      </p:sp>
    </p:spTree>
    <p:extLst>
      <p:ext uri="{BB962C8B-B14F-4D97-AF65-F5344CB8AC3E}">
        <p14:creationId xmlns:p14="http://schemas.microsoft.com/office/powerpoint/2010/main" val="179462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D86B4FE5-3E55-4812-A8E4-E36587D3A004}" type="slidenum">
              <a:rPr lang="es-ES" smtClean="0"/>
              <a:pPr/>
              <a:t>24</a:t>
            </a:fld>
            <a:endParaRPr lang="es-ES"/>
          </a:p>
        </p:txBody>
      </p:sp>
    </p:spTree>
    <p:extLst>
      <p:ext uri="{BB962C8B-B14F-4D97-AF65-F5344CB8AC3E}">
        <p14:creationId xmlns:p14="http://schemas.microsoft.com/office/powerpoint/2010/main" val="12073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24EA068A-D59F-4FC3-8A26-84F07FA65735}" type="slidenum">
              <a:rPr lang="es-PE" smtClean="0"/>
              <a:t>25</a:t>
            </a:fld>
            <a:endParaRPr lang="es-PE"/>
          </a:p>
        </p:txBody>
      </p:sp>
    </p:spTree>
    <p:extLst>
      <p:ext uri="{BB962C8B-B14F-4D97-AF65-F5344CB8AC3E}">
        <p14:creationId xmlns:p14="http://schemas.microsoft.com/office/powerpoint/2010/main" val="22817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3EEB6E3-F38C-4C2F-BDFB-C4B72E2017D0}"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E793A-EA24-4A88-88CC-58B94979089D}"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3EEB6E3-F38C-4C2F-BDFB-C4B72E2017D0}"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E793A-EA24-4A88-88CC-58B94979089D}"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3EEB6E3-F38C-4C2F-BDFB-C4B72E2017D0}"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E793A-EA24-4A88-88CC-58B94979089D}"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3EEB6E3-F38C-4C2F-BDFB-C4B72E2017D0}"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E793A-EA24-4A88-88CC-58B94979089D}"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3EEB6E3-F38C-4C2F-BDFB-C4B72E2017D0}"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E793A-EA24-4A88-88CC-58B94979089D}" type="slidenum">
              <a:rPr lang="en-US" smtClean="0"/>
              <a:pPr/>
              <a:t>‹Nº›</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3EEB6E3-F38C-4C2F-BDFB-C4B72E2017D0}"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E793A-EA24-4A88-88CC-58B94979089D}"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3EEB6E3-F38C-4C2F-BDFB-C4B72E2017D0}" type="datetimeFigureOut">
              <a:rPr lang="en-US" smtClean="0"/>
              <a:pPr/>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5E793A-EA24-4A88-88CC-58B94979089D}" type="slidenum">
              <a:rPr lang="en-US" smtClean="0"/>
              <a:pPr/>
              <a:t>‹Nº›</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23EEB6E3-F38C-4C2F-BDFB-C4B72E2017D0}" type="datetimeFigureOut">
              <a:rPr lang="en-US" smtClean="0"/>
              <a:pPr/>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E793A-EA24-4A88-88CC-58B94979089D}"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EB6E3-F38C-4C2F-BDFB-C4B72E2017D0}" type="datetimeFigureOut">
              <a:rPr lang="en-US" smtClean="0"/>
              <a:pPr/>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E793A-EA24-4A88-88CC-58B94979089D}"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3EEB6E3-F38C-4C2F-BDFB-C4B72E2017D0}"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E793A-EA24-4A88-88CC-58B94979089D}" type="slidenum">
              <a:rPr lang="en-US" smtClean="0"/>
              <a:pPr/>
              <a:t>‹Nº›</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3EEB6E3-F38C-4C2F-BDFB-C4B72E2017D0}"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E793A-EA24-4A88-88CC-58B94979089D}"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23EEB6E3-F38C-4C2F-BDFB-C4B72E2017D0}" type="datetimeFigureOut">
              <a:rPr lang="en-US" smtClean="0"/>
              <a:pPr/>
              <a:t>9/9/2019</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4B5E793A-EA24-4A88-88CC-58B94979089D}"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hcuba@vivienda.gob.p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767408" y="1758265"/>
            <a:ext cx="10513168" cy="2160615"/>
          </a:xfrm>
        </p:spPr>
        <p:txBody>
          <a:bodyPr/>
          <a:lstStyle/>
          <a:p>
            <a:pPr algn="ctr"/>
            <a:r>
              <a:rPr lang="es-ES" sz="4400" b="1" dirty="0">
                <a:latin typeface="Calibri" panose="020F0502020204030204" pitchFamily="34" charset="0"/>
                <a:ea typeface="Tahoma" panose="020B0604030504040204" pitchFamily="34" charset="0"/>
                <a:cs typeface="Calibri" panose="020F0502020204030204" pitchFamily="34" charset="0"/>
              </a:rPr>
              <a:t>Política y Plan nacional de integridad y lucha contra la corrupción</a:t>
            </a:r>
            <a:br>
              <a:rPr lang="es-ES" sz="4400" b="1" dirty="0">
                <a:latin typeface="Calibri" panose="020F0502020204030204" pitchFamily="34" charset="0"/>
                <a:ea typeface="Tahoma" panose="020B0604030504040204" pitchFamily="34" charset="0"/>
                <a:cs typeface="Calibri" panose="020F0502020204030204" pitchFamily="34" charset="0"/>
              </a:rPr>
            </a:br>
            <a:r>
              <a:rPr lang="es-ES" sz="4400" b="1" dirty="0">
                <a:latin typeface="Calibri" panose="020F0502020204030204" pitchFamily="34" charset="0"/>
                <a:ea typeface="Tahoma" panose="020B0604030504040204" pitchFamily="34" charset="0"/>
                <a:cs typeface="Calibri" panose="020F0502020204030204" pitchFamily="34" charset="0"/>
              </a:rPr>
              <a:t>2018-2021</a:t>
            </a:r>
            <a:endParaRPr lang="es-PE" sz="6000" dirty="0">
              <a:latin typeface="Calibri" panose="020F0502020204030204" pitchFamily="34" charset="0"/>
              <a:ea typeface="Tahoma" panose="020B0604030504040204" pitchFamily="34" charset="0"/>
              <a:cs typeface="Calibri" panose="020F0502020204030204" pitchFamily="34" charset="0"/>
            </a:endParaRPr>
          </a:p>
        </p:txBody>
      </p:sp>
      <p:sp>
        <p:nvSpPr>
          <p:cNvPr id="8" name="2 Subtítulo"/>
          <p:cNvSpPr txBox="1">
            <a:spLocks/>
          </p:cNvSpPr>
          <p:nvPr/>
        </p:nvSpPr>
        <p:spPr>
          <a:xfrm>
            <a:off x="4882133" y="6080204"/>
            <a:ext cx="2571750" cy="500063"/>
          </a:xfrm>
          <a:prstGeom prst="rect">
            <a:avLst/>
          </a:prstGeom>
        </p:spPr>
        <p:txBody>
          <a:bodyPr>
            <a:normAutofit/>
          </a:bodyPr>
          <a:lstStyle/>
          <a:p>
            <a:pPr algn="ctr">
              <a:spcBef>
                <a:spcPct val="20000"/>
              </a:spcBef>
              <a:buClr>
                <a:schemeClr val="accent1"/>
              </a:buClr>
              <a:buSzPct val="85000"/>
              <a:defRPr/>
            </a:pPr>
            <a:r>
              <a:rPr lang="es-MX" sz="2000" b="1" dirty="0" smtClean="0">
                <a:solidFill>
                  <a:srgbClr val="000000"/>
                </a:solidFill>
                <a:latin typeface="Calibri" panose="020F0502020204030204" pitchFamily="34" charset="0"/>
                <a:cs typeface="Calibri" panose="020F0502020204030204" pitchFamily="34" charset="0"/>
              </a:rPr>
              <a:t>Setiembre 2019</a:t>
            </a:r>
            <a:endParaRPr lang="en-US" sz="2000" b="1" dirty="0">
              <a:solidFill>
                <a:srgbClr val="000000"/>
              </a:solidFill>
              <a:latin typeface="Calibri" panose="020F0502020204030204" pitchFamily="34" charset="0"/>
              <a:cs typeface="Calibri" panose="020F0502020204030204" pitchFamily="34" charset="0"/>
            </a:endParaRPr>
          </a:p>
        </p:txBody>
      </p:sp>
      <p:pic>
        <p:nvPicPr>
          <p:cNvPr id="13" name="Imagen 12">
            <a:extLst>
              <a:ext uri="{FF2B5EF4-FFF2-40B4-BE49-F238E27FC236}">
                <a16:creationId xmlns="" xmlns:a16="http://schemas.microsoft.com/office/drawing/2014/main" id="{608AB815-0533-4294-8021-B4346030A6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4432" y="558792"/>
            <a:ext cx="2082572" cy="709968"/>
          </a:xfrm>
          <a:prstGeom prst="rect">
            <a:avLst/>
          </a:prstGeom>
        </p:spPr>
      </p:pic>
      <p:pic>
        <p:nvPicPr>
          <p:cNvPr id="7" name="Picture 6" descr="C:\Users\narroyo.PCM\Desktop\Logos\LOGO PCM APROBADO.png">
            <a:extLst>
              <a:ext uri="{FF2B5EF4-FFF2-40B4-BE49-F238E27FC236}">
                <a16:creationId xmlns="" xmlns:a16="http://schemas.microsoft.com/office/drawing/2014/main" id="{E4A0D393-C441-4450-9E7D-73CA340F4B96}"/>
              </a:ext>
            </a:extLst>
          </p:cNvPr>
          <p:cNvPicPr>
            <a:picLocks noChangeAspect="1" noChangeArrowheads="1"/>
          </p:cNvPicPr>
          <p:nvPr/>
        </p:nvPicPr>
        <p:blipFill>
          <a:blip r:embed="rId3"/>
          <a:srcRect/>
          <a:stretch>
            <a:fillRect/>
          </a:stretch>
        </p:blipFill>
        <p:spPr bwMode="auto">
          <a:xfrm>
            <a:off x="191344" y="607220"/>
            <a:ext cx="2271712" cy="458983"/>
          </a:xfrm>
          <a:prstGeom prst="rect">
            <a:avLst/>
          </a:prstGeom>
          <a:noFill/>
          <a:ln w="9525">
            <a:noFill/>
            <a:miter lim="800000"/>
            <a:headEnd/>
            <a:tailEnd/>
          </a:ln>
        </p:spPr>
      </p:pic>
      <p:sp>
        <p:nvSpPr>
          <p:cNvPr id="9" name="Rectángulo 8"/>
          <p:cNvSpPr/>
          <p:nvPr/>
        </p:nvSpPr>
        <p:spPr>
          <a:xfrm>
            <a:off x="2850156" y="4113371"/>
            <a:ext cx="5184576" cy="1477328"/>
          </a:xfrm>
          <a:prstGeom prst="rect">
            <a:avLst/>
          </a:prstGeom>
        </p:spPr>
        <p:txBody>
          <a:bodyPr wrap="square">
            <a:spAutoFit/>
          </a:bodyPr>
          <a:lstStyle/>
          <a:p>
            <a:r>
              <a:rPr lang="es-PE" b="1" dirty="0" smtClean="0"/>
              <a:t>Manuel Raúl Enriquez Anaya</a:t>
            </a:r>
          </a:p>
          <a:p>
            <a:r>
              <a:rPr lang="es-PE" b="1" dirty="0" smtClean="0"/>
              <a:t>Coordinador de Rectoría</a:t>
            </a:r>
            <a:endParaRPr lang="es-PE" dirty="0" smtClean="0"/>
          </a:p>
          <a:p>
            <a:r>
              <a:rPr lang="es-PE" dirty="0" smtClean="0"/>
              <a:t>Secretarìa de Integridad Pública</a:t>
            </a:r>
          </a:p>
          <a:p>
            <a:endParaRPr lang="es-PE" dirty="0">
              <a:hlinkClick r:id="rId4"/>
            </a:endParaRPr>
          </a:p>
          <a:p>
            <a:r>
              <a:rPr lang="es-PE" dirty="0" smtClean="0">
                <a:hlinkClick r:id="rId4"/>
              </a:rPr>
              <a:t>menriquez@pcm.gob.pe</a:t>
            </a:r>
            <a:r>
              <a:rPr lang="es-PE" dirty="0" smtClean="0"/>
              <a:t> </a:t>
            </a:r>
            <a:endParaRPr lang="es-PE" dirty="0"/>
          </a:p>
        </p:txBody>
      </p:sp>
      <p:sp>
        <p:nvSpPr>
          <p:cNvPr id="10" name="Rectángulo 9"/>
          <p:cNvSpPr/>
          <p:nvPr/>
        </p:nvSpPr>
        <p:spPr>
          <a:xfrm>
            <a:off x="2639616" y="4042823"/>
            <a:ext cx="72008" cy="16184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_trad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7209" y="285044"/>
            <a:ext cx="9978081" cy="878789"/>
          </a:xfrm>
        </p:spPr>
        <p:txBody>
          <a:bodyPr>
            <a:normAutofit/>
          </a:bodyPr>
          <a:lstStyle/>
          <a:p>
            <a:pPr algn="ctr"/>
            <a:r>
              <a:rPr lang="es-PE" sz="4000" dirty="0">
                <a:solidFill>
                  <a:srgbClr val="CC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Desarrollo de esfuerzos anticorrupción</a:t>
            </a:r>
          </a:p>
        </p:txBody>
      </p:sp>
      <p:sp>
        <p:nvSpPr>
          <p:cNvPr id="4" name="Flecha derecha 3"/>
          <p:cNvSpPr/>
          <p:nvPr/>
        </p:nvSpPr>
        <p:spPr>
          <a:xfrm>
            <a:off x="5737954" y="2437398"/>
            <a:ext cx="4770426" cy="1659148"/>
          </a:xfrm>
          <a:prstGeom prst="rightArrow">
            <a:avLst>
              <a:gd name="adj1" fmla="val 63845"/>
              <a:gd name="adj2" fmla="val 4653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PE" sz="1200" dirty="0">
              <a:latin typeface="Calibri" panose="020F0502020204030204" pitchFamily="34" charset="0"/>
              <a:cs typeface="Calibri" panose="020F0502020204030204" pitchFamily="34" charset="0"/>
            </a:endParaRPr>
          </a:p>
        </p:txBody>
      </p:sp>
      <p:cxnSp>
        <p:nvCxnSpPr>
          <p:cNvPr id="6" name="Conector recto de flecha 5"/>
          <p:cNvCxnSpPr>
            <a:stCxn id="7" idx="1"/>
          </p:cNvCxnSpPr>
          <p:nvPr/>
        </p:nvCxnSpPr>
        <p:spPr>
          <a:xfrm>
            <a:off x="2042345" y="2143139"/>
            <a:ext cx="8466034" cy="33985"/>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2042345" y="1978403"/>
            <a:ext cx="624834" cy="3294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PE" sz="1400" b="1" dirty="0">
                <a:latin typeface="Calibri" panose="020F0502020204030204" pitchFamily="34" charset="0"/>
                <a:cs typeface="Calibri" panose="020F0502020204030204" pitchFamily="34" charset="0"/>
              </a:rPr>
              <a:t>2001</a:t>
            </a:r>
          </a:p>
        </p:txBody>
      </p:sp>
      <p:sp>
        <p:nvSpPr>
          <p:cNvPr id="8" name="Rectángulo 7"/>
          <p:cNvSpPr/>
          <p:nvPr/>
        </p:nvSpPr>
        <p:spPr>
          <a:xfrm>
            <a:off x="3904326" y="1984102"/>
            <a:ext cx="619921" cy="3294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PE" sz="1400" b="1" dirty="0">
                <a:latin typeface="Calibri" panose="020F0502020204030204" pitchFamily="34" charset="0"/>
                <a:cs typeface="Calibri" panose="020F0502020204030204" pitchFamily="34" charset="0"/>
              </a:rPr>
              <a:t>2005</a:t>
            </a:r>
          </a:p>
        </p:txBody>
      </p:sp>
      <p:sp>
        <p:nvSpPr>
          <p:cNvPr id="9" name="Rectángulo 8"/>
          <p:cNvSpPr/>
          <p:nvPr/>
        </p:nvSpPr>
        <p:spPr>
          <a:xfrm>
            <a:off x="4873007" y="1978403"/>
            <a:ext cx="634552" cy="3294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PE" sz="1400" b="1" dirty="0">
                <a:latin typeface="Calibri" panose="020F0502020204030204" pitchFamily="34" charset="0"/>
                <a:cs typeface="Calibri" panose="020F0502020204030204" pitchFamily="34" charset="0"/>
              </a:rPr>
              <a:t>2007</a:t>
            </a:r>
          </a:p>
        </p:txBody>
      </p:sp>
      <p:sp>
        <p:nvSpPr>
          <p:cNvPr id="10" name="Rectángulo 9"/>
          <p:cNvSpPr/>
          <p:nvPr/>
        </p:nvSpPr>
        <p:spPr>
          <a:xfrm>
            <a:off x="5727791" y="1978403"/>
            <a:ext cx="597836" cy="3294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PE" sz="1400" b="1" dirty="0">
                <a:latin typeface="Calibri" panose="020F0502020204030204" pitchFamily="34" charset="0"/>
                <a:cs typeface="Calibri" panose="020F0502020204030204" pitchFamily="34" charset="0"/>
              </a:rPr>
              <a:t>2010</a:t>
            </a:r>
          </a:p>
        </p:txBody>
      </p:sp>
      <p:sp>
        <p:nvSpPr>
          <p:cNvPr id="11" name="Rectángulo 10"/>
          <p:cNvSpPr/>
          <p:nvPr/>
        </p:nvSpPr>
        <p:spPr>
          <a:xfrm>
            <a:off x="7250267" y="1979542"/>
            <a:ext cx="624671" cy="3294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PE" sz="1400" b="1" dirty="0">
                <a:latin typeface="Calibri" panose="020F0502020204030204" pitchFamily="34" charset="0"/>
                <a:cs typeface="Calibri" panose="020F0502020204030204" pitchFamily="34" charset="0"/>
              </a:rPr>
              <a:t>2013</a:t>
            </a:r>
          </a:p>
        </p:txBody>
      </p:sp>
      <p:sp>
        <p:nvSpPr>
          <p:cNvPr id="13" name="Rectángulo 12"/>
          <p:cNvSpPr/>
          <p:nvPr/>
        </p:nvSpPr>
        <p:spPr>
          <a:xfrm>
            <a:off x="6370361" y="1976614"/>
            <a:ext cx="604636" cy="3294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PE" sz="1400" b="1" dirty="0">
                <a:latin typeface="Calibri" panose="020F0502020204030204" pitchFamily="34" charset="0"/>
                <a:cs typeface="Calibri" panose="020F0502020204030204" pitchFamily="34" charset="0"/>
              </a:rPr>
              <a:t>2012</a:t>
            </a:r>
          </a:p>
        </p:txBody>
      </p:sp>
      <p:sp>
        <p:nvSpPr>
          <p:cNvPr id="14" name="Rectángulo 13"/>
          <p:cNvSpPr/>
          <p:nvPr/>
        </p:nvSpPr>
        <p:spPr>
          <a:xfrm>
            <a:off x="2044039" y="2360536"/>
            <a:ext cx="1610188" cy="656168"/>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1000" dirty="0">
                <a:latin typeface="Calibri" panose="020F0502020204030204" pitchFamily="34" charset="0"/>
                <a:cs typeface="Calibri" panose="020F0502020204030204" pitchFamily="34" charset="0"/>
              </a:rPr>
              <a:t>Grupo de trabajo de la Iniciativa Nacional Anticorrupción (INA)</a:t>
            </a:r>
          </a:p>
          <a:p>
            <a:pPr algn="ctr"/>
            <a:r>
              <a:rPr lang="es-PE" sz="1000" b="1" dirty="0">
                <a:latin typeface="Calibri" panose="020F0502020204030204" pitchFamily="34" charset="0"/>
                <a:cs typeface="Calibri" panose="020F0502020204030204" pitchFamily="34" charset="0"/>
              </a:rPr>
              <a:t>(2001)</a:t>
            </a:r>
          </a:p>
        </p:txBody>
      </p:sp>
      <p:sp>
        <p:nvSpPr>
          <p:cNvPr id="15" name="Rectángulo 14"/>
          <p:cNvSpPr/>
          <p:nvPr/>
        </p:nvSpPr>
        <p:spPr>
          <a:xfrm>
            <a:off x="2044039" y="3063666"/>
            <a:ext cx="1610188" cy="1169081"/>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lvl="0" algn="ctr"/>
            <a:r>
              <a:rPr lang="es-ES" sz="1000" dirty="0">
                <a:latin typeface="Calibri" panose="020F0502020204030204" pitchFamily="34" charset="0"/>
                <a:cs typeface="Calibri" panose="020F0502020204030204" pitchFamily="34" charset="0"/>
              </a:rPr>
              <a:t>Comisión Nacional de Lucha contra la Corrupción y la Promoción de la Ética y la Transparencia en la Gestión Pública y en la Sociedad</a:t>
            </a:r>
            <a:endParaRPr lang="es-PE" sz="1000" dirty="0">
              <a:latin typeface="Calibri" panose="020F0502020204030204" pitchFamily="34" charset="0"/>
              <a:cs typeface="Calibri" panose="020F0502020204030204" pitchFamily="34" charset="0"/>
            </a:endParaRPr>
          </a:p>
          <a:p>
            <a:pPr algn="ctr"/>
            <a:r>
              <a:rPr lang="es-PE" sz="1000" b="1" dirty="0">
                <a:latin typeface="Calibri" panose="020F0502020204030204" pitchFamily="34" charset="0"/>
                <a:cs typeface="Calibri" panose="020F0502020204030204" pitchFamily="34" charset="0"/>
              </a:rPr>
              <a:t>(2001)</a:t>
            </a:r>
          </a:p>
        </p:txBody>
      </p:sp>
      <p:sp>
        <p:nvSpPr>
          <p:cNvPr id="16" name="Rectángulo 15"/>
          <p:cNvSpPr/>
          <p:nvPr/>
        </p:nvSpPr>
        <p:spPr>
          <a:xfrm>
            <a:off x="3703758" y="2718195"/>
            <a:ext cx="960513" cy="1186571"/>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lvl="0" algn="ctr"/>
            <a:r>
              <a:rPr lang="es-ES" sz="1000" dirty="0">
                <a:latin typeface="Calibri" panose="020F0502020204030204" pitchFamily="34" charset="0"/>
                <a:cs typeface="Calibri" panose="020F0502020204030204" pitchFamily="34" charset="0"/>
              </a:rPr>
              <a:t>Consejo Nacional Anticorrupción (CNA)</a:t>
            </a:r>
            <a:endParaRPr lang="es-PE" sz="1000" dirty="0">
              <a:latin typeface="Calibri" panose="020F0502020204030204" pitchFamily="34" charset="0"/>
              <a:cs typeface="Calibri" panose="020F0502020204030204" pitchFamily="34" charset="0"/>
            </a:endParaRPr>
          </a:p>
          <a:p>
            <a:pPr algn="ctr"/>
            <a:r>
              <a:rPr lang="es-PE" sz="1000" b="1" dirty="0">
                <a:latin typeface="Calibri" panose="020F0502020204030204" pitchFamily="34" charset="0"/>
                <a:cs typeface="Calibri" panose="020F0502020204030204" pitchFamily="34" charset="0"/>
              </a:rPr>
              <a:t>(2005)</a:t>
            </a:r>
          </a:p>
        </p:txBody>
      </p:sp>
      <p:sp>
        <p:nvSpPr>
          <p:cNvPr id="17" name="Rectángulo 16"/>
          <p:cNvSpPr/>
          <p:nvPr/>
        </p:nvSpPr>
        <p:spPr>
          <a:xfrm>
            <a:off x="4703153" y="2723820"/>
            <a:ext cx="975577" cy="1186571"/>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lvl="0" algn="ctr"/>
            <a:r>
              <a:rPr lang="es-ES" sz="1000" dirty="0">
                <a:latin typeface="Calibri" panose="020F0502020204030204" pitchFamily="34" charset="0"/>
                <a:cs typeface="Calibri" panose="020F0502020204030204" pitchFamily="34" charset="0"/>
              </a:rPr>
              <a:t>Oficina Nacional Anticorrupción (ONA)</a:t>
            </a:r>
            <a:endParaRPr lang="es-PE" sz="1000" dirty="0">
              <a:latin typeface="Calibri" panose="020F0502020204030204" pitchFamily="34" charset="0"/>
              <a:cs typeface="Calibri" panose="020F0502020204030204" pitchFamily="34" charset="0"/>
            </a:endParaRPr>
          </a:p>
          <a:p>
            <a:pPr algn="ctr"/>
            <a:r>
              <a:rPr lang="es-PE" sz="1000" b="1" dirty="0">
                <a:latin typeface="Calibri" panose="020F0502020204030204" pitchFamily="34" charset="0"/>
                <a:cs typeface="Calibri" panose="020F0502020204030204" pitchFamily="34" charset="0"/>
              </a:rPr>
              <a:t>(2007)</a:t>
            </a:r>
          </a:p>
        </p:txBody>
      </p:sp>
      <p:sp>
        <p:nvSpPr>
          <p:cNvPr id="18" name="Rectángulo 17"/>
          <p:cNvSpPr/>
          <p:nvPr/>
        </p:nvSpPr>
        <p:spPr>
          <a:xfrm>
            <a:off x="5737951" y="2378283"/>
            <a:ext cx="1252142" cy="837099"/>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lvl="0" algn="ctr"/>
            <a:r>
              <a:rPr lang="es-ES" sz="1000" dirty="0">
                <a:latin typeface="Calibri" panose="020F0502020204030204" pitchFamily="34" charset="0"/>
                <a:cs typeface="Calibri" panose="020F0502020204030204" pitchFamily="34" charset="0"/>
              </a:rPr>
              <a:t>Creación</a:t>
            </a:r>
          </a:p>
          <a:p>
            <a:pPr lvl="0" algn="ctr"/>
            <a:r>
              <a:rPr lang="es-ES" sz="1000" dirty="0">
                <a:latin typeface="Calibri" panose="020F0502020204030204" pitchFamily="34" charset="0"/>
                <a:cs typeface="Calibri" panose="020F0502020204030204" pitchFamily="34" charset="0"/>
              </a:rPr>
              <a:t>Comisión </a:t>
            </a:r>
            <a:r>
              <a:rPr lang="es-PE" sz="1000" dirty="0">
                <a:latin typeface="Calibri" panose="020F0502020204030204" pitchFamily="34" charset="0"/>
                <a:cs typeface="Calibri" panose="020F0502020204030204" pitchFamily="34" charset="0"/>
              </a:rPr>
              <a:t>de Alto Nivel Anticorrupción</a:t>
            </a:r>
          </a:p>
          <a:p>
            <a:pPr lvl="0" algn="ctr"/>
            <a:r>
              <a:rPr lang="es-PE" sz="1050" b="1" u="sng" dirty="0">
                <a:latin typeface="Calibri" panose="020F0502020204030204" pitchFamily="34" charset="0"/>
                <a:cs typeface="Calibri" panose="020F0502020204030204" pitchFamily="34" charset="0"/>
              </a:rPr>
              <a:t>DS 016-2010-PCM</a:t>
            </a:r>
          </a:p>
          <a:p>
            <a:pPr algn="ctr"/>
            <a:r>
              <a:rPr lang="es-PE" sz="1000" b="1" dirty="0">
                <a:latin typeface="Calibri" panose="020F0502020204030204" pitchFamily="34" charset="0"/>
                <a:cs typeface="Calibri" panose="020F0502020204030204" pitchFamily="34" charset="0"/>
              </a:rPr>
              <a:t>(2010)</a:t>
            </a:r>
          </a:p>
        </p:txBody>
      </p:sp>
      <p:sp>
        <p:nvSpPr>
          <p:cNvPr id="19" name="Rectángulo 18"/>
          <p:cNvSpPr/>
          <p:nvPr/>
        </p:nvSpPr>
        <p:spPr>
          <a:xfrm>
            <a:off x="1058315" y="1976614"/>
            <a:ext cx="946673" cy="22561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sz="1000" b="1" dirty="0">
                <a:latin typeface="Calibri" panose="020F0502020204030204" pitchFamily="34" charset="0"/>
                <a:cs typeface="Calibri" panose="020F0502020204030204" pitchFamily="34" charset="0"/>
              </a:rPr>
              <a:t>ORGANOS DE LUCHA CONTRA LA CORRUPCIÓN</a:t>
            </a:r>
          </a:p>
        </p:txBody>
      </p:sp>
      <p:sp>
        <p:nvSpPr>
          <p:cNvPr id="20" name="Rectángulo 19"/>
          <p:cNvSpPr/>
          <p:nvPr/>
        </p:nvSpPr>
        <p:spPr>
          <a:xfrm>
            <a:off x="6117687" y="3285392"/>
            <a:ext cx="1021678" cy="9488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ES" sz="1000" dirty="0">
                <a:latin typeface="Calibri" panose="020F0502020204030204" pitchFamily="34" charset="0"/>
                <a:cs typeface="Calibri" panose="020F0502020204030204" pitchFamily="34" charset="0"/>
              </a:rPr>
              <a:t>Fortalecimiento Comisión </a:t>
            </a:r>
            <a:r>
              <a:rPr lang="es-PE" sz="1000" dirty="0">
                <a:latin typeface="Calibri" panose="020F0502020204030204" pitchFamily="34" charset="0"/>
                <a:cs typeface="Calibri" panose="020F0502020204030204" pitchFamily="34" charset="0"/>
              </a:rPr>
              <a:t>de Alto Nivel Anticorrupción</a:t>
            </a:r>
          </a:p>
          <a:p>
            <a:pPr lvl="0" algn="ctr"/>
            <a:r>
              <a:rPr lang="es-PE" sz="1050" b="1" u="sng" dirty="0">
                <a:latin typeface="Calibri" panose="020F0502020204030204" pitchFamily="34" charset="0"/>
                <a:cs typeface="Calibri" panose="020F0502020204030204" pitchFamily="34" charset="0"/>
              </a:rPr>
              <a:t>LEY 29976</a:t>
            </a:r>
          </a:p>
          <a:p>
            <a:pPr algn="ctr"/>
            <a:r>
              <a:rPr lang="es-PE" sz="1000" b="1" dirty="0">
                <a:latin typeface="Calibri" panose="020F0502020204030204" pitchFamily="34" charset="0"/>
                <a:cs typeface="Calibri" panose="020F0502020204030204" pitchFamily="34" charset="0"/>
              </a:rPr>
              <a:t>(2012)</a:t>
            </a:r>
          </a:p>
        </p:txBody>
      </p:sp>
      <p:sp>
        <p:nvSpPr>
          <p:cNvPr id="21" name="Rectángulo 20"/>
          <p:cNvSpPr/>
          <p:nvPr/>
        </p:nvSpPr>
        <p:spPr>
          <a:xfrm>
            <a:off x="1061523" y="4305113"/>
            <a:ext cx="943465" cy="15797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1000" b="1" dirty="0">
                <a:latin typeface="Calibri" panose="020F0502020204030204" pitchFamily="34" charset="0"/>
                <a:cs typeface="Calibri" panose="020F0502020204030204" pitchFamily="34" charset="0"/>
              </a:rPr>
              <a:t>HITOS</a:t>
            </a:r>
          </a:p>
        </p:txBody>
      </p:sp>
      <p:sp>
        <p:nvSpPr>
          <p:cNvPr id="22" name="Rectángulo 21"/>
          <p:cNvSpPr/>
          <p:nvPr/>
        </p:nvSpPr>
        <p:spPr>
          <a:xfrm>
            <a:off x="6198601" y="4304294"/>
            <a:ext cx="888156" cy="1580536"/>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lvl="0" algn="ctr"/>
            <a:r>
              <a:rPr lang="es-PE" sz="1000" dirty="0">
                <a:latin typeface="Calibri" panose="020F0502020204030204" pitchFamily="34" charset="0"/>
                <a:cs typeface="Calibri" panose="020F0502020204030204" pitchFamily="34" charset="0"/>
              </a:rPr>
              <a:t>Plan Nacional de Lucha contra la Corrupción 2012-2016</a:t>
            </a:r>
          </a:p>
          <a:p>
            <a:pPr lvl="0" algn="ctr"/>
            <a:endParaRPr lang="es-PE" sz="1000" dirty="0">
              <a:latin typeface="Calibri" panose="020F0502020204030204" pitchFamily="34" charset="0"/>
              <a:cs typeface="Calibri" panose="020F0502020204030204" pitchFamily="34" charset="0"/>
            </a:endParaRPr>
          </a:p>
          <a:p>
            <a:pPr lvl="0" algn="ctr"/>
            <a:r>
              <a:rPr lang="es-PE" sz="1000" dirty="0">
                <a:latin typeface="Calibri" panose="020F0502020204030204" pitchFamily="34" charset="0"/>
                <a:cs typeface="Calibri" panose="020F0502020204030204" pitchFamily="34" charset="0"/>
              </a:rPr>
              <a:t>DS 119-2012-PCM</a:t>
            </a:r>
          </a:p>
          <a:p>
            <a:pPr algn="ctr"/>
            <a:r>
              <a:rPr lang="es-PE" sz="1000" b="1" dirty="0">
                <a:latin typeface="Calibri" panose="020F0502020204030204" pitchFamily="34" charset="0"/>
                <a:cs typeface="Calibri" panose="020F0502020204030204" pitchFamily="34" charset="0"/>
              </a:rPr>
              <a:t>(2012)</a:t>
            </a:r>
          </a:p>
        </p:txBody>
      </p:sp>
      <p:sp>
        <p:nvSpPr>
          <p:cNvPr id="23" name="Rectángulo 22"/>
          <p:cNvSpPr/>
          <p:nvPr/>
        </p:nvSpPr>
        <p:spPr>
          <a:xfrm>
            <a:off x="7152179" y="4304294"/>
            <a:ext cx="993025" cy="1580536"/>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lvl="0" algn="ctr"/>
            <a:r>
              <a:rPr lang="es-PE" sz="1000" dirty="0">
                <a:latin typeface="Calibri" panose="020F0502020204030204" pitchFamily="34" charset="0"/>
                <a:cs typeface="Calibri" panose="020F0502020204030204" pitchFamily="34" charset="0"/>
              </a:rPr>
              <a:t>Estrategia Anticorrupción del Poder Ejecutivo</a:t>
            </a:r>
          </a:p>
          <a:p>
            <a:pPr lvl="0" algn="ctr"/>
            <a:endParaRPr lang="es-PE" sz="1000" dirty="0">
              <a:latin typeface="Calibri" panose="020F0502020204030204" pitchFamily="34" charset="0"/>
              <a:cs typeface="Calibri" panose="020F0502020204030204" pitchFamily="34" charset="0"/>
            </a:endParaRPr>
          </a:p>
          <a:p>
            <a:pPr lvl="0" algn="ctr"/>
            <a:r>
              <a:rPr lang="es-PE" sz="1000" dirty="0">
                <a:latin typeface="Calibri" panose="020F0502020204030204" pitchFamily="34" charset="0"/>
                <a:cs typeface="Calibri" panose="020F0502020204030204" pitchFamily="34" charset="0"/>
              </a:rPr>
              <a:t>DS 046-2013-PCM</a:t>
            </a:r>
          </a:p>
          <a:p>
            <a:pPr algn="ctr"/>
            <a:r>
              <a:rPr lang="es-PE" sz="1000" b="1" dirty="0">
                <a:latin typeface="Calibri" panose="020F0502020204030204" pitchFamily="34" charset="0"/>
                <a:cs typeface="Calibri" panose="020F0502020204030204" pitchFamily="34" charset="0"/>
              </a:rPr>
              <a:t>(2013)</a:t>
            </a:r>
          </a:p>
        </p:txBody>
      </p:sp>
      <p:sp>
        <p:nvSpPr>
          <p:cNvPr id="24" name="Rectángulo 23"/>
          <p:cNvSpPr/>
          <p:nvPr/>
        </p:nvSpPr>
        <p:spPr>
          <a:xfrm>
            <a:off x="8232487" y="4304294"/>
            <a:ext cx="958163" cy="15805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PE" sz="1000" dirty="0">
                <a:latin typeface="Calibri" panose="020F0502020204030204" pitchFamily="34" charset="0"/>
                <a:cs typeface="Calibri" panose="020F0502020204030204" pitchFamily="34" charset="0"/>
              </a:rPr>
              <a:t>Política Nacional de Integridad y Lucha contra la Corrupción</a:t>
            </a:r>
          </a:p>
          <a:p>
            <a:pPr lvl="0" algn="ctr"/>
            <a:endParaRPr lang="es-PE" sz="1000" dirty="0">
              <a:latin typeface="Calibri" panose="020F0502020204030204" pitchFamily="34" charset="0"/>
              <a:cs typeface="Calibri" panose="020F0502020204030204" pitchFamily="34" charset="0"/>
            </a:endParaRPr>
          </a:p>
          <a:p>
            <a:pPr lvl="0" algn="ctr"/>
            <a:r>
              <a:rPr lang="es-PE" sz="1000" dirty="0">
                <a:latin typeface="Calibri" panose="020F0502020204030204" pitchFamily="34" charset="0"/>
                <a:cs typeface="Calibri" panose="020F0502020204030204" pitchFamily="34" charset="0"/>
              </a:rPr>
              <a:t>DS 092-2017-PCM</a:t>
            </a:r>
          </a:p>
          <a:p>
            <a:pPr algn="ctr"/>
            <a:r>
              <a:rPr lang="es-PE" sz="1000" b="1" dirty="0">
                <a:latin typeface="Calibri" panose="020F0502020204030204" pitchFamily="34" charset="0"/>
                <a:cs typeface="Calibri" panose="020F0502020204030204" pitchFamily="34" charset="0"/>
              </a:rPr>
              <a:t>(2017)</a:t>
            </a:r>
          </a:p>
        </p:txBody>
      </p:sp>
      <p:sp>
        <p:nvSpPr>
          <p:cNvPr id="25" name="Rectángulo 24"/>
          <p:cNvSpPr/>
          <p:nvPr/>
        </p:nvSpPr>
        <p:spPr>
          <a:xfrm>
            <a:off x="8350537" y="1995487"/>
            <a:ext cx="630362" cy="3294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PE" sz="1400" b="1" dirty="0">
                <a:latin typeface="Calibri" panose="020F0502020204030204" pitchFamily="34" charset="0"/>
                <a:cs typeface="Calibri" panose="020F0502020204030204" pitchFamily="34" charset="0"/>
              </a:rPr>
              <a:t>2017</a:t>
            </a:r>
          </a:p>
        </p:txBody>
      </p:sp>
      <p:sp>
        <p:nvSpPr>
          <p:cNvPr id="26" name="Rectángulo 25"/>
          <p:cNvSpPr/>
          <p:nvPr/>
        </p:nvSpPr>
        <p:spPr>
          <a:xfrm>
            <a:off x="4637987" y="4304294"/>
            <a:ext cx="1144181" cy="1580536"/>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PE" sz="1000" dirty="0">
                <a:latin typeface="Calibri" panose="020F0502020204030204" pitchFamily="34" charset="0"/>
                <a:cs typeface="Calibri" panose="020F0502020204030204" pitchFamily="34" charset="0"/>
              </a:rPr>
              <a:t>Políticas Nacionales de Obligatorio Cumplimiento Política 11: Política Anticorrupción</a:t>
            </a:r>
          </a:p>
          <a:p>
            <a:pPr lvl="0" algn="ctr"/>
            <a:r>
              <a:rPr lang="es-PE" sz="1000" dirty="0">
                <a:latin typeface="Calibri" panose="020F0502020204030204" pitchFamily="34" charset="0"/>
                <a:cs typeface="Calibri" panose="020F0502020204030204" pitchFamily="34" charset="0"/>
              </a:rPr>
              <a:t>DS 027-2007-PCM</a:t>
            </a:r>
          </a:p>
          <a:p>
            <a:pPr algn="ctr"/>
            <a:r>
              <a:rPr lang="es-PE" sz="1000" b="1" dirty="0">
                <a:latin typeface="Calibri" panose="020F0502020204030204" pitchFamily="34" charset="0"/>
                <a:cs typeface="Calibri" panose="020F0502020204030204" pitchFamily="34" charset="0"/>
              </a:rPr>
              <a:t>(2007)</a:t>
            </a:r>
          </a:p>
        </p:txBody>
      </p:sp>
      <p:sp>
        <p:nvSpPr>
          <p:cNvPr id="27" name="Rectángulo 26"/>
          <p:cNvSpPr/>
          <p:nvPr/>
        </p:nvSpPr>
        <p:spPr>
          <a:xfrm>
            <a:off x="2055284" y="4305114"/>
            <a:ext cx="1598944" cy="1579716"/>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PE" sz="1000" dirty="0">
                <a:latin typeface="Calibri" panose="020F0502020204030204" pitchFamily="34" charset="0"/>
                <a:cs typeface="Calibri" panose="020F0502020204030204" pitchFamily="34" charset="0"/>
              </a:rPr>
              <a:t>Acuerdo Nacional</a:t>
            </a:r>
          </a:p>
          <a:p>
            <a:pPr lvl="0" algn="ctr"/>
            <a:r>
              <a:rPr lang="es-PE" sz="1000" dirty="0">
                <a:latin typeface="Calibri" panose="020F0502020204030204" pitchFamily="34" charset="0"/>
                <a:cs typeface="Calibri" panose="020F0502020204030204" pitchFamily="34" charset="0"/>
              </a:rPr>
              <a:t>35 Políticas de Estado</a:t>
            </a:r>
          </a:p>
          <a:p>
            <a:pPr algn="ctr"/>
            <a:r>
              <a:rPr lang="es-ES" sz="1000" dirty="0">
                <a:latin typeface="Calibri" panose="020F0502020204030204" pitchFamily="34" charset="0"/>
                <a:cs typeface="Calibri" panose="020F0502020204030204" pitchFamily="34" charset="0"/>
              </a:rPr>
              <a:t>26. Promoción de la ética y la transparencia y erradicación de la corrupción, el lavado de dinero, la evasión tributaria y el contrabando en todas sus formas.</a:t>
            </a:r>
          </a:p>
          <a:p>
            <a:pPr algn="ctr"/>
            <a:r>
              <a:rPr lang="es-PE" sz="1000" b="1" dirty="0">
                <a:latin typeface="Calibri" panose="020F0502020204030204" pitchFamily="34" charset="0"/>
                <a:cs typeface="Calibri" panose="020F0502020204030204" pitchFamily="34" charset="0"/>
              </a:rPr>
              <a:t>(2002)</a:t>
            </a:r>
          </a:p>
        </p:txBody>
      </p:sp>
      <p:sp>
        <p:nvSpPr>
          <p:cNvPr id="28" name="Rectángulo 27"/>
          <p:cNvSpPr/>
          <p:nvPr/>
        </p:nvSpPr>
        <p:spPr>
          <a:xfrm>
            <a:off x="2810159" y="1984102"/>
            <a:ext cx="624834" cy="3294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PE" sz="1400" b="1" dirty="0">
                <a:latin typeface="Calibri" panose="020F0502020204030204" pitchFamily="34" charset="0"/>
                <a:cs typeface="Calibri" panose="020F0502020204030204" pitchFamily="34" charset="0"/>
              </a:rPr>
              <a:t>2002</a:t>
            </a:r>
          </a:p>
        </p:txBody>
      </p:sp>
      <p:sp>
        <p:nvSpPr>
          <p:cNvPr id="29" name="CuadroTexto 28"/>
          <p:cNvSpPr txBox="1"/>
          <p:nvPr/>
        </p:nvSpPr>
        <p:spPr>
          <a:xfrm>
            <a:off x="7809774" y="3016703"/>
            <a:ext cx="1429973" cy="461665"/>
          </a:xfrm>
          <a:prstGeom prst="rect">
            <a:avLst/>
          </a:prstGeom>
          <a:noFill/>
        </p:spPr>
        <p:txBody>
          <a:bodyPr wrap="square" rtlCol="0">
            <a:spAutoFit/>
          </a:bodyPr>
          <a:lstStyle/>
          <a:p>
            <a:pPr algn="ctr"/>
            <a:r>
              <a:rPr lang="es-PE" sz="1200" b="1" dirty="0">
                <a:latin typeface="Calibri" panose="020F0502020204030204" pitchFamily="34" charset="0"/>
                <a:cs typeface="Calibri" panose="020F0502020204030204" pitchFamily="34" charset="0"/>
              </a:rPr>
              <a:t>Vigencia de CAN</a:t>
            </a:r>
          </a:p>
          <a:p>
            <a:pPr algn="ctr"/>
            <a:r>
              <a:rPr lang="es-PE" sz="1200" b="1" dirty="0">
                <a:latin typeface="Calibri" panose="020F0502020204030204" pitchFamily="34" charset="0"/>
                <a:cs typeface="Calibri" panose="020F0502020204030204" pitchFamily="34" charset="0"/>
              </a:rPr>
              <a:t>8 años</a:t>
            </a:r>
            <a:endParaRPr lang="es-PE" sz="1200" dirty="0">
              <a:latin typeface="Calibri" panose="020F0502020204030204" pitchFamily="34" charset="0"/>
              <a:cs typeface="Calibri" panose="020F0502020204030204" pitchFamily="34" charset="0"/>
            </a:endParaRPr>
          </a:p>
        </p:txBody>
      </p:sp>
      <p:sp>
        <p:nvSpPr>
          <p:cNvPr id="30" name="Rectángulo 29"/>
          <p:cNvSpPr/>
          <p:nvPr/>
        </p:nvSpPr>
        <p:spPr>
          <a:xfrm>
            <a:off x="9467286" y="1993509"/>
            <a:ext cx="630362" cy="3294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PE" sz="1400" b="1" dirty="0">
                <a:latin typeface="Calibri" panose="020F0502020204030204" pitchFamily="34" charset="0"/>
                <a:cs typeface="Calibri" panose="020F0502020204030204" pitchFamily="34" charset="0"/>
              </a:rPr>
              <a:t>2018</a:t>
            </a:r>
          </a:p>
        </p:txBody>
      </p:sp>
      <p:sp>
        <p:nvSpPr>
          <p:cNvPr id="31" name="Rectángulo 30"/>
          <p:cNvSpPr/>
          <p:nvPr/>
        </p:nvSpPr>
        <p:spPr>
          <a:xfrm>
            <a:off x="9367049" y="4319133"/>
            <a:ext cx="916160" cy="15805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PE" sz="1000" dirty="0">
                <a:latin typeface="Calibri" panose="020F0502020204030204" pitchFamily="34" charset="0"/>
                <a:cs typeface="Calibri" panose="020F0502020204030204" pitchFamily="34" charset="0"/>
              </a:rPr>
              <a:t>Plan Nacional de Integridad y Lucha contra la Corrupción</a:t>
            </a:r>
          </a:p>
          <a:p>
            <a:pPr lvl="0" algn="ctr"/>
            <a:r>
              <a:rPr lang="es-PE" sz="1000" dirty="0">
                <a:latin typeface="Calibri" panose="020F0502020204030204" pitchFamily="34" charset="0"/>
                <a:cs typeface="Calibri" panose="020F0502020204030204" pitchFamily="34" charset="0"/>
              </a:rPr>
              <a:t>2018-2021</a:t>
            </a:r>
          </a:p>
          <a:p>
            <a:pPr lvl="0" algn="ctr"/>
            <a:endParaRPr lang="es-PE" sz="1000" dirty="0">
              <a:latin typeface="Calibri" panose="020F0502020204030204" pitchFamily="34" charset="0"/>
              <a:cs typeface="Calibri" panose="020F0502020204030204" pitchFamily="34" charset="0"/>
            </a:endParaRPr>
          </a:p>
          <a:p>
            <a:pPr lvl="0" algn="ctr"/>
            <a:r>
              <a:rPr lang="es-PE" sz="1000" dirty="0">
                <a:latin typeface="Calibri" panose="020F0502020204030204" pitchFamily="34" charset="0"/>
                <a:cs typeface="Calibri" panose="020F0502020204030204" pitchFamily="34" charset="0"/>
              </a:rPr>
              <a:t>DS 044-2018-PCM</a:t>
            </a:r>
          </a:p>
          <a:p>
            <a:pPr algn="ctr"/>
            <a:r>
              <a:rPr lang="es-PE" sz="1000" b="1" dirty="0">
                <a:latin typeface="Calibri" panose="020F0502020204030204" pitchFamily="34" charset="0"/>
                <a:cs typeface="Calibri" panose="020F0502020204030204" pitchFamily="34" charset="0"/>
              </a:rPr>
              <a:t>(2018)</a:t>
            </a:r>
          </a:p>
        </p:txBody>
      </p:sp>
      <p:sp>
        <p:nvSpPr>
          <p:cNvPr id="32" name="Rectángulo 31"/>
          <p:cNvSpPr/>
          <p:nvPr/>
        </p:nvSpPr>
        <p:spPr>
          <a:xfrm>
            <a:off x="9190650" y="3117966"/>
            <a:ext cx="1223533" cy="11147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PE" sz="1000" dirty="0">
                <a:latin typeface="Calibri" panose="020F0502020204030204" pitchFamily="34" charset="0"/>
                <a:cs typeface="Calibri" panose="020F0502020204030204" pitchFamily="34" charset="0"/>
              </a:rPr>
              <a:t>Creación de la Secretaría de Integridad Pública, como apoyo técnico de la CAN</a:t>
            </a:r>
          </a:p>
          <a:p>
            <a:pPr lvl="0" algn="ctr"/>
            <a:r>
              <a:rPr lang="es-PE" sz="1050" b="1" u="sng" dirty="0">
                <a:latin typeface="Calibri" panose="020F0502020204030204" pitchFamily="34" charset="0"/>
                <a:cs typeface="Calibri" panose="020F0502020204030204" pitchFamily="34" charset="0"/>
              </a:rPr>
              <a:t>DS 042-2018-PCM</a:t>
            </a:r>
          </a:p>
          <a:p>
            <a:pPr algn="ctr"/>
            <a:r>
              <a:rPr lang="es-PE" sz="1000" b="1" dirty="0">
                <a:latin typeface="Calibri" panose="020F0502020204030204" pitchFamily="34" charset="0"/>
                <a:cs typeface="Calibri" panose="020F0502020204030204" pitchFamily="34" charset="0"/>
              </a:rPr>
              <a:t>(2012)</a:t>
            </a:r>
          </a:p>
        </p:txBody>
      </p:sp>
      <p:sp>
        <p:nvSpPr>
          <p:cNvPr id="34" name="Rectángulo 33"/>
          <p:cNvSpPr/>
          <p:nvPr/>
        </p:nvSpPr>
        <p:spPr>
          <a:xfrm>
            <a:off x="5727791" y="1317603"/>
            <a:ext cx="4780588" cy="46616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rgbClr val="C00000"/>
                </a:solidFill>
                <a:latin typeface="Calibri" panose="020F0502020204030204" pitchFamily="34" charset="0"/>
                <a:cs typeface="Calibri" panose="020F0502020204030204" pitchFamily="34" charset="0"/>
              </a:rPr>
              <a:t>Consolidación del modelo de coordinación y articulación</a:t>
            </a:r>
          </a:p>
        </p:txBody>
      </p:sp>
      <p:sp>
        <p:nvSpPr>
          <p:cNvPr id="35" name="Rectángulo 34"/>
          <p:cNvSpPr/>
          <p:nvPr/>
        </p:nvSpPr>
        <p:spPr>
          <a:xfrm>
            <a:off x="1058316" y="1317602"/>
            <a:ext cx="4620414" cy="465339"/>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tx1">
                    <a:lumMod val="50000"/>
                    <a:lumOff val="50000"/>
                  </a:schemeClr>
                </a:solidFill>
                <a:latin typeface="Calibri" panose="020F0502020204030204" pitchFamily="34" charset="0"/>
                <a:cs typeface="Calibri" panose="020F0502020204030204" pitchFamily="34" charset="0"/>
              </a:rPr>
              <a:t>Antecedentes</a:t>
            </a:r>
          </a:p>
        </p:txBody>
      </p:sp>
      <p:sp>
        <p:nvSpPr>
          <p:cNvPr id="39" name="Forma libre 38"/>
          <p:cNvSpPr/>
          <p:nvPr/>
        </p:nvSpPr>
        <p:spPr>
          <a:xfrm>
            <a:off x="8045111" y="2830755"/>
            <a:ext cx="2474806" cy="3327253"/>
          </a:xfrm>
          <a:custGeom>
            <a:avLst/>
            <a:gdLst>
              <a:gd name="connsiteX0" fmla="*/ 2375649 w 2501255"/>
              <a:gd name="connsiteY0" fmla="*/ 275255 h 3613372"/>
              <a:gd name="connsiteX1" fmla="*/ 1227983 w 2501255"/>
              <a:gd name="connsiteY1" fmla="*/ 275255 h 3613372"/>
              <a:gd name="connsiteX2" fmla="*/ 1050702 w 2501255"/>
              <a:gd name="connsiteY2" fmla="*/ 1348276 h 3613372"/>
              <a:gd name="connsiteX3" fmla="*/ 248269 w 2501255"/>
              <a:gd name="connsiteY3" fmla="*/ 1534888 h 3613372"/>
              <a:gd name="connsiteX4" fmla="*/ 154963 w 2501255"/>
              <a:gd name="connsiteY4" fmla="*/ 3177076 h 3613372"/>
              <a:gd name="connsiteX5" fmla="*/ 2217028 w 2501255"/>
              <a:gd name="connsiteY5" fmla="*/ 3382349 h 3613372"/>
              <a:gd name="connsiteX6" fmla="*/ 2375649 w 2501255"/>
              <a:gd name="connsiteY6" fmla="*/ 275255 h 36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1255" h="3613372">
                <a:moveTo>
                  <a:pt x="2375649" y="275255"/>
                </a:moveTo>
                <a:cubicBezTo>
                  <a:pt x="2210808" y="-242594"/>
                  <a:pt x="1448807" y="96418"/>
                  <a:pt x="1227983" y="275255"/>
                </a:cubicBezTo>
                <a:cubicBezTo>
                  <a:pt x="1007158" y="454092"/>
                  <a:pt x="1213988" y="1138337"/>
                  <a:pt x="1050702" y="1348276"/>
                </a:cubicBezTo>
                <a:cubicBezTo>
                  <a:pt x="887416" y="1558215"/>
                  <a:pt x="397559" y="1230088"/>
                  <a:pt x="248269" y="1534888"/>
                </a:cubicBezTo>
                <a:cubicBezTo>
                  <a:pt x="98979" y="1839688"/>
                  <a:pt x="-173163" y="2869166"/>
                  <a:pt x="154963" y="3177076"/>
                </a:cubicBezTo>
                <a:cubicBezTo>
                  <a:pt x="483089" y="3484986"/>
                  <a:pt x="1840693" y="3867541"/>
                  <a:pt x="2217028" y="3382349"/>
                </a:cubicBezTo>
                <a:cubicBezTo>
                  <a:pt x="2593363" y="2897157"/>
                  <a:pt x="2540490" y="793104"/>
                  <a:pt x="2375649" y="275255"/>
                </a:cubicBezTo>
                <a:close/>
              </a:path>
            </a:pathLst>
          </a:custGeom>
          <a:noFill/>
          <a:ln w="254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0" name="Rectángulo 39"/>
          <p:cNvSpPr/>
          <p:nvPr/>
        </p:nvSpPr>
        <p:spPr>
          <a:xfrm>
            <a:off x="8290526" y="6207020"/>
            <a:ext cx="2402360" cy="523220"/>
          </a:xfrm>
          <a:prstGeom prst="rect">
            <a:avLst/>
          </a:prstGeom>
        </p:spPr>
        <p:txBody>
          <a:bodyPr wrap="square">
            <a:spAutoFit/>
          </a:bodyPr>
          <a:lstStyle/>
          <a:p>
            <a:pPr algn="ctr"/>
            <a:r>
              <a:rPr lang="es-PE" sz="1400" b="1" dirty="0">
                <a:solidFill>
                  <a:srgbClr val="C00000"/>
                </a:solidFill>
                <a:latin typeface="Calibri" panose="020F0502020204030204" pitchFamily="34" charset="0"/>
                <a:cs typeface="Calibri" panose="020F0502020204030204" pitchFamily="34" charset="0"/>
              </a:rPr>
              <a:t>Estrategia de Integridad y Lucha contra la Corrupción</a:t>
            </a:r>
          </a:p>
        </p:txBody>
      </p:sp>
    </p:spTree>
    <p:extLst>
      <p:ext uri="{BB962C8B-B14F-4D97-AF65-F5344CB8AC3E}">
        <p14:creationId xmlns:p14="http://schemas.microsoft.com/office/powerpoint/2010/main" val="381895116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a:extLst>
              <a:ext uri="{FF2B5EF4-FFF2-40B4-BE49-F238E27FC236}">
                <a16:creationId xmlns:a16="http://schemas.microsoft.com/office/drawing/2014/main" xmlns="" id="{6791E560-EB3F-4E59-9AD2-9C3736B5F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23" y="1978240"/>
            <a:ext cx="8461610" cy="4230805"/>
          </a:xfrm>
          <a:prstGeom prst="rect">
            <a:avLst/>
          </a:prstGeom>
        </p:spPr>
      </p:pic>
      <p:sp>
        <p:nvSpPr>
          <p:cNvPr id="8" name="Rectángulo 7">
            <a:extLst>
              <a:ext uri="{FF2B5EF4-FFF2-40B4-BE49-F238E27FC236}">
                <a16:creationId xmlns:a16="http://schemas.microsoft.com/office/drawing/2014/main" xmlns="" id="{FA989749-58F7-4437-84D5-EB55478F73D8}"/>
              </a:ext>
            </a:extLst>
          </p:cNvPr>
          <p:cNvSpPr/>
          <p:nvPr/>
        </p:nvSpPr>
        <p:spPr>
          <a:xfrm>
            <a:off x="6941574" y="796366"/>
            <a:ext cx="4680518" cy="451406"/>
          </a:xfrm>
          <a:prstGeom prst="rect">
            <a:avLst/>
          </a:prstGeom>
        </p:spPr>
        <p:txBody>
          <a:bodyPr wrap="square">
            <a:spAutoFit/>
          </a:bodyPr>
          <a:lstStyle/>
          <a:p>
            <a:pPr algn="r">
              <a:lnSpc>
                <a:spcPts val="2800"/>
              </a:lnSpc>
            </a:pPr>
            <a:r>
              <a:rPr lang="es-PE" sz="2800" dirty="0">
                <a:solidFill>
                  <a:srgbClr val="FF0000"/>
                </a:solidFill>
                <a:latin typeface="Helvetica Neue"/>
              </a:rPr>
              <a:t>El enfoque de </a:t>
            </a:r>
            <a:r>
              <a:rPr lang="es-PE" sz="2800" b="1" i="1" dirty="0">
                <a:solidFill>
                  <a:srgbClr val="FF0000"/>
                </a:solidFill>
                <a:latin typeface="Helvetica Neue"/>
              </a:rPr>
              <a:t>integridad</a:t>
            </a:r>
            <a:endParaRPr lang="es-PE" sz="2800" dirty="0">
              <a:solidFill>
                <a:srgbClr val="FF0000"/>
              </a:solidFill>
            </a:endParaRPr>
          </a:p>
        </p:txBody>
      </p:sp>
      <p:sp>
        <p:nvSpPr>
          <p:cNvPr id="40" name="Rectángulo 39">
            <a:extLst>
              <a:ext uri="{FF2B5EF4-FFF2-40B4-BE49-F238E27FC236}">
                <a16:creationId xmlns:a16="http://schemas.microsoft.com/office/drawing/2014/main" xmlns="" id="{AC358A3D-7BA4-467A-AE2B-EC65E99F94D1}"/>
              </a:ext>
            </a:extLst>
          </p:cNvPr>
          <p:cNvSpPr/>
          <p:nvPr/>
        </p:nvSpPr>
        <p:spPr>
          <a:xfrm>
            <a:off x="388847" y="746241"/>
            <a:ext cx="6552727" cy="451406"/>
          </a:xfrm>
          <a:prstGeom prst="rect">
            <a:avLst/>
          </a:prstGeom>
        </p:spPr>
        <p:txBody>
          <a:bodyPr wrap="square">
            <a:spAutoFit/>
          </a:bodyPr>
          <a:lstStyle/>
          <a:p>
            <a:pPr algn="ctr">
              <a:lnSpc>
                <a:spcPts val="2800"/>
              </a:lnSpc>
            </a:pPr>
            <a:r>
              <a:rPr lang="es-PE" b="1" dirty="0">
                <a:latin typeface="Helvetica Neue"/>
              </a:rPr>
              <a:t>2019: Año de la Lucha contra la corrupción y la impunidad</a:t>
            </a:r>
            <a:endParaRPr lang="es-PE" b="1" dirty="0"/>
          </a:p>
        </p:txBody>
      </p:sp>
      <p:sp>
        <p:nvSpPr>
          <p:cNvPr id="2" name="Rectángulo 1"/>
          <p:cNvSpPr/>
          <p:nvPr/>
        </p:nvSpPr>
        <p:spPr>
          <a:xfrm>
            <a:off x="9665962" y="1988840"/>
            <a:ext cx="2091422" cy="4447371"/>
          </a:xfrm>
          <a:prstGeom prst="rect">
            <a:avLst/>
          </a:prstGeom>
        </p:spPr>
        <p:txBody>
          <a:bodyPr wrap="square">
            <a:spAutoFit/>
          </a:bodyPr>
          <a:lstStyle/>
          <a:p>
            <a:pPr>
              <a:lnSpc>
                <a:spcPts val="1500"/>
              </a:lnSpc>
            </a:pPr>
            <a:r>
              <a:rPr lang="es-PE" sz="1600" dirty="0">
                <a:latin typeface="Calibri" panose="020F0502020204030204" pitchFamily="34" charset="0"/>
                <a:cs typeface="Times New Roman" panose="02020603050405020304" pitchFamily="18" charset="0"/>
              </a:rPr>
              <a:t>Estándar de cumplimiento             </a:t>
            </a:r>
            <a:r>
              <a:rPr lang="es-PE" sz="1100" dirty="0">
                <a:latin typeface="Calibri" panose="020F0502020204030204" pitchFamily="34" charset="0"/>
                <a:cs typeface="Times New Roman" panose="02020603050405020304" pitchFamily="18" charset="0"/>
              </a:rPr>
              <a:t>(modelo de integridad pública)</a:t>
            </a:r>
          </a:p>
          <a:p>
            <a:endParaRPr lang="es-PE" sz="1000" dirty="0">
              <a:latin typeface="Calibri" panose="020F0502020204030204" pitchFamily="34" charset="0"/>
              <a:cs typeface="Times New Roman" panose="02020603050405020304" pitchFamily="18" charset="0"/>
            </a:endParaRPr>
          </a:p>
          <a:p>
            <a:r>
              <a:rPr lang="es-PE" sz="1600" dirty="0">
                <a:latin typeface="Calibri" panose="020F0502020204030204" pitchFamily="34" charset="0"/>
                <a:cs typeface="Times New Roman" panose="02020603050405020304" pitchFamily="18" charset="0"/>
              </a:rPr>
              <a:t>+</a:t>
            </a:r>
          </a:p>
          <a:p>
            <a:endParaRPr lang="es-PE" sz="1000" dirty="0">
              <a:latin typeface="Calibri" panose="020F0502020204030204" pitchFamily="34" charset="0"/>
              <a:cs typeface="Times New Roman" panose="02020603050405020304" pitchFamily="18" charset="0"/>
            </a:endParaRPr>
          </a:p>
          <a:p>
            <a:pPr>
              <a:lnSpc>
                <a:spcPts val="1500"/>
              </a:lnSpc>
            </a:pPr>
            <a:r>
              <a:rPr lang="es-PE" sz="1600" dirty="0">
                <a:latin typeface="Calibri" panose="020F0502020204030204" pitchFamily="34" charset="0"/>
                <a:ea typeface="Calibri" panose="020F0502020204030204" pitchFamily="34" charset="0"/>
                <a:cs typeface="Times New Roman" panose="02020603050405020304" pitchFamily="18" charset="0"/>
              </a:rPr>
              <a:t>Identificación </a:t>
            </a:r>
            <a:r>
              <a:rPr lang="es-PE" sz="1600" dirty="0">
                <a:latin typeface="Calibri" panose="020F0502020204030204" pitchFamily="34" charset="0"/>
                <a:cs typeface="Times New Roman" panose="02020603050405020304" pitchFamily="18" charset="0"/>
              </a:rPr>
              <a:t>de riesgos  y diseño de controles eficientes</a:t>
            </a:r>
          </a:p>
          <a:p>
            <a:r>
              <a:rPr lang="es-PE" sz="1200" dirty="0">
                <a:latin typeface="Calibri" panose="020F0502020204030204" pitchFamily="34" charset="0"/>
                <a:cs typeface="Times New Roman" panose="02020603050405020304" pitchFamily="18" charset="0"/>
              </a:rPr>
              <a:t>(corrupción, conductas y prácticas cuestionables)</a:t>
            </a:r>
            <a:endParaRPr lang="es-PE" sz="1600" dirty="0">
              <a:latin typeface="Calibri" panose="020F0502020204030204" pitchFamily="34" charset="0"/>
              <a:cs typeface="Times New Roman" panose="02020603050405020304" pitchFamily="18" charset="0"/>
            </a:endParaRPr>
          </a:p>
          <a:p>
            <a:endParaRPr lang="es-PE" sz="1000" dirty="0">
              <a:latin typeface="Calibri" panose="020F0502020204030204" pitchFamily="34" charset="0"/>
              <a:cs typeface="Times New Roman" panose="02020603050405020304" pitchFamily="18" charset="0"/>
            </a:endParaRPr>
          </a:p>
          <a:p>
            <a:r>
              <a:rPr lang="es-PE" sz="1600" dirty="0">
                <a:latin typeface="Calibri" panose="020F0502020204030204" pitchFamily="34" charset="0"/>
                <a:cs typeface="Times New Roman" panose="02020603050405020304" pitchFamily="18" charset="0"/>
              </a:rPr>
              <a:t>+</a:t>
            </a:r>
          </a:p>
          <a:p>
            <a:endParaRPr lang="es-PE" sz="1600" dirty="0">
              <a:latin typeface="Calibri" panose="020F0502020204030204" pitchFamily="34" charset="0"/>
              <a:cs typeface="Times New Roman" panose="02020603050405020304" pitchFamily="18" charset="0"/>
            </a:endParaRPr>
          </a:p>
          <a:p>
            <a:pPr>
              <a:lnSpc>
                <a:spcPts val="1500"/>
              </a:lnSpc>
            </a:pPr>
            <a:r>
              <a:rPr lang="es-PE" sz="1600" dirty="0">
                <a:latin typeface="Calibri" panose="020F0502020204030204" pitchFamily="34" charset="0"/>
                <a:cs typeface="Times New Roman" panose="02020603050405020304" pitchFamily="18" charset="0"/>
              </a:rPr>
              <a:t>Centrado en la persona                (</a:t>
            </a:r>
            <a:r>
              <a:rPr lang="es-PE" sz="1100" dirty="0">
                <a:latin typeface="Calibri" panose="020F0502020204030204" pitchFamily="34" charset="0"/>
                <a:cs typeface="Times New Roman" panose="02020603050405020304" pitchFamily="18" charset="0"/>
              </a:rPr>
              <a:t>ciudadanos y funcionarios)</a:t>
            </a:r>
          </a:p>
          <a:p>
            <a:endParaRPr lang="es-PE" sz="1050" dirty="0">
              <a:latin typeface="Calibri" panose="020F0502020204030204" pitchFamily="34" charset="0"/>
              <a:cs typeface="Times New Roman" panose="02020603050405020304" pitchFamily="18" charset="0"/>
            </a:endParaRPr>
          </a:p>
          <a:p>
            <a:r>
              <a:rPr lang="es-PE" sz="1600" dirty="0">
                <a:latin typeface="Calibri" panose="020F0502020204030204" pitchFamily="34" charset="0"/>
                <a:cs typeface="Times New Roman" panose="02020603050405020304" pitchFamily="18" charset="0"/>
              </a:rPr>
              <a:t>+</a:t>
            </a:r>
          </a:p>
          <a:p>
            <a:endParaRPr lang="es-PE" sz="1000" dirty="0">
              <a:latin typeface="Calibri" panose="020F0502020204030204" pitchFamily="34" charset="0"/>
              <a:cs typeface="Times New Roman" panose="02020603050405020304" pitchFamily="18" charset="0"/>
            </a:endParaRPr>
          </a:p>
          <a:p>
            <a:r>
              <a:rPr lang="es-PE" sz="1600" dirty="0">
                <a:latin typeface="Calibri" panose="020F0502020204030204" pitchFamily="34" charset="0"/>
                <a:cs typeface="Times New Roman" panose="02020603050405020304" pitchFamily="18" charset="0"/>
              </a:rPr>
              <a:t>Mayor comunicación</a:t>
            </a:r>
          </a:p>
          <a:p>
            <a:endParaRPr lang="es-PE" sz="1600" dirty="0"/>
          </a:p>
        </p:txBody>
      </p:sp>
      <p:sp>
        <p:nvSpPr>
          <p:cNvPr id="3" name="Rectángulo 2"/>
          <p:cNvSpPr/>
          <p:nvPr/>
        </p:nvSpPr>
        <p:spPr>
          <a:xfrm>
            <a:off x="798477" y="5748041"/>
            <a:ext cx="1788951" cy="369332"/>
          </a:xfrm>
          <a:prstGeom prst="rect">
            <a:avLst/>
          </a:prstGeom>
          <a:solidFill>
            <a:srgbClr val="FF0000"/>
          </a:solidFill>
        </p:spPr>
        <p:txBody>
          <a:bodyPr wrap="none">
            <a:spAutoFit/>
          </a:bodyPr>
          <a:lstStyle/>
          <a:p>
            <a:pPr algn="ctr"/>
            <a:r>
              <a:rPr lang="es-PE" dirty="0">
                <a:solidFill>
                  <a:schemeClr val="bg1"/>
                </a:solidFill>
                <a:latin typeface="Calibri" panose="020F0502020204030204" pitchFamily="34" charset="0"/>
                <a:cs typeface="Times New Roman" panose="02020603050405020304" pitchFamily="18" charset="0"/>
              </a:rPr>
              <a:t>Enfoque punitivo</a:t>
            </a:r>
          </a:p>
        </p:txBody>
      </p:sp>
      <p:sp>
        <p:nvSpPr>
          <p:cNvPr id="12" name="Rectángulo 11"/>
          <p:cNvSpPr/>
          <p:nvPr/>
        </p:nvSpPr>
        <p:spPr>
          <a:xfrm>
            <a:off x="6782580" y="2852936"/>
            <a:ext cx="2265748" cy="369332"/>
          </a:xfrm>
          <a:prstGeom prst="rect">
            <a:avLst/>
          </a:prstGeom>
          <a:solidFill>
            <a:srgbClr val="FF0000"/>
          </a:solidFill>
        </p:spPr>
        <p:txBody>
          <a:bodyPr wrap="none">
            <a:spAutoFit/>
          </a:bodyPr>
          <a:lstStyle/>
          <a:p>
            <a:pPr algn="ctr"/>
            <a:r>
              <a:rPr lang="es-PE" dirty="0">
                <a:solidFill>
                  <a:schemeClr val="bg1"/>
                </a:solidFill>
                <a:latin typeface="Calibri" panose="020F0502020204030204" pitchFamily="34" charset="0"/>
                <a:cs typeface="Times New Roman" panose="02020603050405020304" pitchFamily="18" charset="0"/>
              </a:rPr>
              <a:t>Enfoque de integridad</a:t>
            </a:r>
          </a:p>
        </p:txBody>
      </p:sp>
      <p:cxnSp>
        <p:nvCxnSpPr>
          <p:cNvPr id="5" name="Conector recto de flecha 4"/>
          <p:cNvCxnSpPr>
            <a:stCxn id="12" idx="3"/>
          </p:cNvCxnSpPr>
          <p:nvPr/>
        </p:nvCxnSpPr>
        <p:spPr>
          <a:xfrm flipV="1">
            <a:off x="9048328" y="2420888"/>
            <a:ext cx="492928" cy="616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cxnSpLocks/>
            <a:stCxn id="12" idx="3"/>
          </p:cNvCxnSpPr>
          <p:nvPr/>
        </p:nvCxnSpPr>
        <p:spPr>
          <a:xfrm>
            <a:off x="9048328" y="3037602"/>
            <a:ext cx="564578"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cxnSpLocks/>
            <a:stCxn id="12" idx="3"/>
          </p:cNvCxnSpPr>
          <p:nvPr/>
        </p:nvCxnSpPr>
        <p:spPr>
          <a:xfrm>
            <a:off x="9048328" y="3037602"/>
            <a:ext cx="656141" cy="1687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cxnSpLocks/>
            <a:stCxn id="12" idx="3"/>
          </p:cNvCxnSpPr>
          <p:nvPr/>
        </p:nvCxnSpPr>
        <p:spPr>
          <a:xfrm>
            <a:off x="9048328" y="3037602"/>
            <a:ext cx="656141" cy="2911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Imagen 30">
            <a:extLst>
              <a:ext uri="{FF2B5EF4-FFF2-40B4-BE49-F238E27FC236}">
                <a16:creationId xmlns:a16="http://schemas.microsoft.com/office/drawing/2014/main" xmlns="" id="{9813012B-8BA5-4558-B4BE-676CCA3B86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33" t="18375" r="10992" b="14138"/>
          <a:stretch/>
        </p:blipFill>
        <p:spPr>
          <a:xfrm>
            <a:off x="8474744" y="1197647"/>
            <a:ext cx="648072" cy="284917"/>
          </a:xfrm>
          <a:prstGeom prst="rect">
            <a:avLst/>
          </a:prstGeom>
        </p:spPr>
      </p:pic>
      <p:pic>
        <p:nvPicPr>
          <p:cNvPr id="32" name="Picture 6" descr="C:\Users\narroyo.PCM\Desktop\Logos\LOGO PCM APROBADO.png">
            <a:extLst>
              <a:ext uri="{FF2B5EF4-FFF2-40B4-BE49-F238E27FC236}">
                <a16:creationId xmlns:a16="http://schemas.microsoft.com/office/drawing/2014/main" xmlns="" id="{38216AD5-1305-4002-805C-0FEB5DD632B1}"/>
              </a:ext>
            </a:extLst>
          </p:cNvPr>
          <p:cNvPicPr>
            <a:picLocks noChangeAspect="1" noChangeArrowheads="1"/>
          </p:cNvPicPr>
          <p:nvPr/>
        </p:nvPicPr>
        <p:blipFill>
          <a:blip r:embed="rId5"/>
          <a:srcRect/>
          <a:stretch>
            <a:fillRect/>
          </a:stretch>
        </p:blipFill>
        <p:spPr bwMode="auto">
          <a:xfrm>
            <a:off x="9912424" y="1242108"/>
            <a:ext cx="792088" cy="160036"/>
          </a:xfrm>
          <a:prstGeom prst="rect">
            <a:avLst/>
          </a:prstGeom>
          <a:noFill/>
          <a:ln w="9525">
            <a:noFill/>
            <a:miter lim="800000"/>
            <a:headEnd/>
            <a:tailEnd/>
          </a:ln>
        </p:spPr>
      </p:pic>
      <p:sp>
        <p:nvSpPr>
          <p:cNvPr id="17" name="Rectángulo 16"/>
          <p:cNvSpPr/>
          <p:nvPr/>
        </p:nvSpPr>
        <p:spPr>
          <a:xfrm>
            <a:off x="9235331" y="1130468"/>
            <a:ext cx="564578" cy="369332"/>
          </a:xfrm>
          <a:prstGeom prst="rect">
            <a:avLst/>
          </a:prstGeom>
        </p:spPr>
        <p:txBody>
          <a:bodyPr wrap="none">
            <a:spAutoFit/>
          </a:bodyPr>
          <a:lstStyle/>
          <a:p>
            <a:r>
              <a:rPr lang="es-PE" b="1" i="1" dirty="0">
                <a:latin typeface="Calibri" panose="020F0502020204030204" pitchFamily="34" charset="0"/>
                <a:ea typeface="Calibri" panose="020F0502020204030204" pitchFamily="34" charset="0"/>
                <a:cs typeface="Times New Roman" panose="02020603050405020304" pitchFamily="18" charset="0"/>
              </a:rPr>
              <a:t>G</a:t>
            </a:r>
            <a:r>
              <a:rPr lang="es-PE" dirty="0">
                <a:latin typeface="Calibri" panose="020F0502020204030204" pitchFamily="34" charset="0"/>
                <a:ea typeface="Calibri" panose="020F0502020204030204" pitchFamily="34" charset="0"/>
                <a:cs typeface="Times New Roman" panose="02020603050405020304" pitchFamily="18" charset="0"/>
              </a:rPr>
              <a:t>20</a:t>
            </a:r>
            <a:endParaRPr lang="es-PE" dirty="0"/>
          </a:p>
        </p:txBody>
      </p:sp>
      <p:sp>
        <p:nvSpPr>
          <p:cNvPr id="35" name="Rectángulo 34"/>
          <p:cNvSpPr/>
          <p:nvPr/>
        </p:nvSpPr>
        <p:spPr>
          <a:xfrm>
            <a:off x="7361937" y="4384996"/>
            <a:ext cx="1576805" cy="562911"/>
          </a:xfrm>
          <a:prstGeom prst="rect">
            <a:avLst/>
          </a:prstGeom>
        </p:spPr>
        <p:txBody>
          <a:bodyPr wrap="square">
            <a:spAutoFit/>
          </a:bodyPr>
          <a:lstStyle/>
          <a:p>
            <a:pPr algn="ctr">
              <a:lnSpc>
                <a:spcPts val="1200"/>
              </a:lnSpc>
            </a:pPr>
            <a:r>
              <a:rPr lang="es-PE" sz="1400" dirty="0">
                <a:latin typeface="Calibri" panose="020F0502020204030204" pitchFamily="34" charset="0"/>
                <a:ea typeface="Calibri" panose="020F0502020204030204" pitchFamily="34" charset="0"/>
                <a:cs typeface="Times New Roman" panose="02020603050405020304" pitchFamily="18" charset="0"/>
              </a:rPr>
              <a:t>¡No se descuida el aspecto sancionador!</a:t>
            </a:r>
            <a:endParaRPr lang="es-PE" sz="1400" dirty="0">
              <a:latin typeface="Calibri" panose="020F0502020204030204" pitchFamily="34" charset="0"/>
              <a:cs typeface="Times New Roman" panose="02020603050405020304" pitchFamily="18" charset="0"/>
            </a:endParaRPr>
          </a:p>
        </p:txBody>
      </p:sp>
      <p:sp>
        <p:nvSpPr>
          <p:cNvPr id="38" name="Rectángulo 37"/>
          <p:cNvSpPr/>
          <p:nvPr/>
        </p:nvSpPr>
        <p:spPr>
          <a:xfrm>
            <a:off x="647241" y="6093296"/>
            <a:ext cx="2091421" cy="276999"/>
          </a:xfrm>
          <a:prstGeom prst="rect">
            <a:avLst/>
          </a:prstGeom>
        </p:spPr>
        <p:txBody>
          <a:bodyPr wrap="square">
            <a:spAutoFit/>
          </a:bodyPr>
          <a:lstStyle/>
          <a:p>
            <a:pPr algn="ctr"/>
            <a:r>
              <a:rPr lang="es-PE" sz="1200" dirty="0">
                <a:latin typeface="Calibri" panose="020F0502020204030204" pitchFamily="34" charset="0"/>
                <a:ea typeface="Calibri" panose="020F0502020204030204" pitchFamily="34" charset="0"/>
                <a:cs typeface="Times New Roman" panose="02020603050405020304" pitchFamily="18" charset="0"/>
              </a:rPr>
              <a:t>(Cultura de casos reactiva)</a:t>
            </a:r>
            <a:endParaRPr lang="es-PE" sz="1200" dirty="0">
              <a:latin typeface="Calibri" panose="020F0502020204030204" pitchFamily="34" charset="0"/>
              <a:cs typeface="Times New Roman" panose="02020603050405020304" pitchFamily="18" charset="0"/>
            </a:endParaRPr>
          </a:p>
        </p:txBody>
      </p:sp>
      <p:sp>
        <p:nvSpPr>
          <p:cNvPr id="22" name="Rectángulo 21">
            <a:extLst>
              <a:ext uri="{FF2B5EF4-FFF2-40B4-BE49-F238E27FC236}">
                <a16:creationId xmlns:a16="http://schemas.microsoft.com/office/drawing/2014/main" xmlns="" id="{77647A90-7F37-4FB0-9629-C337648F28CD}"/>
              </a:ext>
            </a:extLst>
          </p:cNvPr>
          <p:cNvSpPr/>
          <p:nvPr/>
        </p:nvSpPr>
        <p:spPr>
          <a:xfrm>
            <a:off x="6882860" y="3212976"/>
            <a:ext cx="2091421" cy="276999"/>
          </a:xfrm>
          <a:prstGeom prst="rect">
            <a:avLst/>
          </a:prstGeom>
        </p:spPr>
        <p:txBody>
          <a:bodyPr wrap="square">
            <a:spAutoFit/>
          </a:bodyPr>
          <a:lstStyle/>
          <a:p>
            <a:pPr algn="ctr"/>
            <a:r>
              <a:rPr lang="es-PE" sz="1200" dirty="0">
                <a:latin typeface="Calibri" panose="020F0502020204030204" pitchFamily="34" charset="0"/>
                <a:ea typeface="Calibri" panose="020F0502020204030204" pitchFamily="34" charset="0"/>
                <a:cs typeface="Times New Roman" panose="02020603050405020304" pitchFamily="18" charset="0"/>
              </a:rPr>
              <a:t>(Cultura proactiva)</a:t>
            </a:r>
            <a:endParaRPr lang="es-PE"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86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7209" y="285044"/>
            <a:ext cx="10491991" cy="878789"/>
          </a:xfrm>
        </p:spPr>
        <p:txBody>
          <a:bodyPr>
            <a:noAutofit/>
          </a:bodyPr>
          <a:lstStyle/>
          <a:p>
            <a:pPr algn="ctr"/>
            <a:r>
              <a:rPr lang="es-PE" sz="3200" dirty="0">
                <a:solidFill>
                  <a:srgbClr val="CC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Estrategia de Integridad y Lucha contra la Corrupción</a:t>
            </a:r>
          </a:p>
        </p:txBody>
      </p:sp>
      <p:pic>
        <p:nvPicPr>
          <p:cNvPr id="5" name="Imagen 4"/>
          <p:cNvPicPr>
            <a:picLocks noChangeAspect="1"/>
          </p:cNvPicPr>
          <p:nvPr/>
        </p:nvPicPr>
        <p:blipFill>
          <a:blip r:embed="rId3"/>
          <a:stretch>
            <a:fillRect/>
          </a:stretch>
        </p:blipFill>
        <p:spPr>
          <a:xfrm>
            <a:off x="571500" y="1625599"/>
            <a:ext cx="3398242" cy="4188333"/>
          </a:xfrm>
          <a:prstGeom prst="rect">
            <a:avLst/>
          </a:prstGeom>
          <a:ln>
            <a:noFill/>
          </a:ln>
          <a:effectLst>
            <a:outerShdw blurRad="292100" dist="139700" dir="2700000" algn="tl" rotWithShape="0">
              <a:srgbClr val="333333">
                <a:alpha val="65000"/>
              </a:srgbClr>
            </a:outerShdw>
          </a:effectLst>
        </p:spPr>
      </p:pic>
      <p:sp>
        <p:nvSpPr>
          <p:cNvPr id="33" name="Abrir corchete 32"/>
          <p:cNvSpPr/>
          <p:nvPr/>
        </p:nvSpPr>
        <p:spPr>
          <a:xfrm>
            <a:off x="4229100" y="1346200"/>
            <a:ext cx="342900" cy="5359400"/>
          </a:xfrm>
          <a:prstGeom prst="leftBracket">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41" name="CuadroTexto 40"/>
          <p:cNvSpPr txBox="1"/>
          <p:nvPr/>
        </p:nvSpPr>
        <p:spPr>
          <a:xfrm>
            <a:off x="4305300" y="1515263"/>
            <a:ext cx="7263308" cy="5324535"/>
          </a:xfrm>
          <a:prstGeom prst="rect">
            <a:avLst/>
          </a:prstGeom>
          <a:noFill/>
        </p:spPr>
        <p:txBody>
          <a:bodyPr wrap="square" rtlCol="0">
            <a:spAutoFit/>
          </a:bodyPr>
          <a:lstStyle/>
          <a:p>
            <a:pPr marL="285750" indent="-285750" algn="just">
              <a:buFont typeface="Arial" panose="020B0604020202020204" pitchFamily="34" charset="0"/>
              <a:buChar char="•"/>
            </a:pPr>
            <a:r>
              <a:rPr lang="es-ES_tradnl" sz="1700" dirty="0">
                <a:latin typeface="Calibri" panose="020F0502020204030204" pitchFamily="34" charset="0"/>
                <a:cs typeface="Calibri" panose="020F0502020204030204" pitchFamily="34" charset="0"/>
              </a:rPr>
              <a:t>Política pública </a:t>
            </a:r>
            <a:r>
              <a:rPr lang="es-PE" sz="1700" dirty="0">
                <a:latin typeface="Calibri" panose="020F0502020204030204" pitchFamily="34" charset="0"/>
                <a:cs typeface="Calibri" panose="020F0502020204030204" pitchFamily="34" charset="0"/>
              </a:rPr>
              <a:t>formulada participativamente, con el aporte de las principales entidades públicas, representantes del sector privado y de la sociedad civil, bajo la conducción de la CAN.</a:t>
            </a:r>
          </a:p>
          <a:p>
            <a:pPr marL="285750" indent="-285750" algn="just">
              <a:buFont typeface="Arial" panose="020B0604020202020204" pitchFamily="34" charset="0"/>
              <a:buChar char="•"/>
            </a:pPr>
            <a:endParaRPr lang="es-PE" sz="17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PE" sz="1700" b="1" u="sng" dirty="0">
                <a:latin typeface="Calibri" panose="020F0502020204030204" pitchFamily="34" charset="0"/>
                <a:cs typeface="Calibri" panose="020F0502020204030204" pitchFamily="34" charset="0"/>
              </a:rPr>
              <a:t>Ordena e integra las decisiones adoptadas en materia de lucha contra la corrupción</a:t>
            </a:r>
            <a:r>
              <a:rPr lang="es-PE" sz="1700" dirty="0">
                <a:latin typeface="Calibri" panose="020F0502020204030204" pitchFamily="34" charset="0"/>
                <a:cs typeface="Calibri" panose="020F0502020204030204" pitchFamily="34" charset="0"/>
              </a:rPr>
              <a:t>, propone el desarrollo de un </a:t>
            </a:r>
            <a:r>
              <a:rPr lang="es-PE" sz="1700" b="1" u="sng" dirty="0">
                <a:latin typeface="Calibri" panose="020F0502020204030204" pitchFamily="34" charset="0"/>
                <a:cs typeface="Calibri" panose="020F0502020204030204" pitchFamily="34" charset="0"/>
              </a:rPr>
              <a:t>Sistema Nacional de Integridad Pública</a:t>
            </a:r>
            <a:r>
              <a:rPr lang="es-PE" sz="1700" dirty="0">
                <a:latin typeface="Calibri" panose="020F0502020204030204" pitchFamily="34" charset="0"/>
                <a:cs typeface="Calibri" panose="020F0502020204030204" pitchFamily="34" charset="0"/>
              </a:rPr>
              <a:t> y propone </a:t>
            </a:r>
            <a:r>
              <a:rPr lang="es-PE" sz="1700" b="1" u="sng" dirty="0">
                <a:latin typeface="Calibri" panose="020F0502020204030204" pitchFamily="34" charset="0"/>
                <a:cs typeface="Calibri" panose="020F0502020204030204" pitchFamily="34" charset="0"/>
              </a:rPr>
              <a:t>medidas para fortalecer la capacidad del Estado</a:t>
            </a:r>
            <a:r>
              <a:rPr lang="es-PE" sz="1700" dirty="0">
                <a:latin typeface="Calibri" panose="020F0502020204030204" pitchFamily="34" charset="0"/>
                <a:cs typeface="Calibri" panose="020F0502020204030204" pitchFamily="34" charset="0"/>
              </a:rPr>
              <a:t> para para el control de la corrupción.</a:t>
            </a:r>
          </a:p>
          <a:p>
            <a:pPr marL="285750" indent="-285750" algn="just">
              <a:buFont typeface="Arial" panose="020B0604020202020204" pitchFamily="34" charset="0"/>
              <a:buChar char="•"/>
            </a:pPr>
            <a:endParaRPr lang="es-PE" sz="17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PE" sz="1700" dirty="0">
                <a:latin typeface="Calibri" panose="020F0502020204030204" pitchFamily="34" charset="0"/>
                <a:cs typeface="Calibri" panose="020F0502020204030204" pitchFamily="34" charset="0"/>
              </a:rPr>
              <a:t>Establece </a:t>
            </a:r>
            <a:r>
              <a:rPr lang="es-ES_tradnl" sz="1700" dirty="0">
                <a:latin typeface="Calibri" panose="020F0502020204030204" pitchFamily="34" charset="0"/>
                <a:cs typeface="Calibri" panose="020F0502020204030204" pitchFamily="34" charset="0"/>
              </a:rPr>
              <a:t>3 ejes de intervención y 13 objetivos:</a:t>
            </a:r>
          </a:p>
          <a:p>
            <a:pPr marL="1314450" lvl="2" indent="-400050" algn="just">
              <a:buFont typeface="+mj-lt"/>
              <a:buAutoNum type="romanLcPeriod"/>
            </a:pPr>
            <a:r>
              <a:rPr lang="es-PE" sz="1700" dirty="0">
                <a:latin typeface="Calibri" panose="020F0502020204030204" pitchFamily="34" charset="0"/>
                <a:cs typeface="Calibri" panose="020F0502020204030204" pitchFamily="34" charset="0"/>
              </a:rPr>
              <a:t>Fortalecer la capacidad de prevención del Estado frente a los actos de corrupción </a:t>
            </a:r>
            <a:r>
              <a:rPr lang="es-PE" sz="1700" b="1" dirty="0">
                <a:latin typeface="Calibri" panose="020F0502020204030204" pitchFamily="34" charset="0"/>
                <a:cs typeface="Calibri" panose="020F0502020204030204" pitchFamily="34" charset="0"/>
              </a:rPr>
              <a:t>(5 objetivos)</a:t>
            </a:r>
          </a:p>
          <a:p>
            <a:pPr marL="1314450" lvl="2" indent="-400050" algn="just">
              <a:buFont typeface="+mj-lt"/>
              <a:buAutoNum type="romanLcPeriod"/>
            </a:pPr>
            <a:r>
              <a:rPr lang="es-PE" sz="1700" dirty="0">
                <a:latin typeface="Calibri" panose="020F0502020204030204" pitchFamily="34" charset="0"/>
                <a:cs typeface="Calibri" panose="020F0502020204030204" pitchFamily="34" charset="0"/>
              </a:rPr>
              <a:t>Identificación y Gestión de Riesgos </a:t>
            </a:r>
            <a:r>
              <a:rPr lang="es-PE" sz="1700" b="1" dirty="0">
                <a:latin typeface="Calibri" panose="020F0502020204030204" pitchFamily="34" charset="0"/>
                <a:cs typeface="Calibri" panose="020F0502020204030204" pitchFamily="34" charset="0"/>
              </a:rPr>
              <a:t>(4 objetivos)</a:t>
            </a:r>
          </a:p>
          <a:p>
            <a:pPr marL="1314450" lvl="2" indent="-400050" algn="just">
              <a:buFont typeface="+mj-lt"/>
              <a:buAutoNum type="romanLcPeriod"/>
            </a:pPr>
            <a:r>
              <a:rPr lang="es-ES_tradnl" sz="1700" dirty="0">
                <a:latin typeface="Calibri" panose="020F0502020204030204" pitchFamily="34" charset="0"/>
                <a:cs typeface="Calibri" panose="020F0502020204030204" pitchFamily="34" charset="0"/>
              </a:rPr>
              <a:t>Fortalecer la capacidad de sanción del Estado frente a los actos de corrupción </a:t>
            </a:r>
            <a:r>
              <a:rPr lang="es-ES_tradnl" sz="1700" b="1" dirty="0">
                <a:latin typeface="Calibri" panose="020F0502020204030204" pitchFamily="34" charset="0"/>
                <a:cs typeface="Calibri" panose="020F0502020204030204" pitchFamily="34" charset="0"/>
              </a:rPr>
              <a:t>(4 objetivos)</a:t>
            </a:r>
          </a:p>
          <a:p>
            <a:pPr marL="285750" indent="-285750" algn="just">
              <a:buFont typeface="Arial" panose="020B0604020202020204" pitchFamily="34" charset="0"/>
              <a:buChar char="•"/>
            </a:pPr>
            <a:endParaRPr lang="es-PE" sz="17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PE" sz="1700" dirty="0">
                <a:latin typeface="Calibri" panose="020F0502020204030204" pitchFamily="34" charset="0"/>
                <a:cs typeface="Calibri" panose="020F0502020204030204" pitchFamily="34" charset="0"/>
              </a:rPr>
              <a:t>Determina metas, define entidades responsables, plantea lineamientos y estándares de cumplimiento.</a:t>
            </a:r>
          </a:p>
          <a:p>
            <a:pPr lvl="2" algn="just"/>
            <a:endParaRPr lang="es-PE" sz="1700" b="1" dirty="0">
              <a:latin typeface="Calibri" panose="020F0502020204030204" pitchFamily="34" charset="0"/>
              <a:cs typeface="Calibri" panose="020F0502020204030204" pitchFamily="34" charset="0"/>
            </a:endParaRPr>
          </a:p>
          <a:p>
            <a:pPr marL="1314450" lvl="2" indent="-400050" algn="just">
              <a:buFont typeface="+mj-lt"/>
              <a:buAutoNum type="romanLcPeriod"/>
            </a:pPr>
            <a:endParaRPr lang="es-PE" sz="1700" dirty="0">
              <a:latin typeface="Calibri" panose="020F0502020204030204" pitchFamily="34" charset="0"/>
              <a:cs typeface="Calibri" panose="020F0502020204030204" pitchFamily="34" charset="0"/>
            </a:endParaRPr>
          </a:p>
        </p:txBody>
      </p:sp>
      <p:sp>
        <p:nvSpPr>
          <p:cNvPr id="42" name="CuadroTexto 41"/>
          <p:cNvSpPr txBox="1"/>
          <p:nvPr/>
        </p:nvSpPr>
        <p:spPr>
          <a:xfrm>
            <a:off x="1244025" y="6091032"/>
            <a:ext cx="2053191" cy="369332"/>
          </a:xfrm>
          <a:prstGeom prst="rect">
            <a:avLst/>
          </a:prstGeom>
          <a:noFill/>
        </p:spPr>
        <p:txBody>
          <a:bodyPr wrap="none" rtlCol="0">
            <a:spAutoFit/>
          </a:bodyPr>
          <a:lstStyle/>
          <a:p>
            <a:r>
              <a:rPr lang="es-PE" b="1" dirty="0"/>
              <a:t>D.S. 092-2017-PCM</a:t>
            </a:r>
          </a:p>
        </p:txBody>
      </p:sp>
    </p:spTree>
    <p:extLst>
      <p:ext uri="{BB962C8B-B14F-4D97-AF65-F5344CB8AC3E}">
        <p14:creationId xmlns:p14="http://schemas.microsoft.com/office/powerpoint/2010/main" val="405956684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t="15350" b="10988"/>
          <a:stretch/>
        </p:blipFill>
        <p:spPr>
          <a:xfrm>
            <a:off x="407368" y="620688"/>
            <a:ext cx="11593288" cy="6118680"/>
          </a:xfrm>
          <a:prstGeom prst="rect">
            <a:avLst/>
          </a:prstGeom>
        </p:spPr>
      </p:pic>
    </p:spTree>
    <p:extLst>
      <p:ext uri="{BB962C8B-B14F-4D97-AF65-F5344CB8AC3E}">
        <p14:creationId xmlns:p14="http://schemas.microsoft.com/office/powerpoint/2010/main" val="1730956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2435223"/>
            <a:ext cx="10515600" cy="2793977"/>
          </a:xfrm>
        </p:spPr>
        <p:txBody>
          <a:bodyPr/>
          <a:lstStyle/>
          <a:p>
            <a:pPr marL="0" indent="0" algn="just">
              <a:buNone/>
            </a:pPr>
            <a:r>
              <a:rPr lang="es-ES" b="1" dirty="0"/>
              <a:t>La corrupción es entendida como:</a:t>
            </a:r>
          </a:p>
          <a:p>
            <a:pPr marL="0" indent="0" algn="just">
              <a:buNone/>
            </a:pPr>
            <a:endParaRPr lang="es-ES" b="1" dirty="0"/>
          </a:p>
          <a:p>
            <a:pPr marL="0" indent="0" algn="ctr">
              <a:buNone/>
            </a:pPr>
            <a:r>
              <a:rPr lang="es-ES_tradnl" i="1" dirty="0"/>
              <a:t>“El mal uso del poder público o privado para obtener un beneficio indebido; económico, no económico o ventaja; directa o indirecta; por agentes públicos, privados o ciudadanos; vulnerando principios y deberes éticos, normas y derechos fundamentales.”</a:t>
            </a:r>
            <a:endParaRPr lang="es-ES" b="1" dirty="0"/>
          </a:p>
        </p:txBody>
      </p:sp>
      <p:sp>
        <p:nvSpPr>
          <p:cNvPr id="9" name="1 Título"/>
          <p:cNvSpPr txBox="1">
            <a:spLocks/>
          </p:cNvSpPr>
          <p:nvPr/>
        </p:nvSpPr>
        <p:spPr>
          <a:xfrm>
            <a:off x="1836168" y="332656"/>
            <a:ext cx="8519663" cy="1470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DA291C"/>
                </a:solidFill>
                <a:latin typeface="+mj-lt"/>
                <a:ea typeface="+mj-ea"/>
                <a:cs typeface="+mj-cs"/>
              </a:defRPr>
            </a:lvl1pPr>
          </a:lstStyle>
          <a:p>
            <a:pPr algn="ctr"/>
            <a:endParaRPr lang="es-ES" sz="3600" dirty="0">
              <a:latin typeface="Calibri" panose="020F0502020204030204" pitchFamily="34" charset="0"/>
              <a:cs typeface="Calibri" panose="020F0502020204030204" pitchFamily="34" charset="0"/>
            </a:endParaRPr>
          </a:p>
          <a:p>
            <a:pPr algn="ctr"/>
            <a:r>
              <a:rPr lang="es-ES" sz="3600" dirty="0">
                <a:latin typeface="Calibri" panose="020F0502020204030204" pitchFamily="34" charset="0"/>
                <a:cs typeface="Calibri" panose="020F0502020204030204" pitchFamily="34" charset="0"/>
              </a:rPr>
              <a:t>Política Nacional de Integridad y Lucha contra la Corrupción</a:t>
            </a:r>
          </a:p>
        </p:txBody>
      </p:sp>
    </p:spTree>
    <p:extLst>
      <p:ext uri="{BB962C8B-B14F-4D97-AF65-F5344CB8AC3E}">
        <p14:creationId xmlns:p14="http://schemas.microsoft.com/office/powerpoint/2010/main" val="398760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571287812"/>
              </p:ext>
            </p:extLst>
          </p:nvPr>
        </p:nvGraphicFramePr>
        <p:xfrm>
          <a:off x="912473" y="954060"/>
          <a:ext cx="10126420" cy="5670058"/>
        </p:xfrm>
        <a:graphic>
          <a:graphicData uri="http://schemas.openxmlformats.org/drawingml/2006/table">
            <a:tbl>
              <a:tblPr firstRow="1" firstCol="1" bandRow="1">
                <a:tableStyleId>{5C22544A-7EE6-4342-B048-85BDC9FD1C3A}</a:tableStyleId>
              </a:tblPr>
              <a:tblGrid>
                <a:gridCol w="4912736">
                  <a:extLst>
                    <a:ext uri="{9D8B030D-6E8A-4147-A177-3AD203B41FA5}">
                      <a16:colId xmlns="" xmlns:a16="http://schemas.microsoft.com/office/drawing/2014/main" val="20000"/>
                    </a:ext>
                  </a:extLst>
                </a:gridCol>
                <a:gridCol w="5213684">
                  <a:extLst>
                    <a:ext uri="{9D8B030D-6E8A-4147-A177-3AD203B41FA5}">
                      <a16:colId xmlns="" xmlns:a16="http://schemas.microsoft.com/office/drawing/2014/main" val="20001"/>
                    </a:ext>
                  </a:extLst>
                </a:gridCol>
              </a:tblGrid>
              <a:tr h="622570">
                <a:tc>
                  <a:txBody>
                    <a:bodyPr/>
                    <a:lstStyle/>
                    <a:p>
                      <a:pPr algn="ctr">
                        <a:lnSpc>
                          <a:spcPct val="115000"/>
                        </a:lnSpc>
                        <a:spcAft>
                          <a:spcPts val="0"/>
                        </a:spcAft>
                      </a:pPr>
                      <a:r>
                        <a:rPr lang="es-MX" sz="2000" dirty="0">
                          <a:effectLst/>
                          <a:latin typeface="Calibri" panose="020F0502020204030204" pitchFamily="34" charset="0"/>
                          <a:cs typeface="Calibri" panose="020F0502020204030204" pitchFamily="34" charset="0"/>
                        </a:rPr>
                        <a:t>Causas de la Corrupción</a:t>
                      </a:r>
                      <a:endParaRPr lang="es-PE"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5000"/>
                        </a:lnSpc>
                        <a:spcAft>
                          <a:spcPts val="0"/>
                        </a:spcAft>
                      </a:pPr>
                      <a:r>
                        <a:rPr lang="es-MX" sz="2000" dirty="0">
                          <a:effectLst/>
                          <a:latin typeface="Calibri" panose="020F0502020204030204" pitchFamily="34" charset="0"/>
                          <a:cs typeface="Calibri" panose="020F0502020204030204" pitchFamily="34" charset="0"/>
                        </a:rPr>
                        <a:t>Hallazgos</a:t>
                      </a:r>
                      <a:endParaRPr lang="es-PE"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 xmlns:a16="http://schemas.microsoft.com/office/drawing/2014/main" val="10000"/>
                  </a:ext>
                </a:extLst>
              </a:tr>
              <a:tr h="406400">
                <a:tc>
                  <a:txBody>
                    <a:bodyPr/>
                    <a:lstStyle/>
                    <a:p>
                      <a:pPr>
                        <a:lnSpc>
                          <a:spcPct val="115000"/>
                        </a:lnSpc>
                        <a:spcAft>
                          <a:spcPts val="0"/>
                        </a:spcAft>
                      </a:pPr>
                      <a:r>
                        <a:rPr lang="es-MX" sz="1600" b="0" dirty="0">
                          <a:solidFill>
                            <a:schemeClr val="tx1"/>
                          </a:solidFill>
                          <a:effectLst/>
                          <a:latin typeface="Calibri" panose="020F0502020204030204" pitchFamily="34" charset="0"/>
                          <a:cs typeface="Calibri" panose="020F0502020204030204" pitchFamily="34" charset="0"/>
                        </a:rPr>
                        <a:t>1. Poco reconocimiento de los principios éticos y valores morales.</a:t>
                      </a:r>
                      <a:endParaRPr lang="es-PE"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tc>
                  <a:txBody>
                    <a:bodyPr/>
                    <a:lstStyle/>
                    <a:p>
                      <a:pPr>
                        <a:lnSpc>
                          <a:spcPct val="115000"/>
                        </a:lnSpc>
                        <a:spcAft>
                          <a:spcPts val="0"/>
                        </a:spcAft>
                      </a:pPr>
                      <a:r>
                        <a:rPr lang="es-MX" sz="1600" b="0" dirty="0">
                          <a:solidFill>
                            <a:schemeClr val="tx1"/>
                          </a:solidFill>
                          <a:effectLst/>
                          <a:latin typeface="Calibri" panose="020F0502020204030204" pitchFamily="34" charset="0"/>
                          <a:cs typeface="Calibri" panose="020F0502020204030204" pitchFamily="34" charset="0"/>
                        </a:rPr>
                        <a:t>• Acciones de promoción de la Ética Pública de poco impacto.</a:t>
                      </a:r>
                      <a:endParaRPr lang="es-PE"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extLst>
                  <a:ext uri="{0D108BD9-81ED-4DB2-BD59-A6C34878D82A}">
                    <a16:rowId xmlns="" xmlns:a16="http://schemas.microsoft.com/office/drawing/2014/main" val="10001"/>
                  </a:ext>
                </a:extLst>
              </a:tr>
              <a:tr h="406400">
                <a:tc rowSpan="2">
                  <a:txBody>
                    <a:bodyPr/>
                    <a:lstStyle/>
                    <a:p>
                      <a:pPr>
                        <a:lnSpc>
                          <a:spcPct val="115000"/>
                        </a:lnSpc>
                        <a:spcAft>
                          <a:spcPts val="0"/>
                        </a:spcAft>
                      </a:pPr>
                      <a:r>
                        <a:rPr lang="es-MX" sz="1600" b="0" dirty="0">
                          <a:solidFill>
                            <a:schemeClr val="tx1"/>
                          </a:solidFill>
                          <a:effectLst/>
                          <a:latin typeface="Calibri" panose="020F0502020204030204" pitchFamily="34" charset="0"/>
                          <a:cs typeface="Calibri" panose="020F0502020204030204" pitchFamily="34" charset="0"/>
                        </a:rPr>
                        <a:t>2. Alcance limitado de las acciones anticorrupción en el ámbito regional o local.</a:t>
                      </a:r>
                      <a:endParaRPr lang="es-PE"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tc>
                  <a:txBody>
                    <a:bodyPr/>
                    <a:lstStyle/>
                    <a:p>
                      <a:pPr>
                        <a:lnSpc>
                          <a:spcPct val="115000"/>
                        </a:lnSpc>
                        <a:spcAft>
                          <a:spcPts val="0"/>
                        </a:spcAft>
                      </a:pPr>
                      <a:r>
                        <a:rPr lang="es-MX" sz="1600" b="0" dirty="0">
                          <a:solidFill>
                            <a:schemeClr val="tx1"/>
                          </a:solidFill>
                          <a:effectLst/>
                          <a:latin typeface="Calibri" panose="020F0502020204030204" pitchFamily="34" charset="0"/>
                          <a:cs typeface="Calibri" panose="020F0502020204030204" pitchFamily="34" charset="0"/>
                        </a:rPr>
                        <a:t>• Debilidad de los mecanismos de prevención de la corrupción.</a:t>
                      </a:r>
                      <a:endParaRPr lang="es-PE"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extLst>
                  <a:ext uri="{0D108BD9-81ED-4DB2-BD59-A6C34878D82A}">
                    <a16:rowId xmlns="" xmlns:a16="http://schemas.microsoft.com/office/drawing/2014/main" val="10002"/>
                  </a:ext>
                </a:extLst>
              </a:tr>
              <a:tr h="539115">
                <a:tc vMerge="1">
                  <a:txBody>
                    <a:bodyPr/>
                    <a:lstStyle/>
                    <a:p>
                      <a:endParaRPr lang="es-PE"/>
                    </a:p>
                  </a:txBody>
                  <a:tcPr/>
                </a:tc>
                <a:tc>
                  <a:txBody>
                    <a:bodyPr/>
                    <a:lstStyle/>
                    <a:p>
                      <a:pPr>
                        <a:lnSpc>
                          <a:spcPct val="115000"/>
                        </a:lnSpc>
                        <a:spcAft>
                          <a:spcPts val="0"/>
                        </a:spcAft>
                      </a:pPr>
                      <a:r>
                        <a:rPr lang="es-MX" sz="1600" b="0" dirty="0">
                          <a:solidFill>
                            <a:schemeClr val="tx1"/>
                          </a:solidFill>
                          <a:effectLst/>
                          <a:latin typeface="Calibri" panose="020F0502020204030204" pitchFamily="34" charset="0"/>
                          <a:cs typeface="Calibri" panose="020F0502020204030204" pitchFamily="34" charset="0"/>
                        </a:rPr>
                        <a:t>• Debilidad de los mecanismos de investigación, persecución y sanción de la corrupción a nivel </a:t>
                      </a:r>
                      <a:r>
                        <a:rPr lang="es-MX" sz="1600" b="0" dirty="0" err="1">
                          <a:solidFill>
                            <a:schemeClr val="tx1"/>
                          </a:solidFill>
                          <a:effectLst/>
                          <a:latin typeface="Calibri" panose="020F0502020204030204" pitchFamily="34" charset="0"/>
                          <a:cs typeface="Calibri" panose="020F0502020204030204" pitchFamily="34" charset="0"/>
                        </a:rPr>
                        <a:t>subnacional</a:t>
                      </a:r>
                      <a:r>
                        <a:rPr lang="es-MX" sz="1600" b="0" dirty="0">
                          <a:solidFill>
                            <a:schemeClr val="tx1"/>
                          </a:solidFill>
                          <a:effectLst/>
                          <a:latin typeface="Calibri" panose="020F0502020204030204" pitchFamily="34" charset="0"/>
                          <a:cs typeface="Calibri" panose="020F0502020204030204" pitchFamily="34" charset="0"/>
                        </a:rPr>
                        <a:t>.</a:t>
                      </a:r>
                      <a:endParaRPr lang="es-PE"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extLst>
                  <a:ext uri="{0D108BD9-81ED-4DB2-BD59-A6C34878D82A}">
                    <a16:rowId xmlns="" xmlns:a16="http://schemas.microsoft.com/office/drawing/2014/main" val="10003"/>
                  </a:ext>
                </a:extLst>
              </a:tr>
              <a:tr h="495935">
                <a:tc>
                  <a:txBody>
                    <a:bodyPr/>
                    <a:lstStyle/>
                    <a:p>
                      <a:pPr>
                        <a:lnSpc>
                          <a:spcPct val="115000"/>
                        </a:lnSpc>
                        <a:spcAft>
                          <a:spcPts val="0"/>
                        </a:spcAft>
                      </a:pPr>
                      <a:r>
                        <a:rPr lang="es-MX" sz="1600" b="0" dirty="0">
                          <a:solidFill>
                            <a:schemeClr val="tx1"/>
                          </a:solidFill>
                          <a:effectLst/>
                          <a:latin typeface="Calibri" panose="020F0502020204030204" pitchFamily="34" charset="0"/>
                          <a:cs typeface="Calibri" panose="020F0502020204030204" pitchFamily="34" charset="0"/>
                        </a:rPr>
                        <a:t>3. Escasa coordinación entre entidades encargadas de prevenir, controlar e investigar la corrupción. </a:t>
                      </a:r>
                      <a:endParaRPr lang="es-PE"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tc>
                  <a:txBody>
                    <a:bodyPr/>
                    <a:lstStyle/>
                    <a:p>
                      <a:pPr>
                        <a:lnSpc>
                          <a:spcPct val="115000"/>
                        </a:lnSpc>
                        <a:spcAft>
                          <a:spcPts val="0"/>
                        </a:spcAft>
                      </a:pPr>
                      <a:r>
                        <a:rPr lang="es-MX" sz="1600" b="0" dirty="0">
                          <a:solidFill>
                            <a:schemeClr val="tx1"/>
                          </a:solidFill>
                          <a:effectLst/>
                          <a:latin typeface="Calibri" panose="020F0502020204030204" pitchFamily="34" charset="0"/>
                          <a:cs typeface="Calibri" panose="020F0502020204030204" pitchFamily="34" charset="0"/>
                        </a:rPr>
                        <a:t>• Coordinación deficiente en el sistema de justicia penal de lucha contra la corrupción.</a:t>
                      </a:r>
                      <a:endParaRPr lang="es-PE"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extLst>
                  <a:ext uri="{0D108BD9-81ED-4DB2-BD59-A6C34878D82A}">
                    <a16:rowId xmlns="" xmlns:a16="http://schemas.microsoft.com/office/drawing/2014/main" val="10004"/>
                  </a:ext>
                </a:extLst>
              </a:tr>
              <a:tr h="406400">
                <a:tc>
                  <a:txBody>
                    <a:bodyPr/>
                    <a:lstStyle/>
                    <a:p>
                      <a:pPr>
                        <a:lnSpc>
                          <a:spcPct val="115000"/>
                        </a:lnSpc>
                        <a:spcAft>
                          <a:spcPts val="0"/>
                        </a:spcAft>
                      </a:pPr>
                      <a:r>
                        <a:rPr lang="es-ES" sz="1600" b="0">
                          <a:solidFill>
                            <a:schemeClr val="tx1"/>
                          </a:solidFill>
                          <a:effectLst/>
                          <a:latin typeface="Calibri" panose="020F0502020204030204" pitchFamily="34" charset="0"/>
                          <a:cs typeface="Calibri" panose="020F0502020204030204" pitchFamily="34" charset="0"/>
                        </a:rPr>
                        <a:t>4. Información desigual y no estandarizada sobre corrupción.</a:t>
                      </a:r>
                      <a:endParaRPr lang="es-PE" sz="16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tc>
                  <a:txBody>
                    <a:bodyPr/>
                    <a:lstStyle/>
                    <a:p>
                      <a:pPr>
                        <a:lnSpc>
                          <a:spcPct val="115000"/>
                        </a:lnSpc>
                        <a:spcAft>
                          <a:spcPts val="0"/>
                        </a:spcAft>
                      </a:pPr>
                      <a:r>
                        <a:rPr lang="es-MX" sz="1600" b="0" dirty="0">
                          <a:solidFill>
                            <a:schemeClr val="tx1"/>
                          </a:solidFill>
                          <a:effectLst/>
                          <a:latin typeface="Calibri" panose="020F0502020204030204" pitchFamily="34" charset="0"/>
                          <a:cs typeface="Calibri" panose="020F0502020204030204" pitchFamily="34" charset="0"/>
                        </a:rPr>
                        <a:t>• Ausencia de bases de datos anticorrupción interoperables.</a:t>
                      </a:r>
                      <a:endParaRPr lang="es-PE"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extLst>
                  <a:ext uri="{0D108BD9-81ED-4DB2-BD59-A6C34878D82A}">
                    <a16:rowId xmlns="" xmlns:a16="http://schemas.microsoft.com/office/drawing/2014/main" val="10005"/>
                  </a:ext>
                </a:extLst>
              </a:tr>
              <a:tr h="406400">
                <a:tc>
                  <a:txBody>
                    <a:bodyPr/>
                    <a:lstStyle/>
                    <a:p>
                      <a:pPr>
                        <a:lnSpc>
                          <a:spcPct val="115000"/>
                        </a:lnSpc>
                        <a:spcAft>
                          <a:spcPts val="0"/>
                        </a:spcAft>
                      </a:pPr>
                      <a:r>
                        <a:rPr lang="es-MX" sz="1600" b="0">
                          <a:solidFill>
                            <a:schemeClr val="tx1"/>
                          </a:solidFill>
                          <a:effectLst/>
                          <a:latin typeface="Calibri" panose="020F0502020204030204" pitchFamily="34" charset="0"/>
                          <a:cs typeface="Calibri" panose="020F0502020204030204" pitchFamily="34" charset="0"/>
                        </a:rPr>
                        <a:t>5. Escasos mecanismos para mejorar la capacidad de sanción de la corrupción.</a:t>
                      </a:r>
                      <a:endParaRPr lang="es-PE" sz="16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tc>
                  <a:txBody>
                    <a:bodyPr/>
                    <a:lstStyle/>
                    <a:p>
                      <a:pPr>
                        <a:lnSpc>
                          <a:spcPct val="115000"/>
                        </a:lnSpc>
                        <a:spcAft>
                          <a:spcPts val="0"/>
                        </a:spcAft>
                      </a:pPr>
                      <a:r>
                        <a:rPr lang="es-MX" sz="1600" b="0" dirty="0">
                          <a:solidFill>
                            <a:schemeClr val="tx1"/>
                          </a:solidFill>
                          <a:effectLst/>
                          <a:latin typeface="Calibri" panose="020F0502020204030204" pitchFamily="34" charset="0"/>
                          <a:cs typeface="Calibri" panose="020F0502020204030204" pitchFamily="34" charset="0"/>
                        </a:rPr>
                        <a:t>• Deficiente diligencia de los procesos penales por delitos de corrupción.</a:t>
                      </a:r>
                      <a:endParaRPr lang="es-PE"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extLst>
                  <a:ext uri="{0D108BD9-81ED-4DB2-BD59-A6C34878D82A}">
                    <a16:rowId xmlns="" xmlns:a16="http://schemas.microsoft.com/office/drawing/2014/main" val="10006"/>
                  </a:ext>
                </a:extLst>
              </a:tr>
              <a:tr h="406400">
                <a:tc>
                  <a:txBody>
                    <a:bodyPr/>
                    <a:lstStyle/>
                    <a:p>
                      <a:pPr>
                        <a:lnSpc>
                          <a:spcPct val="115000"/>
                        </a:lnSpc>
                        <a:spcAft>
                          <a:spcPts val="0"/>
                        </a:spcAft>
                      </a:pPr>
                      <a:r>
                        <a:rPr lang="es-MX" sz="1600" b="0">
                          <a:solidFill>
                            <a:schemeClr val="tx1"/>
                          </a:solidFill>
                          <a:effectLst/>
                          <a:latin typeface="Calibri" panose="020F0502020204030204" pitchFamily="34" charset="0"/>
                          <a:cs typeface="Calibri" panose="020F0502020204030204" pitchFamily="34" charset="0"/>
                        </a:rPr>
                        <a:t>6. Insuficiente capacidad de los mecanismos para la detección temprana.</a:t>
                      </a:r>
                      <a:endParaRPr lang="es-PE" sz="16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tc>
                  <a:txBody>
                    <a:bodyPr/>
                    <a:lstStyle/>
                    <a:p>
                      <a:pPr>
                        <a:lnSpc>
                          <a:spcPct val="115000"/>
                        </a:lnSpc>
                        <a:spcAft>
                          <a:spcPts val="0"/>
                        </a:spcAft>
                      </a:pPr>
                      <a:r>
                        <a:rPr lang="es-MX" sz="1600" b="0" dirty="0">
                          <a:solidFill>
                            <a:schemeClr val="tx1"/>
                          </a:solidFill>
                          <a:effectLst/>
                          <a:latin typeface="Calibri" panose="020F0502020204030204" pitchFamily="34" charset="0"/>
                          <a:cs typeface="Calibri" panose="020F0502020204030204" pitchFamily="34" charset="0"/>
                        </a:rPr>
                        <a:t>• Dificultades en la implementación del Sistema de Control Interno. </a:t>
                      </a:r>
                      <a:endParaRPr lang="es-PE"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extLst>
                  <a:ext uri="{0D108BD9-81ED-4DB2-BD59-A6C34878D82A}">
                    <a16:rowId xmlns="" xmlns:a16="http://schemas.microsoft.com/office/drawing/2014/main" val="10007"/>
                  </a:ext>
                </a:extLst>
              </a:tr>
              <a:tr h="457200">
                <a:tc rowSpan="2">
                  <a:txBody>
                    <a:bodyPr/>
                    <a:lstStyle/>
                    <a:p>
                      <a:pPr>
                        <a:lnSpc>
                          <a:spcPct val="115000"/>
                        </a:lnSpc>
                        <a:spcAft>
                          <a:spcPts val="0"/>
                        </a:spcAft>
                      </a:pPr>
                      <a:r>
                        <a:rPr lang="es-MX" sz="1600" b="0" dirty="0">
                          <a:solidFill>
                            <a:schemeClr val="tx1"/>
                          </a:solidFill>
                          <a:effectLst/>
                          <a:latin typeface="Calibri" panose="020F0502020204030204" pitchFamily="34" charset="0"/>
                          <a:cs typeface="Calibri" panose="020F0502020204030204" pitchFamily="34" charset="0"/>
                        </a:rPr>
                        <a:t>7. Escaso liderazgo orientado al cumplimiento de las responsabilidades</a:t>
                      </a:r>
                      <a:endParaRPr lang="es-PE"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tc>
                  <a:txBody>
                    <a:bodyPr/>
                    <a:lstStyle/>
                    <a:p>
                      <a:pPr>
                        <a:lnSpc>
                          <a:spcPct val="115000"/>
                        </a:lnSpc>
                        <a:spcAft>
                          <a:spcPts val="0"/>
                        </a:spcAft>
                      </a:pPr>
                      <a:r>
                        <a:rPr lang="es-MX" sz="1600" b="0" dirty="0">
                          <a:solidFill>
                            <a:schemeClr val="tx1"/>
                          </a:solidFill>
                          <a:effectLst/>
                          <a:latin typeface="Calibri" panose="020F0502020204030204" pitchFamily="34" charset="0"/>
                          <a:cs typeface="Calibri" panose="020F0502020204030204" pitchFamily="34" charset="0"/>
                        </a:rPr>
                        <a:t>• Escaso optimismo de la población con respecto a las acciones de lucha contra la corrupción.</a:t>
                      </a:r>
                      <a:endParaRPr lang="es-PE"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extLst>
                  <a:ext uri="{0D108BD9-81ED-4DB2-BD59-A6C34878D82A}">
                    <a16:rowId xmlns="" xmlns:a16="http://schemas.microsoft.com/office/drawing/2014/main" val="10008"/>
                  </a:ext>
                </a:extLst>
              </a:tr>
              <a:tr h="445770">
                <a:tc vMerge="1">
                  <a:txBody>
                    <a:bodyPr/>
                    <a:lstStyle/>
                    <a:p>
                      <a:endParaRPr lang="es-PE"/>
                    </a:p>
                  </a:txBody>
                  <a:tcPr/>
                </a:tc>
                <a:tc>
                  <a:txBody>
                    <a:bodyPr/>
                    <a:lstStyle/>
                    <a:p>
                      <a:pPr>
                        <a:lnSpc>
                          <a:spcPct val="115000"/>
                        </a:lnSpc>
                        <a:spcAft>
                          <a:spcPts val="0"/>
                        </a:spcAft>
                      </a:pPr>
                      <a:r>
                        <a:rPr lang="es-MX" sz="1600" b="0" dirty="0">
                          <a:solidFill>
                            <a:schemeClr val="tx1"/>
                          </a:solidFill>
                          <a:effectLst/>
                          <a:latin typeface="Calibri" panose="020F0502020204030204" pitchFamily="34" charset="0"/>
                          <a:cs typeface="Calibri" panose="020F0502020204030204" pitchFamily="34" charset="0"/>
                        </a:rPr>
                        <a:t>• Desconfianza generalizada en las entidades vinculadas a la lucha contra la corrupción.</a:t>
                      </a:r>
                      <a:endParaRPr lang="es-PE" sz="16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solidFill>
                      <a:schemeClr val="accent5">
                        <a:lumMod val="20000"/>
                        <a:lumOff val="80000"/>
                      </a:schemeClr>
                    </a:solidFill>
                  </a:tcPr>
                </a:tc>
                <a:extLst>
                  <a:ext uri="{0D108BD9-81ED-4DB2-BD59-A6C34878D82A}">
                    <a16:rowId xmlns="" xmlns:a16="http://schemas.microsoft.com/office/drawing/2014/main" val="10009"/>
                  </a:ext>
                </a:extLst>
              </a:tr>
            </a:tbl>
          </a:graphicData>
        </a:graphic>
      </p:graphicFrame>
      <p:sp>
        <p:nvSpPr>
          <p:cNvPr id="6" name="1 Título"/>
          <p:cNvSpPr txBox="1">
            <a:spLocks/>
          </p:cNvSpPr>
          <p:nvPr/>
        </p:nvSpPr>
        <p:spPr>
          <a:xfrm>
            <a:off x="0" y="-28353"/>
            <a:ext cx="11951367" cy="6379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DA291C"/>
                </a:solidFill>
                <a:latin typeface="+mj-lt"/>
                <a:ea typeface="+mj-ea"/>
                <a:cs typeface="+mj-cs"/>
              </a:defRPr>
            </a:lvl1pPr>
          </a:lstStyle>
          <a:p>
            <a:pPr algn="ctr"/>
            <a:endParaRPr lang="es-ES" dirty="0"/>
          </a:p>
          <a:p>
            <a:pPr algn="ctr"/>
            <a:r>
              <a:rPr lang="es-ES" sz="4000" dirty="0"/>
              <a:t>Causas y hallazgos</a:t>
            </a:r>
          </a:p>
        </p:txBody>
      </p:sp>
    </p:spTree>
    <p:extLst>
      <p:ext uri="{BB962C8B-B14F-4D97-AF65-F5344CB8AC3E}">
        <p14:creationId xmlns:p14="http://schemas.microsoft.com/office/powerpoint/2010/main" val="3741737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a:xfrm>
            <a:off x="497777" y="632343"/>
            <a:ext cx="10712116" cy="801122"/>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E393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E393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E393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393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39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dirty="0"/>
              <a:t>1. Fortalecer la capacidad de prevención del Estado frente a los actos de corrupción</a:t>
            </a:r>
            <a:endParaRPr lang="es-ES" dirty="0"/>
          </a:p>
        </p:txBody>
      </p:sp>
      <p:sp>
        <p:nvSpPr>
          <p:cNvPr id="11" name="2 Marcador de contenido"/>
          <p:cNvSpPr txBox="1">
            <a:spLocks/>
          </p:cNvSpPr>
          <p:nvPr/>
        </p:nvSpPr>
        <p:spPr>
          <a:xfrm>
            <a:off x="483267" y="2996952"/>
            <a:ext cx="10712116" cy="494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E393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E393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E393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393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39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dirty="0"/>
              <a:t>2. Identificación y gestión de riesgos</a:t>
            </a:r>
            <a:endParaRPr lang="es-ES" dirty="0"/>
          </a:p>
        </p:txBody>
      </p:sp>
      <p:sp>
        <p:nvSpPr>
          <p:cNvPr id="12" name="2 Marcador de contenido"/>
          <p:cNvSpPr txBox="1">
            <a:spLocks/>
          </p:cNvSpPr>
          <p:nvPr/>
        </p:nvSpPr>
        <p:spPr>
          <a:xfrm>
            <a:off x="468753" y="5022885"/>
            <a:ext cx="10712116" cy="49434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E393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E393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E393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393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39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dirty="0"/>
              <a:t>3. Fortalecer la capacidad de sanción del Estado frente a los actos de corrupción</a:t>
            </a:r>
            <a:endParaRPr lang="es-ES" sz="2400" dirty="0"/>
          </a:p>
        </p:txBody>
      </p:sp>
      <p:graphicFrame>
        <p:nvGraphicFramePr>
          <p:cNvPr id="13" name="Diagrama 12"/>
          <p:cNvGraphicFramePr/>
          <p:nvPr>
            <p:extLst>
              <p:ext uri="{D42A27DB-BD31-4B8C-83A1-F6EECF244321}">
                <p14:modId xmlns:p14="http://schemas.microsoft.com/office/powerpoint/2010/main" val="1467680511"/>
              </p:ext>
            </p:extLst>
          </p:nvPr>
        </p:nvGraphicFramePr>
        <p:xfrm>
          <a:off x="504005" y="1200347"/>
          <a:ext cx="11136611" cy="2012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a 13"/>
          <p:cNvGraphicFramePr/>
          <p:nvPr>
            <p:extLst>
              <p:ext uri="{D42A27DB-BD31-4B8C-83A1-F6EECF244321}">
                <p14:modId xmlns:p14="http://schemas.microsoft.com/office/powerpoint/2010/main" val="1263886177"/>
              </p:ext>
            </p:extLst>
          </p:nvPr>
        </p:nvGraphicFramePr>
        <p:xfrm>
          <a:off x="1179947" y="3153017"/>
          <a:ext cx="9834383" cy="20126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a 15"/>
          <p:cNvGraphicFramePr/>
          <p:nvPr>
            <p:extLst>
              <p:ext uri="{D42A27DB-BD31-4B8C-83A1-F6EECF244321}">
                <p14:modId xmlns:p14="http://schemas.microsoft.com/office/powerpoint/2010/main" val="2134055023"/>
              </p:ext>
            </p:extLst>
          </p:nvPr>
        </p:nvGraphicFramePr>
        <p:xfrm>
          <a:off x="990235" y="5280133"/>
          <a:ext cx="10154725" cy="167725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163111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brir corchete 32"/>
          <p:cNvSpPr/>
          <p:nvPr/>
        </p:nvSpPr>
        <p:spPr>
          <a:xfrm>
            <a:off x="4229100" y="1163833"/>
            <a:ext cx="342900" cy="5605267"/>
          </a:xfrm>
          <a:prstGeom prst="leftBracket">
            <a:avLst/>
          </a:prstGeom>
          <a:noFill/>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48384"/>
          <a:stretch/>
        </p:blipFill>
        <p:spPr>
          <a:xfrm>
            <a:off x="596900" y="1665033"/>
            <a:ext cx="3372842" cy="4188333"/>
          </a:xfrm>
          <a:prstGeom prst="rect">
            <a:avLst/>
          </a:prstGeom>
          <a:ln>
            <a:noFill/>
          </a:ln>
          <a:effectLst>
            <a:outerShdw blurRad="292100" dist="139700" dir="2700000" algn="tl" rotWithShape="0">
              <a:srgbClr val="333333">
                <a:alpha val="65000"/>
              </a:srgbClr>
            </a:outerShdw>
          </a:effectLst>
        </p:spPr>
      </p:pic>
      <p:sp>
        <p:nvSpPr>
          <p:cNvPr id="7" name="CuadroTexto 6"/>
          <p:cNvSpPr txBox="1"/>
          <p:nvPr/>
        </p:nvSpPr>
        <p:spPr>
          <a:xfrm>
            <a:off x="4400550" y="1565809"/>
            <a:ext cx="7504732" cy="4801314"/>
          </a:xfrm>
          <a:prstGeom prst="rect">
            <a:avLst/>
          </a:prstGeom>
          <a:noFill/>
        </p:spPr>
        <p:txBody>
          <a:bodyPr wrap="square" rtlCol="0">
            <a:spAutoFit/>
          </a:bodyPr>
          <a:lstStyle/>
          <a:p>
            <a:pPr marL="285750" indent="-285750" algn="just">
              <a:buFont typeface="Arial" panose="020B0604020202020204" pitchFamily="34" charset="0"/>
              <a:buChar char="•"/>
            </a:pPr>
            <a:r>
              <a:rPr lang="es-PE" dirty="0">
                <a:latin typeface="Calibri" panose="020F0502020204030204" pitchFamily="34" charset="0"/>
                <a:cs typeface="Calibri" panose="020F0502020204030204" pitchFamily="34" charset="0"/>
              </a:rPr>
              <a:t>Herramienta de implementación de la Política Nacional de Integridad y Lucha contra la Corrupción. Se planteo en base a un amplio marco referencial:</a:t>
            </a:r>
          </a:p>
          <a:p>
            <a:pPr marL="1314450" lvl="2" indent="-400050" algn="just">
              <a:buFont typeface="+mj-lt"/>
              <a:buAutoNum type="romanLcPeriod"/>
            </a:pPr>
            <a:r>
              <a:rPr lang="es-PE" dirty="0">
                <a:latin typeface="Calibri" panose="020F0502020204030204" pitchFamily="34" charset="0"/>
                <a:cs typeface="Calibri" panose="020F0502020204030204" pitchFamily="34" charset="0"/>
              </a:rPr>
              <a:t>Informe de la Comisión Presidencial de Integridad</a:t>
            </a:r>
          </a:p>
          <a:p>
            <a:pPr marL="1314450" lvl="2" indent="-400050" algn="just">
              <a:buFont typeface="+mj-lt"/>
              <a:buAutoNum type="romanLcPeriod"/>
            </a:pPr>
            <a:r>
              <a:rPr lang="es-PE" dirty="0">
                <a:latin typeface="Calibri" panose="020F0502020204030204" pitchFamily="34" charset="0"/>
                <a:cs typeface="Calibri" panose="020F0502020204030204" pitchFamily="34" charset="0"/>
              </a:rPr>
              <a:t>Estudio de la OCDE sobre Integridad en el Perú. </a:t>
            </a:r>
          </a:p>
          <a:p>
            <a:pPr marL="1314450" lvl="2" indent="-400050" algn="just">
              <a:buFont typeface="+mj-lt"/>
              <a:buAutoNum type="romanLcPeriod"/>
            </a:pPr>
            <a:r>
              <a:rPr lang="es-PE" dirty="0">
                <a:latin typeface="Calibri" panose="020F0502020204030204" pitchFamily="34" charset="0"/>
                <a:cs typeface="Calibri" panose="020F0502020204030204" pitchFamily="34" charset="0"/>
              </a:rPr>
              <a:t>100 Acciones propuestas por el Fiscal de la Nación</a:t>
            </a:r>
          </a:p>
          <a:p>
            <a:pPr marL="1314450" lvl="2" indent="-400050" algn="just">
              <a:buFont typeface="+mj-lt"/>
              <a:buAutoNum type="romanLcPeriod"/>
            </a:pPr>
            <a:r>
              <a:rPr lang="es-PE" dirty="0">
                <a:latin typeface="Calibri" panose="020F0502020204030204" pitchFamily="34" charset="0"/>
                <a:cs typeface="Calibri" panose="020F0502020204030204" pitchFamily="34" charset="0"/>
              </a:rPr>
              <a:t>Compromiso de Lima de la Cumbre de las Américas</a:t>
            </a:r>
          </a:p>
          <a:p>
            <a:pPr marL="285750" indent="-285750" algn="just">
              <a:buFont typeface="Arial" panose="020B0604020202020204" pitchFamily="34" charset="0"/>
              <a:buChar char="•"/>
            </a:pPr>
            <a:endParaRPr lang="es-PE"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PE" dirty="0">
                <a:latin typeface="Calibri" panose="020F0502020204030204" pitchFamily="34" charset="0"/>
                <a:cs typeface="Calibri" panose="020F0502020204030204" pitchFamily="34" charset="0"/>
              </a:rPr>
              <a:t>Establece 69 acciones estratégicas que desarrollan los 13 objetivos de la Política Nacional de Integridad y Lucha contra la Corrupción.</a:t>
            </a:r>
          </a:p>
          <a:p>
            <a:pPr marL="285750" indent="-285750" algn="just">
              <a:buFont typeface="Arial" panose="020B0604020202020204" pitchFamily="34" charset="0"/>
              <a:buChar char="•"/>
            </a:pPr>
            <a:endParaRPr lang="es-PE"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PE" dirty="0">
                <a:latin typeface="Calibri" panose="020F0502020204030204" pitchFamily="34" charset="0"/>
                <a:cs typeface="Calibri" panose="020F0502020204030204" pitchFamily="34" charset="0"/>
              </a:rPr>
              <a:t>Desarrolla principalmente una estrategia de prevención, 50 acciones de las 69 se vinculan a fortalecer la capacidad de prevención del Estado frente a la corrupción y en el desarrollo de una cultura de integridad.</a:t>
            </a:r>
          </a:p>
          <a:p>
            <a:pPr marL="285750" indent="-285750" algn="just">
              <a:buFont typeface="Arial" panose="020B0604020202020204" pitchFamily="34" charset="0"/>
              <a:buChar char="•"/>
            </a:pPr>
            <a:endParaRPr lang="es-PE"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PE" dirty="0">
                <a:latin typeface="Calibri" panose="020F0502020204030204" pitchFamily="34" charset="0"/>
                <a:cs typeface="Calibri" panose="020F0502020204030204" pitchFamily="34" charset="0"/>
              </a:rPr>
              <a:t>Propone un modelo de integridad, como estrategia de implementación a ser desarrollado en todas las entidades públicas</a:t>
            </a:r>
          </a:p>
        </p:txBody>
      </p:sp>
      <p:sp>
        <p:nvSpPr>
          <p:cNvPr id="8" name="Título 1"/>
          <p:cNvSpPr>
            <a:spLocks noGrp="1"/>
          </p:cNvSpPr>
          <p:nvPr>
            <p:ph type="title"/>
          </p:nvPr>
        </p:nvSpPr>
        <p:spPr>
          <a:xfrm>
            <a:off x="887209" y="285044"/>
            <a:ext cx="10491991" cy="878789"/>
          </a:xfrm>
        </p:spPr>
        <p:txBody>
          <a:bodyPr>
            <a:noAutofit/>
          </a:bodyPr>
          <a:lstStyle/>
          <a:p>
            <a:pPr algn="ctr"/>
            <a:r>
              <a:rPr lang="es-PE" sz="3200" dirty="0">
                <a:solidFill>
                  <a:srgbClr val="CC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Estrategia de Integridad y Lucha contra la Corrupción</a:t>
            </a:r>
          </a:p>
        </p:txBody>
      </p:sp>
      <p:sp>
        <p:nvSpPr>
          <p:cNvPr id="9" name="CuadroTexto 8"/>
          <p:cNvSpPr txBox="1"/>
          <p:nvPr/>
        </p:nvSpPr>
        <p:spPr>
          <a:xfrm>
            <a:off x="1244025" y="6091032"/>
            <a:ext cx="2016642" cy="369332"/>
          </a:xfrm>
          <a:prstGeom prst="rect">
            <a:avLst/>
          </a:prstGeom>
          <a:noFill/>
        </p:spPr>
        <p:txBody>
          <a:bodyPr wrap="none" rtlCol="0">
            <a:spAutoFit/>
          </a:bodyPr>
          <a:lstStyle/>
          <a:p>
            <a:r>
              <a:rPr lang="es-PE" b="1" dirty="0"/>
              <a:t>D.S. 044-2018-PCM</a:t>
            </a:r>
          </a:p>
        </p:txBody>
      </p:sp>
    </p:spTree>
    <p:extLst>
      <p:ext uri="{BB962C8B-B14F-4D97-AF65-F5344CB8AC3E}">
        <p14:creationId xmlns:p14="http://schemas.microsoft.com/office/powerpoint/2010/main" val="9188672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392" y="764704"/>
            <a:ext cx="10932797" cy="6063199"/>
          </a:xfrm>
          <a:prstGeom prst="rect">
            <a:avLst/>
          </a:prstGeom>
          <a:noFill/>
        </p:spPr>
        <p:txBody>
          <a:bodyPr wrap="square" rtlCol="0">
            <a:spAutoFit/>
          </a:bodyPr>
          <a:lstStyle/>
          <a:p>
            <a:pPr algn="just"/>
            <a:r>
              <a:rPr lang="es-PE" sz="2800" b="1" dirty="0"/>
              <a:t>Enfoques del Plan</a:t>
            </a:r>
          </a:p>
          <a:p>
            <a:pPr algn="just"/>
            <a:endParaRPr lang="es-PE" dirty="0"/>
          </a:p>
          <a:p>
            <a:pPr marL="363538" indent="-363538" algn="just">
              <a:buFont typeface="Wingdings" charset="2"/>
              <a:buChar char="ü"/>
            </a:pPr>
            <a:r>
              <a:rPr lang="es-PE" b="1" u="sng" dirty="0"/>
              <a:t>Enfoque preventivo. </a:t>
            </a:r>
            <a:r>
              <a:rPr lang="es-PE" dirty="0"/>
              <a:t>“</a:t>
            </a:r>
            <a:r>
              <a:rPr lang="es-PE" b="1" dirty="0"/>
              <a:t>PREVENCIÓN ANTES QUE SANCIÓN”.</a:t>
            </a:r>
            <a:r>
              <a:rPr lang="es-PE" dirty="0"/>
              <a:t> Las acciones inciden en generar una cultura de integridad y de prevención de la corrupción. </a:t>
            </a:r>
          </a:p>
          <a:p>
            <a:pPr marL="363538" indent="-363538" algn="just">
              <a:buFont typeface="Wingdings" charset="2"/>
              <a:buChar char="ü"/>
            </a:pPr>
            <a:endParaRPr lang="es-PE" b="1" u="sng" dirty="0"/>
          </a:p>
          <a:p>
            <a:pPr marL="363538" indent="-363538" algn="just">
              <a:buFont typeface="Wingdings" charset="2"/>
              <a:buChar char="ü"/>
            </a:pPr>
            <a:r>
              <a:rPr lang="es-PE" b="1" u="sng" dirty="0"/>
              <a:t>Enfoque de priorización</a:t>
            </a:r>
            <a:r>
              <a:rPr lang="es-PE" dirty="0"/>
              <a:t>. El Plan acoge recomendaciones formuladas por </a:t>
            </a:r>
            <a:r>
              <a:rPr lang="es-PE" b="1" dirty="0"/>
              <a:t>i)</a:t>
            </a:r>
            <a:r>
              <a:rPr lang="es-PE" dirty="0"/>
              <a:t> la Comisiòn Presidencial de Integridad, </a:t>
            </a:r>
            <a:r>
              <a:rPr lang="es-PE" b="1" dirty="0"/>
              <a:t>ii)</a:t>
            </a:r>
            <a:r>
              <a:rPr lang="es-PE" dirty="0"/>
              <a:t> la OCDE en su Estudio de Integridad, </a:t>
            </a:r>
            <a:r>
              <a:rPr lang="es-PE" b="1" dirty="0"/>
              <a:t>iii)</a:t>
            </a:r>
            <a:r>
              <a:rPr lang="es-PE" dirty="0"/>
              <a:t> el Ministerio Público, priorizando su aplicación en una línea de tiempo, iv) Compromiso de Lima suscrito en VIII Cumbre de las Américas.</a:t>
            </a:r>
          </a:p>
          <a:p>
            <a:pPr marL="363538" indent="-363538" algn="just">
              <a:buFont typeface="Wingdings" charset="2"/>
              <a:buChar char="ü"/>
            </a:pPr>
            <a:endParaRPr lang="es-PE" b="1" u="sng" dirty="0"/>
          </a:p>
          <a:p>
            <a:pPr marL="363538" indent="-363538" algn="just">
              <a:buFont typeface="Wingdings" charset="2"/>
              <a:buChar char="ü"/>
            </a:pPr>
            <a:r>
              <a:rPr lang="es-PE" b="1" u="sng" dirty="0"/>
              <a:t>Enfoque hacia gestión descentralizada (subnacional)</a:t>
            </a:r>
            <a:r>
              <a:rPr lang="es-PE" b="1" dirty="0"/>
              <a:t>.</a:t>
            </a:r>
            <a:r>
              <a:rPr lang="es-PE" dirty="0"/>
              <a:t> Las acciones del Plan están orientadas –de manera especial- a fortalecer la institucionalidad para prevenir y combatir la corrupción a nivel subnacional. </a:t>
            </a:r>
          </a:p>
          <a:p>
            <a:pPr marL="363538" indent="-363538" algn="just">
              <a:buFont typeface="Wingdings" charset="2"/>
              <a:buChar char="ü"/>
            </a:pPr>
            <a:endParaRPr lang="es-PE" b="1" u="sng" dirty="0"/>
          </a:p>
          <a:p>
            <a:pPr marL="363538" indent="-363538" algn="just">
              <a:buFont typeface="Wingdings" charset="2"/>
              <a:buChar char="ü"/>
            </a:pPr>
            <a:r>
              <a:rPr lang="es-PE" b="1" u="sng" dirty="0"/>
              <a:t>Enfoque social</a:t>
            </a:r>
            <a:r>
              <a:rPr lang="es-PE" dirty="0"/>
              <a:t>. Se visibiliza la necesidad de cerrar brechas sociales y económicas que profundizan los efectos negativos hacia </a:t>
            </a:r>
            <a:r>
              <a:rPr lang="es-PE" b="1" dirty="0"/>
              <a:t>poblaciones vulnerables </a:t>
            </a:r>
            <a:r>
              <a:rPr lang="es-PE" dirty="0"/>
              <a:t>como personas de bajos recursos económicos y las mujeres. </a:t>
            </a:r>
          </a:p>
          <a:p>
            <a:pPr marL="363538" indent="-363538" algn="just">
              <a:buFont typeface="Wingdings" charset="2"/>
              <a:buChar char="ü"/>
            </a:pPr>
            <a:endParaRPr lang="es-PE" b="1" u="sng" dirty="0"/>
          </a:p>
          <a:p>
            <a:pPr marL="363538" indent="-363538" algn="just">
              <a:buFont typeface="Wingdings" charset="2"/>
              <a:buChar char="ü"/>
            </a:pPr>
            <a:r>
              <a:rPr lang="es-PE" b="1" u="sng" dirty="0"/>
              <a:t>Enfoque participativo</a:t>
            </a:r>
            <a:r>
              <a:rPr lang="es-PE" dirty="0"/>
              <a:t>. La elaboración del Plan es fruto de participación activa de sector público (CGR, MP, PJ, MINJUS, DP, CNM, SERVIR, OSCE, ANGR, AMPE, Congreso), </a:t>
            </a:r>
            <a:r>
              <a:rPr lang="es-PE" b="1" dirty="0"/>
              <a:t>sector privado (CONFIEP, CCL y SNI),</a:t>
            </a:r>
            <a:r>
              <a:rPr lang="es-PE" dirty="0"/>
              <a:t> y sociedad civil (PROÉTICA, Consejo de la Prensa Peruana, Iglesias y centrales sindicales.</a:t>
            </a:r>
          </a:p>
        </p:txBody>
      </p:sp>
      <p:pic>
        <p:nvPicPr>
          <p:cNvPr id="3"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2504" y="404664"/>
            <a:ext cx="1559496" cy="648072"/>
          </a:xfrm>
          <a:prstGeom prst="rect">
            <a:avLst/>
          </a:prstGeom>
        </p:spPr>
      </p:pic>
      <p:sp>
        <p:nvSpPr>
          <p:cNvPr id="4" name="Rectangle 3"/>
          <p:cNvSpPr/>
          <p:nvPr/>
        </p:nvSpPr>
        <p:spPr>
          <a:xfrm>
            <a:off x="407368" y="1412776"/>
            <a:ext cx="11521280" cy="792088"/>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04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B1CA95F5-329C-43F6-A76F-6728474A5E65}"/>
              </a:ext>
            </a:extLst>
          </p:cNvPr>
          <p:cNvSpPr txBox="1"/>
          <p:nvPr/>
        </p:nvSpPr>
        <p:spPr>
          <a:xfrm>
            <a:off x="479376" y="5805264"/>
            <a:ext cx="2544960" cy="923330"/>
          </a:xfrm>
          <a:prstGeom prst="rect">
            <a:avLst/>
          </a:prstGeom>
          <a:noFill/>
        </p:spPr>
        <p:txBody>
          <a:bodyPr wrap="square" rtlCol="0">
            <a:spAutoFit/>
          </a:bodyPr>
          <a:lstStyle/>
          <a:p>
            <a:r>
              <a:rPr lang="es-PE" b="1" dirty="0"/>
              <a:t>Decreto Supremo </a:t>
            </a:r>
          </a:p>
          <a:p>
            <a:r>
              <a:rPr lang="es-PE" b="1" dirty="0"/>
              <a:t>N° 044-2018-PCM – </a:t>
            </a:r>
            <a:r>
              <a:rPr lang="es-PE" b="1" u="sng" dirty="0"/>
              <a:t>26 Abril 2018</a:t>
            </a:r>
          </a:p>
        </p:txBody>
      </p:sp>
      <p:pic>
        <p:nvPicPr>
          <p:cNvPr id="27" name="Imagen 9"/>
          <p:cNvPicPr>
            <a:picLocks noChangeAspect="1"/>
          </p:cNvPicPr>
          <p:nvPr/>
        </p:nvPicPr>
        <p:blipFill>
          <a:blip r:embed="rId2"/>
          <a:stretch>
            <a:fillRect/>
          </a:stretch>
        </p:blipFill>
        <p:spPr>
          <a:xfrm>
            <a:off x="263352" y="1484785"/>
            <a:ext cx="3096344" cy="4095058"/>
          </a:xfrm>
          <a:prstGeom prst="rect">
            <a:avLst/>
          </a:prstGeom>
          <a:ln>
            <a:noFill/>
          </a:ln>
          <a:effectLst>
            <a:outerShdw blurRad="190500" algn="tl" rotWithShape="0">
              <a:srgbClr val="000000">
                <a:alpha val="70000"/>
              </a:srgbClr>
            </a:outerShdw>
          </a:effectLst>
        </p:spPr>
      </p:pic>
      <p:graphicFrame>
        <p:nvGraphicFramePr>
          <p:cNvPr id="61" name="Table 60"/>
          <p:cNvGraphicFramePr>
            <a:graphicFrameLocks noGrp="1"/>
          </p:cNvGraphicFramePr>
          <p:nvPr>
            <p:extLst>
              <p:ext uri="{D42A27DB-BD31-4B8C-83A1-F6EECF244321}">
                <p14:modId xmlns:p14="http://schemas.microsoft.com/office/powerpoint/2010/main" val="4115120608"/>
              </p:ext>
            </p:extLst>
          </p:nvPr>
        </p:nvGraphicFramePr>
        <p:xfrm>
          <a:off x="4367808" y="1340768"/>
          <a:ext cx="7633416" cy="3121453"/>
        </p:xfrm>
        <a:graphic>
          <a:graphicData uri="http://schemas.openxmlformats.org/drawingml/2006/table">
            <a:tbl>
              <a:tblPr firstRow="1" bandRow="1">
                <a:tableStyleId>{5C22544A-7EE6-4342-B048-85BDC9FD1C3A}</a:tableStyleId>
              </a:tblPr>
              <a:tblGrid>
                <a:gridCol w="2544472">
                  <a:extLst>
                    <a:ext uri="{9D8B030D-6E8A-4147-A177-3AD203B41FA5}">
                      <a16:colId xmlns="" xmlns:a16="http://schemas.microsoft.com/office/drawing/2014/main" val="20000"/>
                    </a:ext>
                  </a:extLst>
                </a:gridCol>
                <a:gridCol w="2544472">
                  <a:extLst>
                    <a:ext uri="{9D8B030D-6E8A-4147-A177-3AD203B41FA5}">
                      <a16:colId xmlns="" xmlns:a16="http://schemas.microsoft.com/office/drawing/2014/main" val="20001"/>
                    </a:ext>
                  </a:extLst>
                </a:gridCol>
                <a:gridCol w="2544472">
                  <a:extLst>
                    <a:ext uri="{9D8B030D-6E8A-4147-A177-3AD203B41FA5}">
                      <a16:colId xmlns="" xmlns:a16="http://schemas.microsoft.com/office/drawing/2014/main" val="20002"/>
                    </a:ext>
                  </a:extLst>
                </a:gridCol>
              </a:tblGrid>
              <a:tr h="936104">
                <a:tc>
                  <a:txBody>
                    <a:bodyPr/>
                    <a:lstStyle/>
                    <a:p>
                      <a:pPr algn="ctr"/>
                      <a:r>
                        <a:rPr lang="en-US" sz="2400" dirty="0">
                          <a:solidFill>
                            <a:schemeClr val="tx1"/>
                          </a:solidFill>
                        </a:rPr>
                        <a:t>EJES</a:t>
                      </a:r>
                    </a:p>
                  </a:txBody>
                  <a:tcPr marL="121920" marR="121920">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dirty="0">
                          <a:solidFill>
                            <a:schemeClr val="tx1"/>
                          </a:solidFill>
                        </a:rPr>
                        <a:t>OBJETIVOS ESPECÍFICOS</a:t>
                      </a:r>
                    </a:p>
                  </a:txBody>
                  <a:tcPr marL="121920" marR="121920">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400" dirty="0">
                          <a:solidFill>
                            <a:schemeClr val="tx1"/>
                          </a:solidFill>
                        </a:rPr>
                        <a:t>ACCIONES</a:t>
                      </a:r>
                    </a:p>
                  </a:txBody>
                  <a:tcPr marL="121920" marR="121920">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557026">
                <a:tc>
                  <a:txBody>
                    <a:bodyPr/>
                    <a:lstStyle/>
                    <a:p>
                      <a:r>
                        <a:rPr lang="es-PE" sz="2400" noProof="0" dirty="0"/>
                        <a:t>Prevención</a:t>
                      </a:r>
                    </a:p>
                  </a:txBody>
                  <a:tcPr marL="121920" marR="12192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0" dirty="0"/>
                        <a:t>5</a:t>
                      </a:r>
                    </a:p>
                  </a:txBody>
                  <a:tcPr marL="121920" marR="12192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1" dirty="0"/>
                        <a:t>29</a:t>
                      </a:r>
                    </a:p>
                  </a:txBody>
                  <a:tcPr marL="121920" marR="12192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1"/>
                  </a:ext>
                </a:extLst>
              </a:tr>
              <a:tr h="606475">
                <a:tc>
                  <a:txBody>
                    <a:bodyPr/>
                    <a:lstStyle/>
                    <a:p>
                      <a:r>
                        <a:rPr lang="es-PE" sz="2400" noProof="0" dirty="0"/>
                        <a:t>Riesgos</a:t>
                      </a:r>
                    </a:p>
                  </a:txBody>
                  <a:tcPr marL="121920" marR="12192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0" dirty="0"/>
                        <a:t>4</a:t>
                      </a:r>
                    </a:p>
                  </a:txBody>
                  <a:tcPr marL="121920" marR="12192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1" dirty="0"/>
                        <a:t>21</a:t>
                      </a:r>
                    </a:p>
                  </a:txBody>
                  <a:tcPr marL="121920" marR="12192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2"/>
                  </a:ext>
                </a:extLst>
              </a:tr>
              <a:tr h="564648">
                <a:tc>
                  <a:txBody>
                    <a:bodyPr/>
                    <a:lstStyle/>
                    <a:p>
                      <a:r>
                        <a:rPr lang="es-PE" sz="2400" noProof="0" dirty="0"/>
                        <a:t>Sanción</a:t>
                      </a:r>
                    </a:p>
                  </a:txBody>
                  <a:tcPr marL="121920" marR="12192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0" dirty="0"/>
                        <a:t>3</a:t>
                      </a:r>
                    </a:p>
                  </a:txBody>
                  <a:tcPr marL="121920" marR="12192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1" dirty="0"/>
                        <a:t>19</a:t>
                      </a:r>
                    </a:p>
                  </a:txBody>
                  <a:tcPr marL="121920" marR="12192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3"/>
                  </a:ext>
                </a:extLst>
              </a:tr>
              <a:tr h="437207">
                <a:tc>
                  <a:txBody>
                    <a:bodyPr/>
                    <a:lstStyle/>
                    <a:p>
                      <a:pPr algn="ctr"/>
                      <a:r>
                        <a:rPr lang="en-US" sz="2400" b="1" dirty="0"/>
                        <a:t>TOTAL</a:t>
                      </a:r>
                    </a:p>
                  </a:txBody>
                  <a:tcPr marL="121920" marR="121920">
                    <a:lnT w="12700" cap="flat" cmpd="sng" algn="ctr">
                      <a:solidFill>
                        <a:scrgbClr r="0" g="0" b="0"/>
                      </a:solidFill>
                      <a:prstDash val="solid"/>
                      <a:round/>
                      <a:headEnd type="none" w="med" len="med"/>
                      <a:tailEnd type="none" w="med" len="med"/>
                    </a:lnT>
                    <a:noFill/>
                  </a:tcPr>
                </a:tc>
                <a:tc>
                  <a:txBody>
                    <a:bodyPr/>
                    <a:lstStyle/>
                    <a:p>
                      <a:pPr algn="ctr"/>
                      <a:r>
                        <a:rPr lang="en-US" sz="2400" b="0" dirty="0"/>
                        <a:t>12</a:t>
                      </a:r>
                    </a:p>
                  </a:txBody>
                  <a:tcPr marL="121920" marR="121920">
                    <a:lnT w="12700" cap="flat" cmpd="sng" algn="ctr">
                      <a:solidFill>
                        <a:scrgbClr r="0" g="0" b="0"/>
                      </a:solidFill>
                      <a:prstDash val="solid"/>
                      <a:round/>
                      <a:headEnd type="none" w="med" len="med"/>
                      <a:tailEnd type="none" w="med" len="med"/>
                    </a:lnT>
                    <a:noFill/>
                  </a:tcPr>
                </a:tc>
                <a:tc>
                  <a:txBody>
                    <a:bodyPr/>
                    <a:lstStyle/>
                    <a:p>
                      <a:pPr algn="ctr"/>
                      <a:r>
                        <a:rPr lang="en-US" sz="2400" b="1" dirty="0"/>
                        <a:t>69</a:t>
                      </a:r>
                    </a:p>
                  </a:txBody>
                  <a:tcPr marL="121920" marR="121920">
                    <a:lnT w="12700" cap="flat" cmpd="sng" algn="ctr">
                      <a:solidFill>
                        <a:scrgbClr r="0" g="0" b="0"/>
                      </a:solidFill>
                      <a:prstDash val="solid"/>
                      <a:round/>
                      <a:headEnd type="none" w="med" len="med"/>
                      <a:tailEnd type="none" w="med" len="med"/>
                    </a:lnT>
                    <a:noFill/>
                  </a:tcPr>
                </a:tc>
                <a:extLst>
                  <a:ext uri="{0D108BD9-81ED-4DB2-BD59-A6C34878D82A}">
                    <a16:rowId xmlns="" xmlns:a16="http://schemas.microsoft.com/office/drawing/2014/main" val="10004"/>
                  </a:ext>
                </a:extLst>
              </a:tr>
            </a:tbl>
          </a:graphicData>
        </a:graphic>
      </p:graphicFrame>
      <p:sp>
        <p:nvSpPr>
          <p:cNvPr id="2" name="TextBox 1"/>
          <p:cNvSpPr txBox="1"/>
          <p:nvPr/>
        </p:nvSpPr>
        <p:spPr>
          <a:xfrm>
            <a:off x="5663952" y="5373216"/>
            <a:ext cx="5616624" cy="1200329"/>
          </a:xfrm>
          <a:prstGeom prst="rect">
            <a:avLst/>
          </a:prstGeom>
          <a:noFill/>
          <a:ln>
            <a:solidFill>
              <a:schemeClr val="accent1"/>
            </a:solidFill>
          </a:ln>
        </p:spPr>
        <p:txBody>
          <a:bodyPr wrap="square" rtlCol="0">
            <a:spAutoFit/>
          </a:bodyPr>
          <a:lstStyle/>
          <a:p>
            <a:r>
              <a:rPr lang="es-PE" b="1" u="sng" dirty="0"/>
              <a:t>Acoge recomendaciones de:</a:t>
            </a:r>
          </a:p>
          <a:p>
            <a:pPr marL="285750" indent="-285750">
              <a:buFont typeface="Arial"/>
              <a:buChar char="•"/>
            </a:pPr>
            <a:r>
              <a:rPr lang="es-PE" dirty="0"/>
              <a:t>Comisión Presidencial de Integridad</a:t>
            </a:r>
          </a:p>
          <a:p>
            <a:pPr marL="285750" indent="-285750">
              <a:buFont typeface="Arial"/>
              <a:buChar char="•"/>
            </a:pPr>
            <a:r>
              <a:rPr lang="es-PE" dirty="0"/>
              <a:t>OCDE</a:t>
            </a:r>
          </a:p>
          <a:p>
            <a:pPr marL="285750" indent="-285750">
              <a:buFont typeface="Arial"/>
              <a:buChar char="•"/>
            </a:pPr>
            <a:r>
              <a:rPr lang="es-PE" dirty="0"/>
              <a:t>Cumbre de las Américas (Compromiso de Lima)</a:t>
            </a:r>
          </a:p>
        </p:txBody>
      </p:sp>
    </p:spTree>
    <p:extLst>
      <p:ext uri="{BB962C8B-B14F-4D97-AF65-F5344CB8AC3E}">
        <p14:creationId xmlns:p14="http://schemas.microsoft.com/office/powerpoint/2010/main" val="219983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7715" y="2420888"/>
            <a:ext cx="10183313" cy="3016210"/>
          </a:xfrm>
          <a:prstGeom prst="rect">
            <a:avLst/>
          </a:prstGeom>
          <a:noFill/>
          <a:ln>
            <a:solidFill>
              <a:srgbClr val="FFC000"/>
            </a:solidFill>
          </a:ln>
        </p:spPr>
        <p:txBody>
          <a:bodyPr wrap="square" rtlCol="0">
            <a:spAutoFit/>
          </a:bodyPr>
          <a:lstStyle/>
          <a:p>
            <a:pPr algn="ctr"/>
            <a:r>
              <a:rPr lang="es-PE" sz="3800" dirty="0"/>
              <a:t>Coima, mordida, transa, engrase, aceitar, diezmo, romper la mano, para su gaseosa, su cariño, un incentivo, una contribución, para su menú, mojar la mano, propina,  el </a:t>
            </a:r>
            <a:r>
              <a:rPr lang="es-PE" sz="3800" dirty="0" smtClean="0"/>
              <a:t>20%, 15%, 10</a:t>
            </a:r>
            <a:r>
              <a:rPr lang="es-PE" sz="3800" dirty="0"/>
              <a:t>% o 5%, por lo bajo, la plata viene sola, etc.</a:t>
            </a:r>
          </a:p>
        </p:txBody>
      </p:sp>
      <p:sp>
        <p:nvSpPr>
          <p:cNvPr id="6" name="CuadroTexto 5"/>
          <p:cNvSpPr txBox="1"/>
          <p:nvPr/>
        </p:nvSpPr>
        <p:spPr>
          <a:xfrm>
            <a:off x="1127715" y="667649"/>
            <a:ext cx="10183313" cy="954107"/>
          </a:xfrm>
          <a:prstGeom prst="rect">
            <a:avLst/>
          </a:prstGeom>
          <a:noFill/>
        </p:spPr>
        <p:txBody>
          <a:bodyPr wrap="square" rtlCol="0">
            <a:spAutoFit/>
          </a:bodyPr>
          <a:lstStyle/>
          <a:p>
            <a:r>
              <a:rPr lang="es-PE" sz="2800" dirty="0"/>
              <a:t>En el lenguaje coloquial tenemos diferentes maneras para referirnos al fenómeno:</a:t>
            </a:r>
          </a:p>
        </p:txBody>
      </p:sp>
    </p:spTree>
    <p:extLst>
      <p:ext uri="{BB962C8B-B14F-4D97-AF65-F5344CB8AC3E}">
        <p14:creationId xmlns:p14="http://schemas.microsoft.com/office/powerpoint/2010/main" val="653009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 xmlns:a16="http://schemas.microsoft.com/office/drawing/2014/main" id="{A4B2C740-0DF9-4EDA-A73A-4881AC18B194}"/>
              </a:ext>
            </a:extLst>
          </p:cNvPr>
          <p:cNvGraphicFramePr>
            <a:graphicFrameLocks noGrp="1"/>
          </p:cNvGraphicFramePr>
          <p:nvPr>
            <p:extLst/>
          </p:nvPr>
        </p:nvGraphicFramePr>
        <p:xfrm>
          <a:off x="1992829" y="1584118"/>
          <a:ext cx="8206342" cy="4130970"/>
        </p:xfrm>
        <a:graphic>
          <a:graphicData uri="http://schemas.openxmlformats.org/drawingml/2006/table">
            <a:tbl>
              <a:tblPr firstRow="1" bandRow="1">
                <a:tableStyleId>{2D5ABB26-0587-4C30-8999-92F81FD0307C}</a:tableStyleId>
              </a:tblPr>
              <a:tblGrid>
                <a:gridCol w="8206342">
                  <a:extLst>
                    <a:ext uri="{9D8B030D-6E8A-4147-A177-3AD203B41FA5}">
                      <a16:colId xmlns="" xmlns:a16="http://schemas.microsoft.com/office/drawing/2014/main" val="1817736511"/>
                    </a:ext>
                  </a:extLst>
                </a:gridCol>
              </a:tblGrid>
              <a:tr h="432911">
                <a:tc>
                  <a:txBody>
                    <a:bodyPr/>
                    <a:lstStyle/>
                    <a:p>
                      <a:pPr algn="ctr"/>
                      <a:r>
                        <a:rPr lang="es-PE" sz="2400" b="1" dirty="0"/>
                        <a:t>Nivel transversal (país)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BEDA"/>
                    </a:solidFill>
                  </a:tcPr>
                </a:tc>
                <a:extLst>
                  <a:ext uri="{0D108BD9-81ED-4DB2-BD59-A6C34878D82A}">
                    <a16:rowId xmlns="" xmlns:a16="http://schemas.microsoft.com/office/drawing/2014/main" val="10000"/>
                  </a:ext>
                </a:extLst>
              </a:tr>
              <a:tr h="3696630">
                <a:tc>
                  <a:txBody>
                    <a:bodyPr/>
                    <a:lstStyle/>
                    <a:p>
                      <a:pPr marL="0" indent="0">
                        <a:buFont typeface="Wingdings" panose="05000000000000000000" pitchFamily="2" charset="2"/>
                        <a:buNone/>
                      </a:pPr>
                      <a:endParaRPr lang="es-PE" sz="9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800" dirty="0"/>
                        <a:t>Fortalecer cada una de las entidades que conforman la </a:t>
                      </a:r>
                      <a:r>
                        <a:rPr lang="es-PE" sz="1800" b="1" u="sng" dirty="0"/>
                        <a:t>cadena de valor anticorrupción </a:t>
                      </a:r>
                      <a:r>
                        <a:rPr lang="es-PE" sz="1800" dirty="0"/>
                        <a:t>(CGR - PNP – MP – Procuraduría Anticorrupción - PJ) para garantizar adecuada detección, investigación y sanción de la corrupción</a:t>
                      </a:r>
                      <a:endParaRPr lang="es-PE" sz="8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PE" sz="18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800" b="1" u="sng" dirty="0"/>
                        <a:t>Reforma electoral, política y de justicia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PE" sz="1800" b="0" u="none"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800" b="0" u="none" dirty="0"/>
                        <a:t>Fortalecer procesos de </a:t>
                      </a:r>
                      <a:r>
                        <a:rPr lang="es-PE" sz="1800" b="1" u="sng" dirty="0"/>
                        <a:t>contrataciones</a:t>
                      </a:r>
                      <a:r>
                        <a:rPr lang="es-PE" sz="1800" b="0" u="none" dirty="0"/>
                        <a:t> y de </a:t>
                      </a:r>
                      <a:r>
                        <a:rPr lang="es-PE" sz="1800" b="1" u="sng" dirty="0"/>
                        <a:t>obras públicas</a:t>
                      </a:r>
                      <a:r>
                        <a:rPr lang="es-PE" sz="1800" b="0" u="none" dirty="0"/>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PE" sz="1200" b="1" u="sng"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800" b="1" u="sng" dirty="0"/>
                        <a:t>Carrera</a:t>
                      </a:r>
                      <a:r>
                        <a:rPr lang="es-PE" sz="1800" b="1" u="sng" baseline="0" dirty="0"/>
                        <a:t> pública meritocrática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PE" sz="1800" b="0" u="none" baseline="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800" b="0" u="none" dirty="0"/>
                        <a:t>Priorización en la construcción de una </a:t>
                      </a:r>
                      <a:r>
                        <a:rPr lang="es-PE" sz="1800" b="1" u="sng" dirty="0"/>
                        <a:t>cultura de valores </a:t>
                      </a:r>
                      <a:r>
                        <a:rPr lang="es-PE" sz="1800" b="0" u="none" dirty="0"/>
                        <a:t>(educación y formación)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PE" sz="9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66015703"/>
                  </a:ext>
                </a:extLst>
              </a:tr>
            </a:tbl>
          </a:graphicData>
        </a:graphic>
      </p:graphicFrame>
      <p:sp>
        <p:nvSpPr>
          <p:cNvPr id="6" name="Rectangle 5"/>
          <p:cNvSpPr/>
          <p:nvPr/>
        </p:nvSpPr>
        <p:spPr>
          <a:xfrm>
            <a:off x="1524000" y="50955"/>
            <a:ext cx="9144000" cy="310214"/>
          </a:xfrm>
          <a:prstGeom prst="rect">
            <a:avLst/>
          </a:prstGeom>
          <a:solidFill>
            <a:srgbClr val="D8392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1547" dirty="0">
              <a:solidFill>
                <a:srgbClr val="FFFFFF"/>
              </a:solidFill>
              <a:sym typeface="Helvetica Neue Medium"/>
            </a:endParaRPr>
          </a:p>
        </p:txBody>
      </p:sp>
      <p:pic>
        <p:nvPicPr>
          <p:cNvPr id="8" name="Picture 6" descr="C:\Users\narroyo.PCM\Desktop\Logos\LOGO PCM APROBADO.png"/>
          <p:cNvPicPr>
            <a:picLocks noChangeAspect="1" noChangeArrowheads="1"/>
          </p:cNvPicPr>
          <p:nvPr/>
        </p:nvPicPr>
        <p:blipFill>
          <a:blip r:embed="rId2"/>
          <a:srcRect/>
          <a:stretch>
            <a:fillRect/>
          </a:stretch>
        </p:blipFill>
        <p:spPr bwMode="auto">
          <a:xfrm>
            <a:off x="1524000" y="468793"/>
            <a:ext cx="1542918" cy="323864"/>
          </a:xfrm>
          <a:prstGeom prst="rect">
            <a:avLst/>
          </a:prstGeom>
          <a:noFill/>
          <a:ln w="9525">
            <a:noFill/>
            <a:miter lim="800000"/>
            <a:headEnd/>
            <a:tailEnd/>
          </a:ln>
        </p:spPr>
      </p:pic>
    </p:spTree>
    <p:extLst>
      <p:ext uri="{BB962C8B-B14F-4D97-AF65-F5344CB8AC3E}">
        <p14:creationId xmlns:p14="http://schemas.microsoft.com/office/powerpoint/2010/main" val="1161868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a 36">
            <a:extLst>
              <a:ext uri="{FF2B5EF4-FFF2-40B4-BE49-F238E27FC236}">
                <a16:creationId xmlns="" xmlns:a16="http://schemas.microsoft.com/office/drawing/2014/main" id="{7756489F-347B-4A47-B129-59C2070D297E}"/>
              </a:ext>
            </a:extLst>
          </p:cNvPr>
          <p:cNvGraphicFramePr>
            <a:graphicFrameLocks noGrp="1"/>
          </p:cNvGraphicFramePr>
          <p:nvPr/>
        </p:nvGraphicFramePr>
        <p:xfrm>
          <a:off x="9571595" y="6453336"/>
          <a:ext cx="2357053" cy="216024"/>
        </p:xfrm>
        <a:graphic>
          <a:graphicData uri="http://schemas.openxmlformats.org/drawingml/2006/table">
            <a:tbl>
              <a:tblPr firstRow="1" bandRow="1">
                <a:tableStyleId>{5C22544A-7EE6-4342-B048-85BDC9FD1C3A}</a:tableStyleId>
              </a:tblPr>
              <a:tblGrid>
                <a:gridCol w="2357053">
                  <a:extLst>
                    <a:ext uri="{9D8B030D-6E8A-4147-A177-3AD203B41FA5}">
                      <a16:colId xmlns="" xmlns:a16="http://schemas.microsoft.com/office/drawing/2014/main" val="20000"/>
                    </a:ext>
                  </a:extLst>
                </a:gridCol>
              </a:tblGrid>
              <a:tr h="216024">
                <a:tc>
                  <a:txBody>
                    <a:bodyPr/>
                    <a:lstStyle/>
                    <a:p>
                      <a:pPr algn="r"/>
                      <a:r>
                        <a:rPr lang="es-ES" sz="700" b="0" cap="none" spc="0" dirty="0">
                          <a:solidFill>
                            <a:schemeClr val="tx1"/>
                          </a:solidFill>
                          <a:latin typeface="Helvetica" panose="020B0604020202020204" pitchFamily="34" charset="0"/>
                          <a:ea typeface="Tahoma" panose="020B0604030504040204" pitchFamily="34" charset="0"/>
                          <a:cs typeface="Helvetica" panose="020B0604020202020204" pitchFamily="34" charset="0"/>
                        </a:rPr>
                        <a:t>Secretaría de Integridad Pública | PCM |  Junio 2019</a:t>
                      </a:r>
                      <a:endParaRPr lang="es-PE" sz="700" b="0" dirty="0">
                        <a:solidFill>
                          <a:schemeClr val="tx1"/>
                        </a:solidFill>
                      </a:endParaRP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pSp>
        <p:nvGrpSpPr>
          <p:cNvPr id="38" name="Grupo 37">
            <a:extLst>
              <a:ext uri="{FF2B5EF4-FFF2-40B4-BE49-F238E27FC236}">
                <a16:creationId xmlns="" xmlns:a16="http://schemas.microsoft.com/office/drawing/2014/main" id="{298E4C67-778D-4FFD-B73D-FAAE76206DA5}"/>
              </a:ext>
            </a:extLst>
          </p:cNvPr>
          <p:cNvGrpSpPr/>
          <p:nvPr/>
        </p:nvGrpSpPr>
        <p:grpSpPr>
          <a:xfrm>
            <a:off x="403115" y="266159"/>
            <a:ext cx="4071949" cy="429286"/>
            <a:chOff x="7726792" y="355600"/>
            <a:chExt cx="4071949" cy="391068"/>
          </a:xfrm>
        </p:grpSpPr>
        <p:sp>
          <p:nvSpPr>
            <p:cNvPr id="39" name="Bocadillo: rectángulo 38">
              <a:extLst>
                <a:ext uri="{FF2B5EF4-FFF2-40B4-BE49-F238E27FC236}">
                  <a16:creationId xmlns="" xmlns:a16="http://schemas.microsoft.com/office/drawing/2014/main" id="{86F20C9F-DEF5-4958-A6D3-28EE132C3C54}"/>
                </a:ext>
              </a:extLst>
            </p:cNvPr>
            <p:cNvSpPr/>
            <p:nvPr/>
          </p:nvSpPr>
          <p:spPr>
            <a:xfrm>
              <a:off x="7726792" y="355600"/>
              <a:ext cx="4071949" cy="391068"/>
            </a:xfrm>
            <a:prstGeom prst="wedgeRectCallout">
              <a:avLst>
                <a:gd name="adj1" fmla="val 22790"/>
                <a:gd name="adj2" fmla="val 80269"/>
              </a:avLst>
            </a:prstGeom>
            <a:solidFill>
              <a:srgbClr val="EEE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0" name="Rectángulo 39">
              <a:extLst>
                <a:ext uri="{FF2B5EF4-FFF2-40B4-BE49-F238E27FC236}">
                  <a16:creationId xmlns="" xmlns:a16="http://schemas.microsoft.com/office/drawing/2014/main" id="{2DE8B6F9-106F-4936-BE75-EE8B81BF9DF2}"/>
                </a:ext>
              </a:extLst>
            </p:cNvPr>
            <p:cNvSpPr/>
            <p:nvPr/>
          </p:nvSpPr>
          <p:spPr>
            <a:xfrm>
              <a:off x="7726792" y="355600"/>
              <a:ext cx="4071949" cy="364490"/>
            </a:xfrm>
            <a:prstGeom prst="rect">
              <a:avLst/>
            </a:prstGeom>
          </p:spPr>
          <p:txBody>
            <a:bodyPr wrap="none">
              <a:spAutoFit/>
            </a:bodyPr>
            <a:lstStyle/>
            <a:p>
              <a:r>
                <a:rPr lang="es-PE" sz="2000" b="1" dirty="0">
                  <a:latin typeface="Helvetica Neue"/>
                  <a:cs typeface="Helvetica" panose="020B0604020202020204" pitchFamily="34" charset="0"/>
                </a:rPr>
                <a:t>El modelo de integridad público</a:t>
              </a:r>
            </a:p>
          </p:txBody>
        </p:sp>
      </p:grpSp>
      <p:sp>
        <p:nvSpPr>
          <p:cNvPr id="41" name="Triángulo isósceles 40">
            <a:extLst>
              <a:ext uri="{FF2B5EF4-FFF2-40B4-BE49-F238E27FC236}">
                <a16:creationId xmlns="" xmlns:a16="http://schemas.microsoft.com/office/drawing/2014/main" id="{CF585B4F-D9E7-4BC5-AF27-417E9EC4C4D4}"/>
              </a:ext>
            </a:extLst>
          </p:cNvPr>
          <p:cNvSpPr/>
          <p:nvPr/>
        </p:nvSpPr>
        <p:spPr>
          <a:xfrm>
            <a:off x="4968614" y="3670866"/>
            <a:ext cx="2238233" cy="270287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0" name="Triángulo isósceles 49">
            <a:extLst>
              <a:ext uri="{FF2B5EF4-FFF2-40B4-BE49-F238E27FC236}">
                <a16:creationId xmlns="" xmlns:a16="http://schemas.microsoft.com/office/drawing/2014/main" id="{9F41A691-4C1F-439E-8F48-1E30D03DD224}"/>
              </a:ext>
            </a:extLst>
          </p:cNvPr>
          <p:cNvSpPr/>
          <p:nvPr/>
        </p:nvSpPr>
        <p:spPr>
          <a:xfrm rot="2726517">
            <a:off x="3964844" y="3288021"/>
            <a:ext cx="2249703" cy="2702871"/>
          </a:xfrm>
          <a:prstGeom prst="triangle">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Triángulo isósceles 50">
            <a:extLst>
              <a:ext uri="{FF2B5EF4-FFF2-40B4-BE49-F238E27FC236}">
                <a16:creationId xmlns="" xmlns:a16="http://schemas.microsoft.com/office/drawing/2014/main" id="{2CAFC7CA-E112-4B1A-9F07-ABE889906DBD}"/>
              </a:ext>
            </a:extLst>
          </p:cNvPr>
          <p:cNvSpPr/>
          <p:nvPr/>
        </p:nvSpPr>
        <p:spPr>
          <a:xfrm rot="5400000">
            <a:off x="3557653" y="2281909"/>
            <a:ext cx="2238233" cy="270287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2" name="Triángulo isósceles 51">
            <a:extLst>
              <a:ext uri="{FF2B5EF4-FFF2-40B4-BE49-F238E27FC236}">
                <a16:creationId xmlns="" xmlns:a16="http://schemas.microsoft.com/office/drawing/2014/main" id="{ABF38C82-CEFB-44CE-9E0D-D6ECCCCECB74}"/>
              </a:ext>
            </a:extLst>
          </p:cNvPr>
          <p:cNvSpPr/>
          <p:nvPr/>
        </p:nvSpPr>
        <p:spPr>
          <a:xfrm rot="10800000">
            <a:off x="4966542" y="869548"/>
            <a:ext cx="2238233" cy="270287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3" name="Triángulo isósceles 52">
            <a:extLst>
              <a:ext uri="{FF2B5EF4-FFF2-40B4-BE49-F238E27FC236}">
                <a16:creationId xmlns="" xmlns:a16="http://schemas.microsoft.com/office/drawing/2014/main" id="{48A686A6-0281-4ECF-8FBE-D4E3B70E45F5}"/>
              </a:ext>
            </a:extLst>
          </p:cNvPr>
          <p:cNvSpPr/>
          <p:nvPr/>
        </p:nvSpPr>
        <p:spPr>
          <a:xfrm rot="13505367">
            <a:off x="5982683" y="1253691"/>
            <a:ext cx="2238233" cy="27028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Triángulo isósceles 53">
            <a:extLst>
              <a:ext uri="{FF2B5EF4-FFF2-40B4-BE49-F238E27FC236}">
                <a16:creationId xmlns="" xmlns:a16="http://schemas.microsoft.com/office/drawing/2014/main" id="{3F0A9EC1-52AF-4D63-85AE-461ADEC39773}"/>
              </a:ext>
            </a:extLst>
          </p:cNvPr>
          <p:cNvSpPr/>
          <p:nvPr/>
        </p:nvSpPr>
        <p:spPr>
          <a:xfrm rot="16200000">
            <a:off x="6370273" y="2273889"/>
            <a:ext cx="2238233" cy="270287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5" name="Triángulo isósceles 54">
            <a:extLst>
              <a:ext uri="{FF2B5EF4-FFF2-40B4-BE49-F238E27FC236}">
                <a16:creationId xmlns="" xmlns:a16="http://schemas.microsoft.com/office/drawing/2014/main" id="{F5C03437-51B5-4C3C-BE0B-D7AEBACB7F82}"/>
              </a:ext>
            </a:extLst>
          </p:cNvPr>
          <p:cNvSpPr/>
          <p:nvPr/>
        </p:nvSpPr>
        <p:spPr>
          <a:xfrm rot="18937105">
            <a:off x="5985751" y="3275282"/>
            <a:ext cx="2238233" cy="2702871"/>
          </a:xfrm>
          <a:prstGeom prst="triangle">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6" name="Triángulo isósceles 55">
            <a:extLst>
              <a:ext uri="{FF2B5EF4-FFF2-40B4-BE49-F238E27FC236}">
                <a16:creationId xmlns="" xmlns:a16="http://schemas.microsoft.com/office/drawing/2014/main" id="{FF02EC3D-015A-40D2-958F-BBE3E39F55D9}"/>
              </a:ext>
            </a:extLst>
          </p:cNvPr>
          <p:cNvSpPr/>
          <p:nvPr/>
        </p:nvSpPr>
        <p:spPr>
          <a:xfrm rot="8100000">
            <a:off x="3969127" y="1287857"/>
            <a:ext cx="2238233" cy="2702871"/>
          </a:xfrm>
          <a:prstGeom prst="triangle">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7" name="Rectángulo 56">
            <a:extLst>
              <a:ext uri="{FF2B5EF4-FFF2-40B4-BE49-F238E27FC236}">
                <a16:creationId xmlns="" xmlns:a16="http://schemas.microsoft.com/office/drawing/2014/main" id="{59823495-05AB-4641-B389-848184018A78}"/>
              </a:ext>
            </a:extLst>
          </p:cNvPr>
          <p:cNvSpPr/>
          <p:nvPr/>
        </p:nvSpPr>
        <p:spPr>
          <a:xfrm>
            <a:off x="5358767" y="1440763"/>
            <a:ext cx="1515635" cy="830997"/>
          </a:xfrm>
          <a:prstGeom prst="rect">
            <a:avLst/>
          </a:prstGeom>
        </p:spPr>
        <p:txBody>
          <a:bodyPr wrap="square">
            <a:spAutoFit/>
          </a:bodyPr>
          <a:lstStyle/>
          <a:p>
            <a:pPr algn="ctr"/>
            <a:r>
              <a:rPr lang="es-PE" sz="1600" dirty="0">
                <a:solidFill>
                  <a:schemeClr val="bg1"/>
                </a:solidFill>
                <a:latin typeface="Helvetica Neue"/>
              </a:rPr>
              <a:t>Compromiso de Alta Dirección</a:t>
            </a:r>
          </a:p>
        </p:txBody>
      </p:sp>
      <p:sp>
        <p:nvSpPr>
          <p:cNvPr id="58" name="Rectángulo 57">
            <a:extLst>
              <a:ext uri="{FF2B5EF4-FFF2-40B4-BE49-F238E27FC236}">
                <a16:creationId xmlns="" xmlns:a16="http://schemas.microsoft.com/office/drawing/2014/main" id="{27C5E500-19A1-4FB0-BE16-B2D6A11874AE}"/>
              </a:ext>
            </a:extLst>
          </p:cNvPr>
          <p:cNvSpPr/>
          <p:nvPr/>
        </p:nvSpPr>
        <p:spPr>
          <a:xfrm>
            <a:off x="6535926" y="2147295"/>
            <a:ext cx="1515635" cy="584775"/>
          </a:xfrm>
          <a:prstGeom prst="rect">
            <a:avLst/>
          </a:prstGeom>
        </p:spPr>
        <p:txBody>
          <a:bodyPr wrap="square">
            <a:spAutoFit/>
          </a:bodyPr>
          <a:lstStyle/>
          <a:p>
            <a:pPr algn="ctr"/>
            <a:r>
              <a:rPr lang="es-PE" sz="1600" dirty="0">
                <a:solidFill>
                  <a:schemeClr val="bg1"/>
                </a:solidFill>
                <a:latin typeface="Helvetica Neue"/>
              </a:rPr>
              <a:t>Gestión de riesgos</a:t>
            </a:r>
          </a:p>
        </p:txBody>
      </p:sp>
      <p:sp>
        <p:nvSpPr>
          <p:cNvPr id="59" name="Rectángulo 58">
            <a:extLst>
              <a:ext uri="{FF2B5EF4-FFF2-40B4-BE49-F238E27FC236}">
                <a16:creationId xmlns="" xmlns:a16="http://schemas.microsoft.com/office/drawing/2014/main" id="{97C40694-AE33-4426-B8F9-444A8DF7FD42}"/>
              </a:ext>
            </a:extLst>
          </p:cNvPr>
          <p:cNvSpPr/>
          <p:nvPr/>
        </p:nvSpPr>
        <p:spPr>
          <a:xfrm>
            <a:off x="6997011" y="3200768"/>
            <a:ext cx="1512731" cy="830997"/>
          </a:xfrm>
          <a:prstGeom prst="rect">
            <a:avLst/>
          </a:prstGeom>
        </p:spPr>
        <p:txBody>
          <a:bodyPr wrap="square">
            <a:spAutoFit/>
          </a:bodyPr>
          <a:lstStyle/>
          <a:p>
            <a:pPr algn="ctr"/>
            <a:r>
              <a:rPr lang="es-PE" sz="1600" dirty="0">
                <a:solidFill>
                  <a:schemeClr val="bg1"/>
                </a:solidFill>
                <a:latin typeface="Helvetica Neue"/>
              </a:rPr>
              <a:t>Políticas de complimiento e integridad</a:t>
            </a:r>
          </a:p>
        </p:txBody>
      </p:sp>
      <p:sp>
        <p:nvSpPr>
          <p:cNvPr id="61" name="Rectángulo 60">
            <a:extLst>
              <a:ext uri="{FF2B5EF4-FFF2-40B4-BE49-F238E27FC236}">
                <a16:creationId xmlns="" xmlns:a16="http://schemas.microsoft.com/office/drawing/2014/main" id="{1B967AE3-0996-4E26-A25A-C6656A870192}"/>
              </a:ext>
            </a:extLst>
          </p:cNvPr>
          <p:cNvSpPr/>
          <p:nvPr/>
        </p:nvSpPr>
        <p:spPr>
          <a:xfrm>
            <a:off x="5338422" y="5141588"/>
            <a:ext cx="1515635" cy="338554"/>
          </a:xfrm>
          <a:prstGeom prst="rect">
            <a:avLst/>
          </a:prstGeom>
        </p:spPr>
        <p:txBody>
          <a:bodyPr wrap="square">
            <a:spAutoFit/>
          </a:bodyPr>
          <a:lstStyle/>
          <a:p>
            <a:pPr algn="ctr"/>
            <a:r>
              <a:rPr lang="es-PE" sz="1600" dirty="0">
                <a:solidFill>
                  <a:schemeClr val="bg1"/>
                </a:solidFill>
                <a:latin typeface="Helvetica Neue"/>
              </a:rPr>
              <a:t>Controles</a:t>
            </a:r>
          </a:p>
        </p:txBody>
      </p:sp>
      <p:sp>
        <p:nvSpPr>
          <p:cNvPr id="62" name="Rectángulo 61">
            <a:extLst>
              <a:ext uri="{FF2B5EF4-FFF2-40B4-BE49-F238E27FC236}">
                <a16:creationId xmlns="" xmlns:a16="http://schemas.microsoft.com/office/drawing/2014/main" id="{57857EE6-0CC6-437D-A20A-1DFD4EF9CF79}"/>
              </a:ext>
            </a:extLst>
          </p:cNvPr>
          <p:cNvSpPr/>
          <p:nvPr/>
        </p:nvSpPr>
        <p:spPr>
          <a:xfrm>
            <a:off x="4072041" y="4539581"/>
            <a:ext cx="1515635" cy="584775"/>
          </a:xfrm>
          <a:prstGeom prst="rect">
            <a:avLst/>
          </a:prstGeom>
        </p:spPr>
        <p:txBody>
          <a:bodyPr wrap="square">
            <a:spAutoFit/>
          </a:bodyPr>
          <a:lstStyle/>
          <a:p>
            <a:pPr algn="ctr"/>
            <a:r>
              <a:rPr lang="es-PE" sz="1600" dirty="0">
                <a:solidFill>
                  <a:schemeClr val="bg1"/>
                </a:solidFill>
                <a:latin typeface="Helvetica Neue"/>
              </a:rPr>
              <a:t>Comunicación          y capacitación</a:t>
            </a:r>
          </a:p>
        </p:txBody>
      </p:sp>
      <p:sp>
        <p:nvSpPr>
          <p:cNvPr id="74" name="Rectángulo 73">
            <a:extLst>
              <a:ext uri="{FF2B5EF4-FFF2-40B4-BE49-F238E27FC236}">
                <a16:creationId xmlns="" xmlns:a16="http://schemas.microsoft.com/office/drawing/2014/main" id="{9215C6E6-970F-483F-A117-2A53440161B9}"/>
              </a:ext>
            </a:extLst>
          </p:cNvPr>
          <p:cNvSpPr/>
          <p:nvPr/>
        </p:nvSpPr>
        <p:spPr>
          <a:xfrm>
            <a:off x="3541845" y="3349583"/>
            <a:ext cx="1515635" cy="584775"/>
          </a:xfrm>
          <a:prstGeom prst="rect">
            <a:avLst/>
          </a:prstGeom>
        </p:spPr>
        <p:txBody>
          <a:bodyPr wrap="square">
            <a:spAutoFit/>
          </a:bodyPr>
          <a:lstStyle/>
          <a:p>
            <a:pPr algn="ctr"/>
            <a:r>
              <a:rPr lang="es-PE" sz="1600" dirty="0">
                <a:solidFill>
                  <a:schemeClr val="bg1"/>
                </a:solidFill>
                <a:latin typeface="Helvetica Neue"/>
              </a:rPr>
              <a:t>Canal de denuncias</a:t>
            </a:r>
          </a:p>
        </p:txBody>
      </p:sp>
      <p:sp>
        <p:nvSpPr>
          <p:cNvPr id="75" name="Rectángulo 74">
            <a:extLst>
              <a:ext uri="{FF2B5EF4-FFF2-40B4-BE49-F238E27FC236}">
                <a16:creationId xmlns="" xmlns:a16="http://schemas.microsoft.com/office/drawing/2014/main" id="{30D3BC3B-DDD8-4FB1-B683-A824F11211A6}"/>
              </a:ext>
            </a:extLst>
          </p:cNvPr>
          <p:cNvSpPr/>
          <p:nvPr/>
        </p:nvSpPr>
        <p:spPr>
          <a:xfrm>
            <a:off x="3997318" y="2113414"/>
            <a:ext cx="1515635" cy="584775"/>
          </a:xfrm>
          <a:prstGeom prst="rect">
            <a:avLst/>
          </a:prstGeom>
        </p:spPr>
        <p:txBody>
          <a:bodyPr wrap="square">
            <a:spAutoFit/>
          </a:bodyPr>
          <a:lstStyle/>
          <a:p>
            <a:pPr algn="ctr"/>
            <a:r>
              <a:rPr lang="es-PE" sz="1600" dirty="0">
                <a:solidFill>
                  <a:schemeClr val="bg1"/>
                </a:solidFill>
                <a:latin typeface="Helvetica Neue"/>
              </a:rPr>
              <a:t>Supervisión</a:t>
            </a:r>
          </a:p>
          <a:p>
            <a:pPr algn="ctr"/>
            <a:r>
              <a:rPr lang="es-PE" sz="1600" dirty="0">
                <a:solidFill>
                  <a:schemeClr val="bg1"/>
                </a:solidFill>
                <a:latin typeface="Helvetica Neue"/>
              </a:rPr>
              <a:t>y monitoreo</a:t>
            </a:r>
          </a:p>
        </p:txBody>
      </p:sp>
      <p:sp>
        <p:nvSpPr>
          <p:cNvPr id="76" name="Oval 1">
            <a:extLst>
              <a:ext uri="{FF2B5EF4-FFF2-40B4-BE49-F238E27FC236}">
                <a16:creationId xmlns="" xmlns:a16="http://schemas.microsoft.com/office/drawing/2014/main" id="{711EBA28-723C-409C-AB27-810FB6CCFCD6}"/>
              </a:ext>
            </a:extLst>
          </p:cNvPr>
          <p:cNvSpPr/>
          <p:nvPr/>
        </p:nvSpPr>
        <p:spPr>
          <a:xfrm>
            <a:off x="5212612" y="2850494"/>
            <a:ext cx="1699012" cy="16423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Elipse 1"/>
          <p:cNvSpPr/>
          <p:nvPr/>
        </p:nvSpPr>
        <p:spPr>
          <a:xfrm>
            <a:off x="3252984" y="848789"/>
            <a:ext cx="5524948" cy="5524948"/>
          </a:xfrm>
          <a:prstGeom prst="ellipse">
            <a:avLst/>
          </a:prstGeom>
          <a:noFill/>
          <a:ln w="635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1" name="Grupo 10"/>
          <p:cNvGrpSpPr/>
          <p:nvPr/>
        </p:nvGrpSpPr>
        <p:grpSpPr>
          <a:xfrm>
            <a:off x="5806439" y="548600"/>
            <a:ext cx="3966861" cy="632053"/>
            <a:chOff x="5604734" y="938563"/>
            <a:chExt cx="3966861" cy="632053"/>
          </a:xfrm>
        </p:grpSpPr>
        <p:sp>
          <p:nvSpPr>
            <p:cNvPr id="3" name="Rectángulo 2"/>
            <p:cNvSpPr/>
            <p:nvPr/>
          </p:nvSpPr>
          <p:spPr>
            <a:xfrm>
              <a:off x="5905207" y="938563"/>
              <a:ext cx="3666388" cy="523220"/>
            </a:xfrm>
            <a:prstGeom prst="rect">
              <a:avLst/>
            </a:prstGeom>
          </p:spPr>
          <p:txBody>
            <a:bodyPr wrap="none">
              <a:spAutoFit/>
            </a:bodyPr>
            <a:lstStyle/>
            <a:p>
              <a:r>
                <a:rPr lang="es-PE" sz="1400" dirty="0">
                  <a:latin typeface="Helvetica Neue"/>
                </a:rPr>
                <a:t>Apoyo absoluto, explícito y visible</a:t>
              </a:r>
            </a:p>
            <a:p>
              <a:r>
                <a:rPr lang="es-PE" sz="1400" dirty="0">
                  <a:latin typeface="Helvetica Neue"/>
                </a:rPr>
                <a:t>Cultura organizacional (valores y creencias)</a:t>
              </a:r>
            </a:p>
          </p:txBody>
        </p:sp>
        <p:cxnSp>
          <p:nvCxnSpPr>
            <p:cNvPr id="8" name="Conector recto 7"/>
            <p:cNvCxnSpPr/>
            <p:nvPr/>
          </p:nvCxnSpPr>
          <p:spPr>
            <a:xfrm flipV="1">
              <a:off x="5604734" y="1129553"/>
              <a:ext cx="0" cy="441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5604734" y="1129553"/>
              <a:ext cx="246354" cy="0"/>
            </a:xfrm>
            <a:prstGeom prst="line">
              <a:avLst/>
            </a:prstGeom>
            <a:ln cap="rnd">
              <a:tailEnd type="oval"/>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7768935" y="1528436"/>
            <a:ext cx="2248229" cy="954107"/>
            <a:chOff x="7567230" y="1918399"/>
            <a:chExt cx="2248229" cy="954107"/>
          </a:xfrm>
        </p:grpSpPr>
        <p:sp>
          <p:nvSpPr>
            <p:cNvPr id="26" name="Rectángulo 25"/>
            <p:cNvSpPr/>
            <p:nvPr/>
          </p:nvSpPr>
          <p:spPr>
            <a:xfrm>
              <a:off x="7849856" y="1918399"/>
              <a:ext cx="1965603" cy="954107"/>
            </a:xfrm>
            <a:prstGeom prst="rect">
              <a:avLst/>
            </a:prstGeom>
          </p:spPr>
          <p:txBody>
            <a:bodyPr wrap="none">
              <a:spAutoFit/>
            </a:bodyPr>
            <a:lstStyle/>
            <a:p>
              <a:r>
                <a:rPr lang="es-PE" sz="1400" dirty="0" smtClean="0">
                  <a:latin typeface="Helvetica Neue"/>
                </a:rPr>
                <a:t>Riesgos de corrupción</a:t>
              </a:r>
            </a:p>
            <a:p>
              <a:r>
                <a:rPr lang="es-PE" sz="1400" dirty="0" smtClean="0">
                  <a:latin typeface="Helvetica Neue"/>
                </a:rPr>
                <a:t>Proceso participativo</a:t>
              </a:r>
            </a:p>
            <a:p>
              <a:r>
                <a:rPr lang="es-PE" sz="1400" dirty="0" smtClean="0">
                  <a:latin typeface="Helvetica Neue"/>
                </a:rPr>
                <a:t>Metodología</a:t>
              </a:r>
            </a:p>
            <a:p>
              <a:endParaRPr lang="es-PE" sz="1400" dirty="0">
                <a:latin typeface="Helvetica Neue"/>
              </a:endParaRPr>
            </a:p>
          </p:txBody>
        </p:sp>
        <p:cxnSp>
          <p:nvCxnSpPr>
            <p:cNvPr id="35" name="Conector recto 34"/>
            <p:cNvCxnSpPr/>
            <p:nvPr/>
          </p:nvCxnSpPr>
          <p:spPr>
            <a:xfrm flipV="1">
              <a:off x="7567230" y="2072287"/>
              <a:ext cx="0" cy="26328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7567230" y="2073403"/>
              <a:ext cx="246354" cy="0"/>
            </a:xfrm>
            <a:prstGeom prst="line">
              <a:avLst/>
            </a:prstGeom>
            <a:ln cap="rnd">
              <a:solidFill>
                <a:srgbClr val="00B0F0"/>
              </a:solidFill>
              <a:tailEnd type="oval"/>
            </a:ln>
          </p:spPr>
          <p:style>
            <a:lnRef idx="1">
              <a:schemeClr val="accent1"/>
            </a:lnRef>
            <a:fillRef idx="0">
              <a:schemeClr val="accent1"/>
            </a:fillRef>
            <a:effectRef idx="0">
              <a:schemeClr val="accent1"/>
            </a:effectRef>
            <a:fontRef idx="minor">
              <a:schemeClr val="tx1"/>
            </a:fontRef>
          </p:style>
        </p:cxnSp>
      </p:grpSp>
      <p:grpSp>
        <p:nvGrpSpPr>
          <p:cNvPr id="21" name="Grupo 20"/>
          <p:cNvGrpSpPr/>
          <p:nvPr/>
        </p:nvGrpSpPr>
        <p:grpSpPr>
          <a:xfrm>
            <a:off x="8451509" y="2781807"/>
            <a:ext cx="3232431" cy="1169551"/>
            <a:chOff x="8220892" y="3583775"/>
            <a:chExt cx="3232431" cy="1169551"/>
          </a:xfrm>
        </p:grpSpPr>
        <p:sp>
          <p:nvSpPr>
            <p:cNvPr id="4" name="Rectángulo 3"/>
            <p:cNvSpPr/>
            <p:nvPr/>
          </p:nvSpPr>
          <p:spPr>
            <a:xfrm>
              <a:off x="8427766" y="3583775"/>
              <a:ext cx="3025557" cy="1169551"/>
            </a:xfrm>
            <a:prstGeom prst="rect">
              <a:avLst/>
            </a:prstGeom>
          </p:spPr>
          <p:txBody>
            <a:bodyPr wrap="square">
              <a:spAutoFit/>
            </a:bodyPr>
            <a:lstStyle/>
            <a:p>
              <a:pPr algn="just">
                <a:defRPr/>
              </a:pPr>
              <a:r>
                <a:rPr lang="es-PE" sz="1400" dirty="0">
                  <a:latin typeface="Helvetica Neue"/>
                </a:rPr>
                <a:t>Conflicto de intereses, regalos, etc.</a:t>
              </a:r>
            </a:p>
            <a:p>
              <a:pPr algn="just">
                <a:defRPr/>
              </a:pPr>
              <a:r>
                <a:rPr lang="es-PE" sz="1400" dirty="0">
                  <a:latin typeface="Helvetica Neue"/>
                </a:rPr>
                <a:t>Gestión de intereses (lobby)</a:t>
              </a:r>
            </a:p>
            <a:p>
              <a:pPr algn="just">
                <a:defRPr/>
              </a:pPr>
              <a:r>
                <a:rPr lang="es-PE" sz="1400" dirty="0">
                  <a:latin typeface="Helvetica Neue"/>
                </a:rPr>
                <a:t>Política de contratación de personal (filtros en áreas sensibles).</a:t>
              </a:r>
            </a:p>
            <a:p>
              <a:pPr algn="just">
                <a:defRPr/>
              </a:pPr>
              <a:r>
                <a:rPr lang="es-PE" sz="1400" dirty="0">
                  <a:latin typeface="Helvetica Neue"/>
                </a:rPr>
                <a:t>Códigos de conducta</a:t>
              </a:r>
            </a:p>
          </p:txBody>
        </p:sp>
        <p:cxnSp>
          <p:nvCxnSpPr>
            <p:cNvPr id="42" name="Conector recto 41"/>
            <p:cNvCxnSpPr/>
            <p:nvPr/>
          </p:nvCxnSpPr>
          <p:spPr>
            <a:xfrm flipV="1">
              <a:off x="8327137" y="3836504"/>
              <a:ext cx="0" cy="35718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8324328" y="3837566"/>
              <a:ext cx="163656" cy="0"/>
            </a:xfrm>
            <a:prstGeom prst="line">
              <a:avLst/>
            </a:prstGeom>
            <a:ln cap="rnd">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H="1">
              <a:off x="8220892" y="4193690"/>
              <a:ext cx="10343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 name="Grupo 23"/>
          <p:cNvGrpSpPr/>
          <p:nvPr/>
        </p:nvGrpSpPr>
        <p:grpSpPr>
          <a:xfrm>
            <a:off x="375888" y="5242472"/>
            <a:ext cx="4045662" cy="738664"/>
            <a:chOff x="174183" y="5632435"/>
            <a:chExt cx="4045662" cy="738664"/>
          </a:xfrm>
        </p:grpSpPr>
        <p:sp>
          <p:nvSpPr>
            <p:cNvPr id="5" name="Rectángulo 4"/>
            <p:cNvSpPr/>
            <p:nvPr/>
          </p:nvSpPr>
          <p:spPr>
            <a:xfrm>
              <a:off x="174183" y="5632435"/>
              <a:ext cx="3737351" cy="738664"/>
            </a:xfrm>
            <a:prstGeom prst="rect">
              <a:avLst/>
            </a:prstGeom>
          </p:spPr>
          <p:txBody>
            <a:bodyPr wrap="square">
              <a:spAutoFit/>
            </a:bodyPr>
            <a:lstStyle/>
            <a:p>
              <a:pPr algn="r">
                <a:defRPr/>
              </a:pPr>
              <a:r>
                <a:rPr lang="es-PE" sz="1400" dirty="0">
                  <a:latin typeface="Helvetica Neue"/>
                </a:rPr>
                <a:t>Capacitación en integridad y ética</a:t>
              </a:r>
            </a:p>
            <a:p>
              <a:pPr algn="r">
                <a:defRPr/>
              </a:pPr>
              <a:r>
                <a:rPr lang="es-PE" sz="1400" dirty="0">
                  <a:latin typeface="Helvetica Neue"/>
                </a:rPr>
                <a:t>Política de comunicación a contrapartes</a:t>
              </a:r>
            </a:p>
            <a:p>
              <a:pPr algn="r">
                <a:defRPr/>
              </a:pPr>
              <a:r>
                <a:rPr lang="es-PE" sz="1400" dirty="0">
                  <a:latin typeface="Helvetica Neue"/>
                </a:rPr>
                <a:t>Comunicación interna y clima laboral</a:t>
              </a:r>
            </a:p>
          </p:txBody>
        </p:sp>
        <p:grpSp>
          <p:nvGrpSpPr>
            <p:cNvPr id="23" name="Grupo 22"/>
            <p:cNvGrpSpPr/>
            <p:nvPr/>
          </p:nvGrpSpPr>
          <p:grpSpPr>
            <a:xfrm>
              <a:off x="3953798" y="5643858"/>
              <a:ext cx="266047" cy="441063"/>
              <a:chOff x="3831910" y="5505051"/>
              <a:chExt cx="266047" cy="441063"/>
            </a:xfrm>
          </p:grpSpPr>
          <p:cxnSp>
            <p:nvCxnSpPr>
              <p:cNvPr id="49" name="Conector recto 48"/>
              <p:cNvCxnSpPr/>
              <p:nvPr/>
            </p:nvCxnSpPr>
            <p:spPr>
              <a:xfrm flipV="1">
                <a:off x="4097957" y="5505051"/>
                <a:ext cx="0" cy="441063"/>
              </a:xfrm>
              <a:prstGeom prst="line">
                <a:avLst/>
              </a:prstGeom>
              <a:ln>
                <a:solidFill>
                  <a:srgbClr val="005490"/>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flipH="1">
                <a:off x="3831910" y="5946114"/>
                <a:ext cx="266047" cy="0"/>
              </a:xfrm>
              <a:prstGeom prst="line">
                <a:avLst/>
              </a:prstGeom>
              <a:ln cap="rnd">
                <a:solidFill>
                  <a:srgbClr val="005490"/>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28" name="Grupo 27"/>
          <p:cNvGrpSpPr/>
          <p:nvPr/>
        </p:nvGrpSpPr>
        <p:grpSpPr>
          <a:xfrm>
            <a:off x="416647" y="2889745"/>
            <a:ext cx="3264724" cy="1436615"/>
            <a:chOff x="214942" y="3279708"/>
            <a:chExt cx="3264724" cy="1436615"/>
          </a:xfrm>
        </p:grpSpPr>
        <p:sp>
          <p:nvSpPr>
            <p:cNvPr id="6" name="Rectángulo 5"/>
            <p:cNvSpPr/>
            <p:nvPr/>
          </p:nvSpPr>
          <p:spPr>
            <a:xfrm>
              <a:off x="214942" y="3331328"/>
              <a:ext cx="2976560" cy="1384995"/>
            </a:xfrm>
            <a:prstGeom prst="rect">
              <a:avLst/>
            </a:prstGeom>
          </p:spPr>
          <p:txBody>
            <a:bodyPr wrap="square">
              <a:spAutoFit/>
            </a:bodyPr>
            <a:lstStyle/>
            <a:p>
              <a:pPr algn="r"/>
              <a:r>
                <a:rPr lang="es-PE" sz="1400" dirty="0">
                  <a:latin typeface="Helvetica Neue"/>
                </a:rPr>
                <a:t>Mecanismos claros y accesibles</a:t>
              </a:r>
            </a:p>
            <a:p>
              <a:pPr algn="r"/>
              <a:r>
                <a:rPr lang="es-PE" sz="1400" dirty="0">
                  <a:latin typeface="Helvetica Neue"/>
                </a:rPr>
                <a:t>Medidas de protección</a:t>
              </a:r>
            </a:p>
            <a:p>
              <a:pPr algn="r"/>
              <a:r>
                <a:rPr lang="es-PE" sz="1400" dirty="0">
                  <a:latin typeface="Helvetica Neue"/>
                </a:rPr>
                <a:t> Posibilidad de denuncias anónimas</a:t>
              </a:r>
            </a:p>
            <a:p>
              <a:pPr algn="r"/>
              <a:r>
                <a:rPr lang="es-PE" sz="1400" dirty="0">
                  <a:latin typeface="Helvetica Neue"/>
                </a:rPr>
                <a:t>Mecanismos de detección de irregularidades</a:t>
              </a:r>
            </a:p>
          </p:txBody>
        </p:sp>
        <p:cxnSp>
          <p:nvCxnSpPr>
            <p:cNvPr id="64" name="Conector recto 63"/>
            <p:cNvCxnSpPr/>
            <p:nvPr/>
          </p:nvCxnSpPr>
          <p:spPr>
            <a:xfrm flipH="1">
              <a:off x="2588808" y="3279708"/>
              <a:ext cx="615569" cy="0"/>
            </a:xfrm>
            <a:prstGeom prst="line">
              <a:avLst/>
            </a:prstGeom>
            <a:ln cap="rnd">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flipV="1">
              <a:off x="3204377" y="3279708"/>
              <a:ext cx="0" cy="44106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flipH="1">
              <a:off x="3200614" y="3720771"/>
              <a:ext cx="27905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0" name="Grupo 29"/>
          <p:cNvGrpSpPr/>
          <p:nvPr/>
        </p:nvGrpSpPr>
        <p:grpSpPr>
          <a:xfrm>
            <a:off x="4966002" y="2835987"/>
            <a:ext cx="2178652" cy="1886639"/>
            <a:chOff x="4966002" y="2835987"/>
            <a:chExt cx="2178652" cy="1886639"/>
          </a:xfrm>
        </p:grpSpPr>
        <p:sp>
          <p:nvSpPr>
            <p:cNvPr id="77" name="TextBox 4">
              <a:extLst>
                <a:ext uri="{FF2B5EF4-FFF2-40B4-BE49-F238E27FC236}">
                  <a16:creationId xmlns="" xmlns:a16="http://schemas.microsoft.com/office/drawing/2014/main" id="{BC4743D6-6DC1-4C2E-B7D6-4262945F79DE}"/>
                </a:ext>
              </a:extLst>
            </p:cNvPr>
            <p:cNvSpPr txBox="1"/>
            <p:nvPr/>
          </p:nvSpPr>
          <p:spPr>
            <a:xfrm>
              <a:off x="5309421" y="3454519"/>
              <a:ext cx="1495812" cy="5283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1700"/>
                </a:lnSpc>
              </a:pPr>
              <a:r>
                <a:rPr lang="es-ES" dirty="0">
                  <a:solidFill>
                    <a:srgbClr val="000000"/>
                  </a:solidFill>
                  <a:latin typeface="Helvetica Nue"/>
                </a:rPr>
                <a:t>Encargado del Modelo</a:t>
              </a:r>
              <a:endParaRPr lang="es-ES" dirty="0">
                <a:solidFill>
                  <a:srgbClr val="000000"/>
                </a:solidFill>
                <a:latin typeface="Helvetica Nue"/>
                <a:cs typeface="Calibri"/>
              </a:endParaRPr>
            </a:p>
          </p:txBody>
        </p:sp>
        <p:sp>
          <p:nvSpPr>
            <p:cNvPr id="29" name="Flecha derecha 28"/>
            <p:cNvSpPr/>
            <p:nvPr/>
          </p:nvSpPr>
          <p:spPr>
            <a:xfrm rot="18900000">
              <a:off x="6556859" y="2849763"/>
              <a:ext cx="303929" cy="23671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7" name="Flecha derecha 66"/>
            <p:cNvSpPr/>
            <p:nvPr/>
          </p:nvSpPr>
          <p:spPr>
            <a:xfrm rot="21379976">
              <a:off x="6840725" y="3525632"/>
              <a:ext cx="303929" cy="23671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8" name="Flecha derecha 67"/>
            <p:cNvSpPr/>
            <p:nvPr/>
          </p:nvSpPr>
          <p:spPr>
            <a:xfrm rot="2353523">
              <a:off x="6609785" y="4169549"/>
              <a:ext cx="303929" cy="23671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9" name="Flecha derecha 68"/>
            <p:cNvSpPr/>
            <p:nvPr/>
          </p:nvSpPr>
          <p:spPr>
            <a:xfrm rot="5400000">
              <a:off x="5918934" y="4452304"/>
              <a:ext cx="303929" cy="23671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0" name="Flecha derecha 69"/>
            <p:cNvSpPr/>
            <p:nvPr/>
          </p:nvSpPr>
          <p:spPr>
            <a:xfrm rot="8353734">
              <a:off x="5216909" y="4206729"/>
              <a:ext cx="303929" cy="23671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1" name="Flecha derecha 70"/>
            <p:cNvSpPr/>
            <p:nvPr/>
          </p:nvSpPr>
          <p:spPr>
            <a:xfrm rot="10800000">
              <a:off x="4966002" y="3556769"/>
              <a:ext cx="303929" cy="23671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2" name="Flecha derecha 71"/>
            <p:cNvSpPr/>
            <p:nvPr/>
          </p:nvSpPr>
          <p:spPr>
            <a:xfrm rot="13500000">
              <a:off x="5241922" y="2869594"/>
              <a:ext cx="303929" cy="23671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3" name="Flecha derecha 72"/>
            <p:cNvSpPr/>
            <p:nvPr/>
          </p:nvSpPr>
          <p:spPr>
            <a:xfrm rot="5400000">
              <a:off x="5917232" y="2870141"/>
              <a:ext cx="303929" cy="23671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grpSp>
        <p:nvGrpSpPr>
          <p:cNvPr id="79" name="Grupo 78"/>
          <p:cNvGrpSpPr/>
          <p:nvPr/>
        </p:nvGrpSpPr>
        <p:grpSpPr>
          <a:xfrm>
            <a:off x="533607" y="1200368"/>
            <a:ext cx="3719158" cy="738664"/>
            <a:chOff x="214941" y="3331328"/>
            <a:chExt cx="3719158" cy="738664"/>
          </a:xfrm>
        </p:grpSpPr>
        <p:sp>
          <p:nvSpPr>
            <p:cNvPr id="80" name="Rectángulo 79"/>
            <p:cNvSpPr/>
            <p:nvPr/>
          </p:nvSpPr>
          <p:spPr>
            <a:xfrm>
              <a:off x="214941" y="3331328"/>
              <a:ext cx="3008237" cy="738664"/>
            </a:xfrm>
            <a:prstGeom prst="rect">
              <a:avLst/>
            </a:prstGeom>
          </p:spPr>
          <p:txBody>
            <a:bodyPr wrap="square">
              <a:spAutoFit/>
            </a:bodyPr>
            <a:lstStyle/>
            <a:p>
              <a:pPr algn="r">
                <a:defRPr/>
              </a:pPr>
              <a:r>
                <a:rPr lang="es-MX" sz="1400" dirty="0">
                  <a:latin typeface="Helvetica Neue"/>
                </a:rPr>
                <a:t>Seguimiento, </a:t>
              </a:r>
              <a:r>
                <a:rPr lang="es-MX" sz="1400" dirty="0" smtClean="0">
                  <a:latin typeface="Helvetica Neue"/>
                </a:rPr>
                <a:t>l</a:t>
              </a:r>
              <a:r>
                <a:rPr lang="es-PE" sz="1400" dirty="0" err="1" smtClean="0">
                  <a:latin typeface="Helvetica Neue"/>
                </a:rPr>
                <a:t>ecciones</a:t>
              </a:r>
              <a:r>
                <a:rPr lang="es-PE" sz="1400" dirty="0" smtClean="0">
                  <a:latin typeface="Helvetica Neue"/>
                </a:rPr>
                <a:t> </a:t>
              </a:r>
              <a:r>
                <a:rPr lang="es-PE" sz="1400" dirty="0">
                  <a:latin typeface="Helvetica Neue"/>
                </a:rPr>
                <a:t>aprendidas, oportunidades de </a:t>
              </a:r>
              <a:r>
                <a:rPr lang="es-PE" sz="1400" dirty="0" smtClean="0">
                  <a:latin typeface="Helvetica Neue"/>
                </a:rPr>
                <a:t>mejora en la aplicación del modelo</a:t>
              </a:r>
              <a:endParaRPr lang="es-PE" sz="1400" dirty="0">
                <a:latin typeface="Helvetica Neue"/>
              </a:endParaRPr>
            </a:p>
          </p:txBody>
        </p:sp>
        <p:cxnSp>
          <p:nvCxnSpPr>
            <p:cNvPr id="81" name="Conector recto 80"/>
            <p:cNvCxnSpPr/>
            <p:nvPr/>
          </p:nvCxnSpPr>
          <p:spPr>
            <a:xfrm flipH="1">
              <a:off x="3305983" y="3618943"/>
              <a:ext cx="336671" cy="0"/>
            </a:xfrm>
            <a:prstGeom prst="line">
              <a:avLst/>
            </a:prstGeom>
            <a:ln cap="rnd">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flipV="1">
              <a:off x="3655047" y="3618943"/>
              <a:ext cx="0" cy="44106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flipH="1">
              <a:off x="3655047" y="4060006"/>
              <a:ext cx="27905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3" name="Grupo 32"/>
          <p:cNvGrpSpPr/>
          <p:nvPr/>
        </p:nvGrpSpPr>
        <p:grpSpPr>
          <a:xfrm>
            <a:off x="6577531" y="5564959"/>
            <a:ext cx="4577460" cy="738664"/>
            <a:chOff x="6577531" y="5564959"/>
            <a:chExt cx="4577460" cy="738664"/>
          </a:xfrm>
        </p:grpSpPr>
        <p:sp>
          <p:nvSpPr>
            <p:cNvPr id="78" name="Rectángulo 77">
              <a:extLst>
                <a:ext uri="{FF2B5EF4-FFF2-40B4-BE49-F238E27FC236}">
                  <a16:creationId xmlns="" xmlns:a16="http://schemas.microsoft.com/office/drawing/2014/main" id="{0F526C6A-5672-47E0-AF2D-919FE80C4013}"/>
                </a:ext>
              </a:extLst>
            </p:cNvPr>
            <p:cNvSpPr/>
            <p:nvPr/>
          </p:nvSpPr>
          <p:spPr>
            <a:xfrm>
              <a:off x="7971958" y="5564959"/>
              <a:ext cx="3183033" cy="738664"/>
            </a:xfrm>
            <a:prstGeom prst="rect">
              <a:avLst/>
            </a:prstGeom>
          </p:spPr>
          <p:txBody>
            <a:bodyPr wrap="square">
              <a:spAutoFit/>
            </a:bodyPr>
            <a:lstStyle/>
            <a:p>
              <a:pPr algn="just">
                <a:defRPr/>
              </a:pPr>
              <a:r>
                <a:rPr lang="es-PE" sz="1400" dirty="0">
                  <a:latin typeface="Helvetica Neue"/>
                </a:rPr>
                <a:t>Control interno, externo (CGR) y </a:t>
              </a:r>
              <a:r>
                <a:rPr lang="es-PE" sz="1400" dirty="0" smtClean="0">
                  <a:latin typeface="Helvetica Neue"/>
                </a:rPr>
                <a:t>auditorías. Buen </a:t>
              </a:r>
              <a:r>
                <a:rPr lang="es-PE" sz="1400" dirty="0">
                  <a:latin typeface="Helvetica Neue"/>
                </a:rPr>
                <a:t>uso de los recursos </a:t>
              </a:r>
              <a:r>
                <a:rPr lang="es-PE" sz="1400" dirty="0" smtClean="0">
                  <a:latin typeface="Helvetica Neue"/>
                </a:rPr>
                <a:t>públicos (eficiencia</a:t>
              </a:r>
              <a:r>
                <a:rPr lang="es-PE" sz="1400" dirty="0">
                  <a:latin typeface="Helvetica Neue"/>
                </a:rPr>
                <a:t>)</a:t>
              </a:r>
            </a:p>
          </p:txBody>
        </p:sp>
        <p:cxnSp>
          <p:nvCxnSpPr>
            <p:cNvPr id="85" name="Conector recto 84"/>
            <p:cNvCxnSpPr/>
            <p:nvPr/>
          </p:nvCxnSpPr>
          <p:spPr>
            <a:xfrm>
              <a:off x="7543826" y="5694958"/>
              <a:ext cx="428132" cy="0"/>
            </a:xfrm>
            <a:prstGeom prst="line">
              <a:avLst/>
            </a:prstGeom>
            <a:ln cap="rnd">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6577531" y="5981136"/>
              <a:ext cx="9662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7543826" y="5694958"/>
              <a:ext cx="0" cy="28617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7" name="Grupo 86"/>
          <p:cNvGrpSpPr/>
          <p:nvPr/>
        </p:nvGrpSpPr>
        <p:grpSpPr>
          <a:xfrm>
            <a:off x="7871920" y="4249542"/>
            <a:ext cx="3905551" cy="954107"/>
            <a:chOff x="7547772" y="3583775"/>
            <a:chExt cx="3905551" cy="954107"/>
          </a:xfrm>
        </p:grpSpPr>
        <p:sp>
          <p:nvSpPr>
            <p:cNvPr id="88" name="Rectángulo 87"/>
            <p:cNvSpPr/>
            <p:nvPr/>
          </p:nvSpPr>
          <p:spPr>
            <a:xfrm>
              <a:off x="8427766" y="3583775"/>
              <a:ext cx="3025557" cy="954107"/>
            </a:xfrm>
            <a:prstGeom prst="rect">
              <a:avLst/>
            </a:prstGeom>
          </p:spPr>
          <p:txBody>
            <a:bodyPr wrap="square">
              <a:spAutoFit/>
            </a:bodyPr>
            <a:lstStyle/>
            <a:p>
              <a:pPr algn="just">
                <a:defRPr/>
              </a:pPr>
              <a:r>
                <a:rPr lang="es-PE" sz="1400" dirty="0" smtClean="0">
                  <a:latin typeface="Helvetica Neue"/>
                </a:rPr>
                <a:t>Clasificación </a:t>
              </a:r>
              <a:r>
                <a:rPr lang="es-PE" sz="1400" dirty="0">
                  <a:latin typeface="Helvetica Neue"/>
                </a:rPr>
                <a:t>y tratamiento de la </a:t>
              </a:r>
              <a:r>
                <a:rPr lang="es-PE" sz="1400" dirty="0" smtClean="0">
                  <a:latin typeface="Helvetica Neue"/>
                </a:rPr>
                <a:t>información, Gobierno Abierto, Rendición </a:t>
              </a:r>
              <a:r>
                <a:rPr lang="es-PE" sz="1400" dirty="0">
                  <a:latin typeface="Helvetica Neue"/>
                </a:rPr>
                <a:t>de </a:t>
              </a:r>
              <a:r>
                <a:rPr lang="es-PE" sz="1400" dirty="0" smtClean="0">
                  <a:latin typeface="Helvetica Neue"/>
                </a:rPr>
                <a:t>cuentas, Participación </a:t>
              </a:r>
              <a:r>
                <a:rPr lang="es-PE" sz="1400" dirty="0">
                  <a:latin typeface="Helvetica Neue"/>
                </a:rPr>
                <a:t>ciudadana</a:t>
              </a:r>
            </a:p>
          </p:txBody>
        </p:sp>
        <p:cxnSp>
          <p:nvCxnSpPr>
            <p:cNvPr id="89" name="Conector recto 88"/>
            <p:cNvCxnSpPr/>
            <p:nvPr/>
          </p:nvCxnSpPr>
          <p:spPr>
            <a:xfrm flipV="1">
              <a:off x="8327137" y="3836504"/>
              <a:ext cx="0" cy="35718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8324328" y="3837566"/>
              <a:ext cx="163656" cy="0"/>
            </a:xfrm>
            <a:prstGeom prst="line">
              <a:avLst/>
            </a:prstGeom>
            <a:ln cap="rnd">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flipH="1">
              <a:off x="7547772" y="4193690"/>
              <a:ext cx="776556" cy="0"/>
            </a:xfrm>
            <a:prstGeom prst="line">
              <a:avLst/>
            </a:prstGeom>
            <a:ln>
              <a:solidFill>
                <a:srgbClr val="005490"/>
              </a:solidFill>
            </a:ln>
          </p:spPr>
          <p:style>
            <a:lnRef idx="1">
              <a:schemeClr val="accent1"/>
            </a:lnRef>
            <a:fillRef idx="0">
              <a:schemeClr val="accent1"/>
            </a:fillRef>
            <a:effectRef idx="0">
              <a:schemeClr val="accent1"/>
            </a:effectRef>
            <a:fontRef idx="minor">
              <a:schemeClr val="tx1"/>
            </a:fontRef>
          </p:style>
        </p:cxnSp>
      </p:grpSp>
      <p:sp>
        <p:nvSpPr>
          <p:cNvPr id="60" name="Rectángulo 59">
            <a:extLst>
              <a:ext uri="{FF2B5EF4-FFF2-40B4-BE49-F238E27FC236}">
                <a16:creationId xmlns="" xmlns:a16="http://schemas.microsoft.com/office/drawing/2014/main" id="{DEC7DFEE-324F-46E6-B943-4A7B3654002C}"/>
              </a:ext>
            </a:extLst>
          </p:cNvPr>
          <p:cNvSpPr/>
          <p:nvPr/>
        </p:nvSpPr>
        <p:spPr>
          <a:xfrm>
            <a:off x="6598819" y="4635111"/>
            <a:ext cx="1515635" cy="338554"/>
          </a:xfrm>
          <a:prstGeom prst="rect">
            <a:avLst/>
          </a:prstGeom>
        </p:spPr>
        <p:txBody>
          <a:bodyPr wrap="square">
            <a:spAutoFit/>
          </a:bodyPr>
          <a:lstStyle/>
          <a:p>
            <a:pPr algn="ctr"/>
            <a:r>
              <a:rPr lang="es-PE" sz="1600" dirty="0">
                <a:solidFill>
                  <a:schemeClr val="bg1"/>
                </a:solidFill>
                <a:latin typeface="Helvetica Neue"/>
              </a:rPr>
              <a:t>Transparencia</a:t>
            </a:r>
          </a:p>
        </p:txBody>
      </p:sp>
    </p:spTree>
    <p:extLst>
      <p:ext uri="{BB962C8B-B14F-4D97-AF65-F5344CB8AC3E}">
        <p14:creationId xmlns:p14="http://schemas.microsoft.com/office/powerpoint/2010/main" val="180442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500"/>
                                        <p:tgtEl>
                                          <p:spTgt spid="7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1" grpId="0" animBg="1"/>
      <p:bldP spid="52" grpId="0" animBg="1"/>
      <p:bldP spid="53" grpId="0" animBg="1"/>
      <p:bldP spid="54" grpId="0" animBg="1"/>
      <p:bldP spid="55" grpId="0" animBg="1"/>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a:spLocks noGrp="1"/>
          </p:cNvSpPr>
          <p:nvPr>
            <p:ph idx="1"/>
          </p:nvPr>
        </p:nvSpPr>
        <p:spPr>
          <a:xfrm>
            <a:off x="4481077" y="1849158"/>
            <a:ext cx="5886134" cy="3254671"/>
          </a:xfrm>
        </p:spPr>
        <p:txBody>
          <a:bodyPr>
            <a:noAutofit/>
          </a:bodyPr>
          <a:lstStyle/>
          <a:p>
            <a:pPr algn="just"/>
            <a:r>
              <a:rPr lang="es-ES_tradnl" sz="1406" dirty="0"/>
              <a:t>Decreto Supremo 042-2018-PCM dispone la fusión por absorción de la Coordinación General de la CAN a la Presidencia del Consejo de Ministros.</a:t>
            </a:r>
            <a:endParaRPr lang="es-ES" sz="1406" dirty="0">
              <a:latin typeface="Calibri" panose="020F0502020204030204" pitchFamily="34" charset="0"/>
              <a:cs typeface="Calibri" panose="020F0502020204030204" pitchFamily="34" charset="0"/>
            </a:endParaRPr>
          </a:p>
          <a:p>
            <a:pPr algn="just">
              <a:spcBef>
                <a:spcPts val="0"/>
              </a:spcBef>
            </a:pPr>
            <a:endParaRPr lang="es-PE" sz="1406" dirty="0"/>
          </a:p>
          <a:p>
            <a:pPr algn="just">
              <a:spcBef>
                <a:spcPts val="0"/>
              </a:spcBef>
            </a:pPr>
            <a:r>
              <a:rPr lang="es-PE" sz="1406" dirty="0"/>
              <a:t>Objetivo: contar en el Estado con un órgano técnico </a:t>
            </a:r>
            <a:r>
              <a:rPr lang="es-PE" sz="1406" b="1" u="sng" dirty="0"/>
              <a:t>encargado de conducir, implementar y evaluar la Política Nacional de Integridad y Lucha contra la Corrupción</a:t>
            </a:r>
            <a:r>
              <a:rPr lang="es-PE" sz="1406" u="sng" dirty="0"/>
              <a:t>,</a:t>
            </a:r>
            <a:r>
              <a:rPr lang="es-PE" sz="1406" dirty="0"/>
              <a:t> de aplicación a nivel de todo el Estado Peruano.</a:t>
            </a:r>
          </a:p>
          <a:p>
            <a:pPr algn="just">
              <a:spcBef>
                <a:spcPts val="0"/>
              </a:spcBef>
            </a:pPr>
            <a:endParaRPr lang="es-PE" sz="1406" dirty="0"/>
          </a:p>
          <a:p>
            <a:pPr algn="just">
              <a:spcBef>
                <a:spcPts val="0"/>
              </a:spcBef>
            </a:pPr>
            <a:r>
              <a:rPr lang="es-PE" sz="1406" dirty="0"/>
              <a:t>Facultad de </a:t>
            </a:r>
            <a:r>
              <a:rPr lang="es-PE" sz="1406" b="1" u="sng" dirty="0"/>
              <a:t>emitir directivas, directrices, lineamientos y opiniones técnicas </a:t>
            </a:r>
            <a:r>
              <a:rPr lang="es-PE" sz="1406" dirty="0"/>
              <a:t>relacionadas al establecimiento de una cultura de integridad.</a:t>
            </a:r>
            <a:endParaRPr lang="es-PE" sz="1969" b="1" u="sng" dirty="0">
              <a:latin typeface="Calibri" panose="020F0502020204030204" pitchFamily="34" charset="0"/>
              <a:cs typeface="Calibri" panose="020F0502020204030204" pitchFamily="34" charset="0"/>
            </a:endParaRPr>
          </a:p>
        </p:txBody>
      </p:sp>
      <p:sp>
        <p:nvSpPr>
          <p:cNvPr id="8" name="Título 1"/>
          <p:cNvSpPr>
            <a:spLocks noGrp="1"/>
          </p:cNvSpPr>
          <p:nvPr>
            <p:ph type="title"/>
          </p:nvPr>
        </p:nvSpPr>
        <p:spPr>
          <a:xfrm>
            <a:off x="2270586" y="1095080"/>
            <a:ext cx="7868993" cy="659092"/>
          </a:xfrm>
          <a:ln>
            <a:noFill/>
          </a:ln>
          <a:effectLst/>
        </p:spPr>
        <p:txBody>
          <a:bodyPr>
            <a:noAutofit/>
          </a:bodyPr>
          <a:lstStyle/>
          <a:p>
            <a:pPr algn="ctr"/>
            <a:r>
              <a:rPr lang="es-PE" sz="2531" b="1" dirty="0">
                <a:solidFill>
                  <a:srgbClr val="CC0000"/>
                </a:solidFill>
                <a:latin typeface="Calibri" panose="020F0502020204030204" pitchFamily="34" charset="0"/>
                <a:cs typeface="Calibri" panose="020F0502020204030204" pitchFamily="34" charset="0"/>
              </a:rPr>
              <a:t>1. Creación de la Secretaría de Integridad Pública</a:t>
            </a:r>
          </a:p>
        </p:txBody>
      </p:sp>
      <p:sp>
        <p:nvSpPr>
          <p:cNvPr id="9" name="Elipse 8"/>
          <p:cNvSpPr/>
          <p:nvPr/>
        </p:nvSpPr>
        <p:spPr>
          <a:xfrm>
            <a:off x="1701971" y="2123041"/>
            <a:ext cx="2916324" cy="2032538"/>
          </a:xfrm>
          <a:prstGeom prst="ellipse">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 </a:t>
            </a:r>
          </a:p>
        </p:txBody>
      </p:sp>
      <p:sp>
        <p:nvSpPr>
          <p:cNvPr id="11" name="CuadroTexto 10"/>
          <p:cNvSpPr txBox="1"/>
          <p:nvPr/>
        </p:nvSpPr>
        <p:spPr>
          <a:xfrm>
            <a:off x="1959261" y="4268614"/>
            <a:ext cx="2262159" cy="369332"/>
          </a:xfrm>
          <a:prstGeom prst="rect">
            <a:avLst/>
          </a:prstGeom>
          <a:noFill/>
        </p:spPr>
        <p:txBody>
          <a:bodyPr wrap="none" rtlCol="0">
            <a:spAutoFit/>
          </a:bodyPr>
          <a:lstStyle/>
          <a:p>
            <a:pPr algn="ctr"/>
            <a:r>
              <a:rPr lang="es-PE" dirty="0"/>
              <a:t>D.S. 042-2018-PCM</a:t>
            </a:r>
          </a:p>
        </p:txBody>
      </p:sp>
      <p:sp>
        <p:nvSpPr>
          <p:cNvPr id="2" name="Rectángulo 1"/>
          <p:cNvSpPr/>
          <p:nvPr/>
        </p:nvSpPr>
        <p:spPr>
          <a:xfrm>
            <a:off x="2270586" y="4042541"/>
            <a:ext cx="1674187" cy="2260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solidFill>
                  <a:schemeClr val="bg1"/>
                </a:solidFill>
              </a:rPr>
              <a:t>22 de abril de 2018</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586" y="2173195"/>
            <a:ext cx="1684325" cy="1684325"/>
          </a:xfrm>
          <a:prstGeom prst="ellipse">
            <a:avLst/>
          </a:prstGeom>
          <a:ln w="63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0" name="Picture 6" descr="C:\Users\narroyo.PCM\Desktop\Logos\LOGO PCM APROBADO.png">
            <a:extLst>
              <a:ext uri="{FF2B5EF4-FFF2-40B4-BE49-F238E27FC236}">
                <a16:creationId xmlns="" xmlns:a16="http://schemas.microsoft.com/office/drawing/2014/main" id="{92D0B40C-CED4-40D2-9F68-E7404C993330}"/>
              </a:ext>
            </a:extLst>
          </p:cNvPr>
          <p:cNvPicPr>
            <a:picLocks noChangeAspect="1" noChangeArrowheads="1"/>
          </p:cNvPicPr>
          <p:nvPr/>
        </p:nvPicPr>
        <p:blipFill>
          <a:blip r:embed="rId4"/>
          <a:srcRect/>
          <a:stretch>
            <a:fillRect/>
          </a:stretch>
        </p:blipFill>
        <p:spPr bwMode="auto">
          <a:xfrm>
            <a:off x="1524000" y="468793"/>
            <a:ext cx="1542918" cy="323864"/>
          </a:xfrm>
          <a:prstGeom prst="rect">
            <a:avLst/>
          </a:prstGeom>
          <a:noFill/>
          <a:ln w="9525">
            <a:noFill/>
            <a:miter lim="800000"/>
            <a:headEnd/>
            <a:tailEnd/>
          </a:ln>
        </p:spPr>
      </p:pic>
      <p:sp>
        <p:nvSpPr>
          <p:cNvPr id="12" name="Rectangle 7">
            <a:extLst>
              <a:ext uri="{FF2B5EF4-FFF2-40B4-BE49-F238E27FC236}">
                <a16:creationId xmlns="" xmlns:a16="http://schemas.microsoft.com/office/drawing/2014/main" id="{31CBB194-D5EC-4907-95BD-0F310341857C}"/>
              </a:ext>
            </a:extLst>
          </p:cNvPr>
          <p:cNvSpPr/>
          <p:nvPr/>
        </p:nvSpPr>
        <p:spPr>
          <a:xfrm>
            <a:off x="1524000" y="50955"/>
            <a:ext cx="9144000" cy="310214"/>
          </a:xfrm>
          <a:prstGeom prst="rect">
            <a:avLst/>
          </a:prstGeom>
          <a:solidFill>
            <a:srgbClr val="D8392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endParaRPr lang="en-US" sz="1547" dirty="0">
              <a:solidFill>
                <a:srgbClr val="FFFFFF"/>
              </a:solidFill>
              <a:sym typeface="Helvetica Neue Medium"/>
            </a:endParaRPr>
          </a:p>
        </p:txBody>
      </p:sp>
      <p:sp>
        <p:nvSpPr>
          <p:cNvPr id="3" name="CuadroTexto 2">
            <a:extLst>
              <a:ext uri="{FF2B5EF4-FFF2-40B4-BE49-F238E27FC236}">
                <a16:creationId xmlns="" xmlns:a16="http://schemas.microsoft.com/office/drawing/2014/main" id="{73B63442-9BE4-42A7-8538-50AB08935827}"/>
              </a:ext>
            </a:extLst>
          </p:cNvPr>
          <p:cNvSpPr txBox="1"/>
          <p:nvPr/>
        </p:nvSpPr>
        <p:spPr>
          <a:xfrm>
            <a:off x="2866274" y="5952652"/>
            <a:ext cx="6621128" cy="331758"/>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s-PE" sz="1687" b="1" dirty="0">
                <a:solidFill>
                  <a:srgbClr val="000000"/>
                </a:solidFill>
                <a:latin typeface="Helvetica Neue"/>
                <a:ea typeface="Helvetica Neue"/>
                <a:cs typeface="Helvetica Neue"/>
                <a:sym typeface="Helvetica Neue"/>
              </a:rPr>
              <a:t>Siguiente paso: SISTEMA FUNCIONAL DE INTEGRIDAD</a:t>
            </a:r>
          </a:p>
        </p:txBody>
      </p:sp>
    </p:spTree>
    <p:extLst>
      <p:ext uri="{BB962C8B-B14F-4D97-AF65-F5344CB8AC3E}">
        <p14:creationId xmlns:p14="http://schemas.microsoft.com/office/powerpoint/2010/main" val="1068801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40" t="12239" r="2258" b="13826"/>
          <a:stretch/>
        </p:blipFill>
        <p:spPr>
          <a:xfrm>
            <a:off x="115330" y="981451"/>
            <a:ext cx="11932863" cy="5501728"/>
          </a:xfrm>
          <a:prstGeom prst="rect">
            <a:avLst/>
          </a:prstGeom>
        </p:spPr>
      </p:pic>
      <p:sp>
        <p:nvSpPr>
          <p:cNvPr id="3" name="Rectángulo 2"/>
          <p:cNvSpPr/>
          <p:nvPr/>
        </p:nvSpPr>
        <p:spPr>
          <a:xfrm>
            <a:off x="724930" y="241416"/>
            <a:ext cx="8686993" cy="369332"/>
          </a:xfrm>
          <a:prstGeom prst="rect">
            <a:avLst/>
          </a:prstGeom>
        </p:spPr>
        <p:txBody>
          <a:bodyPr wrap="none">
            <a:spAutoFit/>
          </a:bodyPr>
          <a:lstStyle/>
          <a:p>
            <a:r>
              <a:rPr lang="es-PE" dirty="0">
                <a:solidFill>
                  <a:prstClr val="black"/>
                </a:solidFill>
                <a:latin typeface="Helvetica Neue"/>
                <a:cs typeface="Helvetica" panose="020B0604020202020204" pitchFamily="34" charset="0"/>
              </a:rPr>
              <a:t>Mapa de Riesgos, Mitigación y </a:t>
            </a:r>
            <a:r>
              <a:rPr lang="es-PE" dirty="0" smtClean="0">
                <a:solidFill>
                  <a:prstClr val="black"/>
                </a:solidFill>
                <a:latin typeface="Helvetica Neue"/>
                <a:cs typeface="Helvetica" panose="020B0604020202020204" pitchFamily="34" charset="0"/>
              </a:rPr>
              <a:t>Responsabilidades (Material final para el MINDEF) </a:t>
            </a:r>
            <a:endParaRPr lang="es-PE" dirty="0"/>
          </a:p>
        </p:txBody>
      </p:sp>
    </p:spTree>
    <p:extLst>
      <p:ext uri="{BB962C8B-B14F-4D97-AF65-F5344CB8AC3E}">
        <p14:creationId xmlns:p14="http://schemas.microsoft.com/office/powerpoint/2010/main" val="146599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03237"/>
            <a:ext cx="10515600" cy="893515"/>
          </a:xfrm>
        </p:spPr>
        <p:txBody>
          <a:bodyPr>
            <a:normAutofit/>
          </a:bodyPr>
          <a:lstStyle/>
          <a:p>
            <a:pPr algn="ctr"/>
            <a:r>
              <a:rPr lang="es-PE" sz="4000" b="1" dirty="0">
                <a:latin typeface="Calibri" panose="020F0502020204030204" pitchFamily="34" charset="0"/>
                <a:cs typeface="Calibri" panose="020F0502020204030204" pitchFamily="34" charset="0"/>
              </a:rPr>
              <a:t>Principales funciones de la Secretaría de Integridad</a:t>
            </a:r>
          </a:p>
        </p:txBody>
      </p:sp>
      <p:sp>
        <p:nvSpPr>
          <p:cNvPr id="3" name="Marcador de contenido 2"/>
          <p:cNvSpPr>
            <a:spLocks noGrp="1"/>
          </p:cNvSpPr>
          <p:nvPr>
            <p:ph idx="1"/>
          </p:nvPr>
        </p:nvSpPr>
        <p:spPr>
          <a:xfrm>
            <a:off x="823955" y="1340768"/>
            <a:ext cx="10515600" cy="4351338"/>
          </a:xfrm>
        </p:spPr>
        <p:txBody>
          <a:bodyPr>
            <a:noAutofit/>
          </a:bodyPr>
          <a:lstStyle/>
          <a:p>
            <a:pPr marL="342900" lvl="0" indent="-342900">
              <a:buFont typeface="+mj-lt"/>
              <a:buAutoNum type="alphaLcParenR"/>
            </a:pPr>
            <a:r>
              <a:rPr lang="es-PE" sz="1600" b="1" u="sng" dirty="0">
                <a:latin typeface="Calibri" panose="020F0502020204030204" pitchFamily="34" charset="0"/>
                <a:cs typeface="Calibri" panose="020F0502020204030204" pitchFamily="34" charset="0"/>
              </a:rPr>
              <a:t>Proponer, coordinar, conducir, dirigir, supervisar y evaluar las políticas, planes y estrategias, en materia de integridad y ética pública</a:t>
            </a:r>
            <a:r>
              <a:rPr lang="es-PE" sz="1600" dirty="0">
                <a:latin typeface="Calibri" panose="020F0502020204030204" pitchFamily="34" charset="0"/>
                <a:cs typeface="Calibri" panose="020F0502020204030204" pitchFamily="34" charset="0"/>
              </a:rPr>
              <a:t>; articulando y coordinando con las demás entidades, en los casos que corresponda.</a:t>
            </a:r>
          </a:p>
          <a:p>
            <a:pPr marL="342900" lvl="0" indent="-342900">
              <a:buFont typeface="+mj-lt"/>
              <a:buAutoNum type="alphaLcParenR"/>
            </a:pPr>
            <a:r>
              <a:rPr lang="es-PE" sz="1600" dirty="0">
                <a:latin typeface="Calibri" panose="020F0502020204030204" pitchFamily="34" charset="0"/>
                <a:cs typeface="Calibri" panose="020F0502020204030204" pitchFamily="34" charset="0"/>
              </a:rPr>
              <a:t>Proponer normas y </a:t>
            </a:r>
            <a:r>
              <a:rPr lang="es-PE" sz="1600" b="1" u="sng" dirty="0">
                <a:latin typeface="Calibri" panose="020F0502020204030204" pitchFamily="34" charset="0"/>
                <a:cs typeface="Calibri" panose="020F0502020204030204" pitchFamily="34" charset="0"/>
              </a:rPr>
              <a:t>aprobar directivas, lineamientos, metodologías y demás herramientas</a:t>
            </a:r>
            <a:r>
              <a:rPr lang="es-PE" sz="1600" dirty="0">
                <a:latin typeface="Calibri" panose="020F0502020204030204" pitchFamily="34" charset="0"/>
                <a:cs typeface="Calibri" panose="020F0502020204030204" pitchFamily="34" charset="0"/>
              </a:rPr>
              <a:t>, en materias de su competencia; así como supervisar su cumplimiento. </a:t>
            </a:r>
          </a:p>
          <a:p>
            <a:pPr marL="342900" lvl="0" indent="-342900">
              <a:buFont typeface="+mj-lt"/>
              <a:buAutoNum type="alphaLcParenR"/>
            </a:pPr>
            <a:r>
              <a:rPr lang="es-PE" sz="1600" dirty="0">
                <a:latin typeface="Calibri" panose="020F0502020204030204" pitchFamily="34" charset="0"/>
                <a:cs typeface="Calibri" panose="020F0502020204030204" pitchFamily="34" charset="0"/>
              </a:rPr>
              <a:t>Emitir opinión técnica, cuando corresponda, en las materias de su competencia, conforme a la normativa vigente; </a:t>
            </a:r>
          </a:p>
          <a:p>
            <a:pPr marL="342900" lvl="0" indent="-342900">
              <a:buFont typeface="+mj-lt"/>
              <a:buAutoNum type="alphaLcParenR"/>
            </a:pPr>
            <a:r>
              <a:rPr lang="es-PE" sz="1600" b="1" u="sng" dirty="0">
                <a:latin typeface="Calibri" panose="020F0502020204030204" pitchFamily="34" charset="0"/>
                <a:cs typeface="Calibri" panose="020F0502020204030204" pitchFamily="34" charset="0"/>
              </a:rPr>
              <a:t>Brindar apoyo técnico a la Comisión de Alto Nivel Anticorrupción y ejercer las funciones que establece el artículo 6 de la Ley N° 29976, Ley que crea la Comisión de Alto Nivel Anticorrupción;</a:t>
            </a:r>
          </a:p>
          <a:p>
            <a:pPr marL="342900" lvl="0" indent="-342900">
              <a:buFont typeface="+mj-lt"/>
              <a:buAutoNum type="alphaLcParenR"/>
            </a:pPr>
            <a:r>
              <a:rPr lang="es-PE" sz="1600" dirty="0">
                <a:latin typeface="Calibri" panose="020F0502020204030204" pitchFamily="34" charset="0"/>
                <a:cs typeface="Calibri" panose="020F0502020204030204" pitchFamily="34" charset="0"/>
              </a:rPr>
              <a:t>Formular recomendaciones a las entidades de la Administración Pública en materias de su competencia.</a:t>
            </a:r>
          </a:p>
          <a:p>
            <a:pPr marL="342900" lvl="0" indent="-342900">
              <a:buFont typeface="+mj-lt"/>
              <a:buAutoNum type="alphaLcParenR"/>
            </a:pPr>
            <a:r>
              <a:rPr lang="es-PE" sz="1600" dirty="0">
                <a:latin typeface="Calibri" panose="020F0502020204030204" pitchFamily="34" charset="0"/>
                <a:cs typeface="Calibri" panose="020F0502020204030204" pitchFamily="34" charset="0"/>
              </a:rPr>
              <a:t>Gestionar la implementación de programas, proyectos u otros mecanismos destinados a promover las materias de integridad pública y ética pública; según corresponda.</a:t>
            </a:r>
          </a:p>
          <a:p>
            <a:pPr marL="342900" lvl="0" indent="-342900">
              <a:buFont typeface="+mj-lt"/>
              <a:buAutoNum type="alphaLcParenR"/>
            </a:pPr>
            <a:r>
              <a:rPr lang="es-PE" sz="1600" dirty="0">
                <a:latin typeface="Calibri" panose="020F0502020204030204" pitchFamily="34" charset="0"/>
                <a:cs typeface="Calibri" panose="020F0502020204030204" pitchFamily="34" charset="0"/>
              </a:rPr>
              <a:t>Administrar los registros, catálogos, portales, entre otros, vinculados con las materias a su cargo.</a:t>
            </a:r>
          </a:p>
          <a:p>
            <a:pPr marL="342900" lvl="0" indent="-342900">
              <a:buFont typeface="+mj-lt"/>
              <a:buAutoNum type="alphaLcParenR"/>
            </a:pPr>
            <a:r>
              <a:rPr lang="es-PE" sz="1600" b="1" u="sng" dirty="0">
                <a:latin typeface="Calibri" panose="020F0502020204030204" pitchFamily="34" charset="0"/>
                <a:cs typeface="Calibri" panose="020F0502020204030204" pitchFamily="34" charset="0"/>
              </a:rPr>
              <a:t>Expedir resoluciones en materias de su competencia</a:t>
            </a:r>
            <a:r>
              <a:rPr lang="es-PE" sz="1600" dirty="0">
                <a:latin typeface="Calibri" panose="020F0502020204030204" pitchFamily="34" charset="0"/>
                <a:cs typeface="Calibri" panose="020F0502020204030204" pitchFamily="34" charset="0"/>
              </a:rPr>
              <a:t>.</a:t>
            </a:r>
          </a:p>
          <a:p>
            <a:pPr marL="342900" lvl="0" indent="-342900">
              <a:buFont typeface="+mj-lt"/>
              <a:buAutoNum type="alphaLcParenR"/>
            </a:pPr>
            <a:r>
              <a:rPr lang="es-PE" sz="1600" dirty="0">
                <a:latin typeface="Calibri" panose="020F0502020204030204" pitchFamily="34" charset="0"/>
                <a:cs typeface="Calibri" panose="020F0502020204030204" pitchFamily="34" charset="0"/>
              </a:rPr>
              <a:t>Realizar acciones orientadas a promover una cultura de integridad pública sobre la base de la ética.</a:t>
            </a:r>
          </a:p>
          <a:p>
            <a:pPr marL="342900" lvl="0" indent="-342900">
              <a:buFont typeface="+mj-lt"/>
              <a:buAutoNum type="alphaLcParenR"/>
            </a:pPr>
            <a:r>
              <a:rPr lang="es-PE" sz="1600" dirty="0">
                <a:latin typeface="Calibri" panose="020F0502020204030204" pitchFamily="34" charset="0"/>
                <a:cs typeface="Calibri" panose="020F0502020204030204" pitchFamily="34" charset="0"/>
              </a:rPr>
              <a:t>Promover programas de incentivos no pecuniarios por el cumplimiento destacado de las entidades públicas y servidores civiles de las normas y acciones vinculadas con la integridad pública y ética pública. </a:t>
            </a:r>
          </a:p>
          <a:p>
            <a:pPr marL="342900" lvl="0" indent="-342900">
              <a:buFont typeface="+mj-lt"/>
              <a:buAutoNum type="alphaLcParenR"/>
            </a:pPr>
            <a:r>
              <a:rPr lang="es-PE" sz="1600" b="1" u="sng" dirty="0">
                <a:latin typeface="Calibri" panose="020F0502020204030204" pitchFamily="34" charset="0"/>
                <a:cs typeface="Calibri" panose="020F0502020204030204" pitchFamily="34" charset="0"/>
              </a:rPr>
              <a:t>Generar y administrar información cuantitativa y cualitativa en las materias a su cargo</a:t>
            </a:r>
            <a:r>
              <a:rPr lang="es-PE" sz="1600" dirty="0">
                <a:latin typeface="Calibri" panose="020F0502020204030204" pitchFamily="34" charset="0"/>
                <a:cs typeface="Calibri" panose="020F0502020204030204" pitchFamily="34" charset="0"/>
              </a:rPr>
              <a:t>, a fin de desarrollar indicadores que permitan el monitoreo y la adopción de políticas públicas.</a:t>
            </a:r>
          </a:p>
          <a:p>
            <a:pPr marL="342900" lvl="0" indent="-342900">
              <a:buFont typeface="+mj-lt"/>
              <a:buAutoNum type="alphaLcParenR"/>
            </a:pPr>
            <a:r>
              <a:rPr lang="es-PE" sz="1600" dirty="0">
                <a:latin typeface="Calibri" panose="020F0502020204030204" pitchFamily="34" charset="0"/>
                <a:cs typeface="Calibri" panose="020F0502020204030204" pitchFamily="34" charset="0"/>
              </a:rPr>
              <a:t>Otras funciones que le asigne el/la Secretario/a General y aquellas que le sean dadas por normativa expresa.</a:t>
            </a:r>
          </a:p>
        </p:txBody>
      </p:sp>
    </p:spTree>
    <p:extLst>
      <p:ext uri="{BB962C8B-B14F-4D97-AF65-F5344CB8AC3E}">
        <p14:creationId xmlns:p14="http://schemas.microsoft.com/office/powerpoint/2010/main" val="2414274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xmlns="" id="{A84E5E82-0DC1-4927-953F-6C93495CE7CA}"/>
              </a:ext>
            </a:extLst>
          </p:cNvPr>
          <p:cNvSpPr/>
          <p:nvPr/>
        </p:nvSpPr>
        <p:spPr>
          <a:xfrm>
            <a:off x="6412721" y="4009951"/>
            <a:ext cx="5326832" cy="1169551"/>
          </a:xfrm>
          <a:prstGeom prst="rect">
            <a:avLst/>
          </a:prstGeom>
        </p:spPr>
        <p:txBody>
          <a:bodyPr wrap="square">
            <a:spAutoFit/>
          </a:bodyPr>
          <a:lstStyle/>
          <a:p>
            <a:pPr lvl="0">
              <a:defRPr/>
            </a:pPr>
            <a:r>
              <a:rPr lang="es-PE" sz="1400" b="1" dirty="0" err="1" smtClean="0">
                <a:latin typeface="Candara" panose="020E0502030303020204" pitchFamily="34" charset="0"/>
              </a:rPr>
              <a:t>D.Leg</a:t>
            </a:r>
            <a:r>
              <a:rPr lang="es-PE" sz="1400" b="1" dirty="0" smtClean="0">
                <a:latin typeface="Candara" panose="020E0502030303020204" pitchFamily="34" charset="0"/>
              </a:rPr>
              <a:t>. </a:t>
            </a:r>
            <a:r>
              <a:rPr lang="es-PE" sz="1400" b="1" dirty="0">
                <a:latin typeface="Candara" panose="020E0502030303020204" pitchFamily="34" charset="0"/>
              </a:rPr>
              <a:t>1327 [2017]: </a:t>
            </a:r>
            <a:r>
              <a:rPr lang="es-PE" sz="1400" dirty="0">
                <a:latin typeface="Candara" panose="020E0502030303020204" pitchFamily="34" charset="0"/>
              </a:rPr>
              <a:t>Denuncias de corrupción</a:t>
            </a:r>
          </a:p>
          <a:p>
            <a:pPr lvl="0">
              <a:defRPr/>
            </a:pPr>
            <a:r>
              <a:rPr lang="es-PE" sz="1400" b="1" dirty="0" smtClean="0">
                <a:latin typeface="Candara" panose="020E0502030303020204" pitchFamily="34" charset="0"/>
              </a:rPr>
              <a:t>D.S. 042-2018-PCM</a:t>
            </a:r>
            <a:r>
              <a:rPr lang="es-PE" sz="1400" dirty="0" smtClean="0">
                <a:latin typeface="Candara" panose="020E0502030303020204" pitchFamily="34" charset="0"/>
              </a:rPr>
              <a:t>: Medidas para fortalecer la integridad</a:t>
            </a:r>
          </a:p>
          <a:p>
            <a:pPr lvl="0">
              <a:defRPr/>
            </a:pPr>
            <a:r>
              <a:rPr lang="es-PE" sz="1400" b="1" dirty="0" smtClean="0">
                <a:latin typeface="Candara" panose="020E0502030303020204" pitchFamily="34" charset="0"/>
              </a:rPr>
              <a:t>D.S</a:t>
            </a:r>
            <a:r>
              <a:rPr lang="es-PE" sz="1400" b="1" dirty="0">
                <a:latin typeface="Candara" panose="020E0502030303020204" pitchFamily="34" charset="0"/>
              </a:rPr>
              <a:t>. </a:t>
            </a:r>
            <a:r>
              <a:rPr lang="es-PE" sz="1400" b="1" dirty="0" smtClean="0">
                <a:latin typeface="Candara" panose="020E0502030303020204" pitchFamily="34" charset="0"/>
              </a:rPr>
              <a:t>138-2019-PCM: </a:t>
            </a:r>
            <a:r>
              <a:rPr lang="es-PE" sz="1400" dirty="0" smtClean="0">
                <a:latin typeface="Candara" panose="020E0502030303020204" pitchFamily="34" charset="0"/>
              </a:rPr>
              <a:t>Declaración Jurada de Intereses</a:t>
            </a:r>
            <a:endParaRPr lang="es-PE" dirty="0">
              <a:latin typeface="Candara" panose="020E0502030303020204" pitchFamily="34" charset="0"/>
            </a:endParaRPr>
          </a:p>
          <a:p>
            <a:pPr lvl="0">
              <a:defRPr/>
            </a:pPr>
            <a:r>
              <a:rPr lang="es-PE" sz="1400" b="1" dirty="0" err="1" smtClean="0">
                <a:latin typeface="Candara" panose="020E0502030303020204" pitchFamily="34" charset="0"/>
              </a:rPr>
              <a:t>D.Leg</a:t>
            </a:r>
            <a:r>
              <a:rPr lang="es-PE" sz="1400" b="1" dirty="0" smtClean="0">
                <a:latin typeface="Candara" panose="020E0502030303020204" pitchFamily="34" charset="0"/>
              </a:rPr>
              <a:t> .1415 [2018]: </a:t>
            </a:r>
            <a:r>
              <a:rPr lang="es-PE" sz="1400" dirty="0" smtClean="0">
                <a:latin typeface="Candara" panose="020E0502030303020204" pitchFamily="34" charset="0"/>
              </a:rPr>
              <a:t>Gestión de Intereses</a:t>
            </a:r>
          </a:p>
          <a:p>
            <a:pPr lvl="0">
              <a:defRPr/>
            </a:pPr>
            <a:r>
              <a:rPr lang="es-PE" sz="1400" b="1" dirty="0" smtClean="0">
                <a:latin typeface="Candara" panose="020E0502030303020204" pitchFamily="34" charset="0"/>
              </a:rPr>
              <a:t>RSIP 01-2019-PCM/SIP</a:t>
            </a:r>
            <a:r>
              <a:rPr lang="es-PE" sz="1400" dirty="0" smtClean="0">
                <a:latin typeface="Candara" panose="020E0502030303020204" pitchFamily="34" charset="0"/>
              </a:rPr>
              <a:t>: Implementación de la función de Integridad</a:t>
            </a:r>
            <a:endParaRPr lang="es-PE" sz="1400" dirty="0">
              <a:latin typeface="Candara" panose="020E0502030303020204" pitchFamily="34" charset="0"/>
            </a:endParaRPr>
          </a:p>
        </p:txBody>
      </p:sp>
      <p:sp>
        <p:nvSpPr>
          <p:cNvPr id="25" name="Bocadillo: rectángulo 24">
            <a:extLst>
              <a:ext uri="{FF2B5EF4-FFF2-40B4-BE49-F238E27FC236}">
                <a16:creationId xmlns:a16="http://schemas.microsoft.com/office/drawing/2014/main" xmlns="" id="{72D8AF1E-0E86-4CDA-B745-BAFE1A065DC1}"/>
              </a:ext>
            </a:extLst>
          </p:cNvPr>
          <p:cNvSpPr/>
          <p:nvPr/>
        </p:nvSpPr>
        <p:spPr>
          <a:xfrm>
            <a:off x="6312022" y="440334"/>
            <a:ext cx="5528231" cy="524361"/>
          </a:xfrm>
          <a:prstGeom prst="wedgeRectCallout">
            <a:avLst>
              <a:gd name="adj1" fmla="val -20494"/>
              <a:gd name="adj2" fmla="val 8450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Flecha: a la derecha 12">
            <a:extLst>
              <a:ext uri="{FF2B5EF4-FFF2-40B4-BE49-F238E27FC236}">
                <a16:creationId xmlns:a16="http://schemas.microsoft.com/office/drawing/2014/main" xmlns="" id="{80771C25-E4FB-4D49-A7A9-BFFBE0B26268}"/>
              </a:ext>
            </a:extLst>
          </p:cNvPr>
          <p:cNvSpPr/>
          <p:nvPr/>
        </p:nvSpPr>
        <p:spPr>
          <a:xfrm>
            <a:off x="2322127" y="1542338"/>
            <a:ext cx="3991519" cy="460784"/>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TextBox 81">
            <a:extLst>
              <a:ext uri="{FF2B5EF4-FFF2-40B4-BE49-F238E27FC236}">
                <a16:creationId xmlns:a16="http://schemas.microsoft.com/office/drawing/2014/main" xmlns="" id="{B3E6CA8B-B0E8-4D01-B87E-B7854674E80C}"/>
              </a:ext>
            </a:extLst>
          </p:cNvPr>
          <p:cNvSpPr txBox="1"/>
          <p:nvPr/>
        </p:nvSpPr>
        <p:spPr>
          <a:xfrm>
            <a:off x="1127448" y="548680"/>
            <a:ext cx="1440160" cy="322782"/>
          </a:xfrm>
          <a:prstGeom prst="rect">
            <a:avLst/>
          </a:prstGeom>
          <a:noFill/>
        </p:spPr>
        <p:txBody>
          <a:bodyPr wrap="square" lIns="0" tIns="0" rIns="121893" bIns="0" rtlCol="0">
            <a:noAutofit/>
          </a:bodyPr>
          <a:lstStyle/>
          <a:p>
            <a:pPr algn="ctr"/>
            <a:r>
              <a:rPr lang="es-PE" sz="2000" b="1" dirty="0">
                <a:latin typeface="Helvetica Neue"/>
              </a:rPr>
              <a:t>2017</a:t>
            </a:r>
            <a:endParaRPr lang="en-US" sz="2000" b="1" dirty="0">
              <a:latin typeface="+mj-lt"/>
              <a:cs typeface="Calibri"/>
            </a:endParaRPr>
          </a:p>
        </p:txBody>
      </p:sp>
      <p:sp>
        <p:nvSpPr>
          <p:cNvPr id="10" name="TextBox 81">
            <a:extLst>
              <a:ext uri="{FF2B5EF4-FFF2-40B4-BE49-F238E27FC236}">
                <a16:creationId xmlns:a16="http://schemas.microsoft.com/office/drawing/2014/main" xmlns="" id="{F1DF279C-768C-4ED3-9143-807B533FEAB0}"/>
              </a:ext>
            </a:extLst>
          </p:cNvPr>
          <p:cNvSpPr txBox="1"/>
          <p:nvPr/>
        </p:nvSpPr>
        <p:spPr>
          <a:xfrm>
            <a:off x="3838337" y="548680"/>
            <a:ext cx="1440160" cy="322782"/>
          </a:xfrm>
          <a:prstGeom prst="rect">
            <a:avLst/>
          </a:prstGeom>
          <a:noFill/>
        </p:spPr>
        <p:txBody>
          <a:bodyPr wrap="square" lIns="0" tIns="0" rIns="121893" bIns="0" rtlCol="0">
            <a:noAutofit/>
          </a:bodyPr>
          <a:lstStyle/>
          <a:p>
            <a:pPr algn="ctr"/>
            <a:r>
              <a:rPr lang="es-PE" sz="2000" b="1" dirty="0">
                <a:latin typeface="Helvetica Neue"/>
              </a:rPr>
              <a:t>2018</a:t>
            </a:r>
            <a:endParaRPr lang="en-US" sz="2000" b="1" dirty="0">
              <a:latin typeface="+mj-lt"/>
              <a:cs typeface="Calibri"/>
            </a:endParaRPr>
          </a:p>
        </p:txBody>
      </p:sp>
      <p:sp>
        <p:nvSpPr>
          <p:cNvPr id="7" name="Rectángulo 6">
            <a:extLst>
              <a:ext uri="{FF2B5EF4-FFF2-40B4-BE49-F238E27FC236}">
                <a16:creationId xmlns:a16="http://schemas.microsoft.com/office/drawing/2014/main" xmlns="" id="{1DBB02B9-655C-4D8A-AAF9-E786D31076FC}"/>
              </a:ext>
            </a:extLst>
          </p:cNvPr>
          <p:cNvSpPr/>
          <p:nvPr/>
        </p:nvSpPr>
        <p:spPr>
          <a:xfrm>
            <a:off x="6477909" y="1427058"/>
            <a:ext cx="5559651" cy="2174954"/>
          </a:xfrm>
          <a:prstGeom prst="rect">
            <a:avLst/>
          </a:prstGeom>
        </p:spPr>
        <p:txBody>
          <a:bodyPr wrap="square">
            <a:spAutoFit/>
          </a:bodyPr>
          <a:lstStyle/>
          <a:p>
            <a:endParaRPr lang="es-PE" sz="900" dirty="0">
              <a:latin typeface="Candara" panose="020E0502030303020204" pitchFamily="34" charset="0"/>
            </a:endParaRPr>
          </a:p>
          <a:p>
            <a:pPr lvl="0">
              <a:defRPr/>
            </a:pPr>
            <a:r>
              <a:rPr lang="es-PE" dirty="0">
                <a:latin typeface="Candara" panose="020E0502030303020204" pitchFamily="34" charset="0"/>
              </a:rPr>
              <a:t>Fortalecimiento institucional e interinstitucional</a:t>
            </a:r>
          </a:p>
          <a:p>
            <a:pPr lvl="0">
              <a:defRPr/>
            </a:pPr>
            <a:endParaRPr lang="es-PE" sz="1000" dirty="0">
              <a:latin typeface="Candara" panose="020E0502030303020204" pitchFamily="34" charset="0"/>
            </a:endParaRPr>
          </a:p>
          <a:p>
            <a:pPr lvl="0">
              <a:defRPr/>
            </a:pPr>
            <a:endParaRPr lang="es-PE" sz="1400" dirty="0">
              <a:latin typeface="Candara" panose="020E0502030303020204" pitchFamily="34" charset="0"/>
            </a:endParaRPr>
          </a:p>
          <a:p>
            <a:pPr lvl="0">
              <a:defRPr/>
            </a:pPr>
            <a:r>
              <a:rPr lang="es-PE" dirty="0">
                <a:latin typeface="Candara" panose="020E0502030303020204" pitchFamily="34" charset="0"/>
              </a:rPr>
              <a:t>Reformas de alto nivel</a:t>
            </a:r>
          </a:p>
          <a:p>
            <a:pPr lvl="0">
              <a:defRPr/>
            </a:pPr>
            <a:endParaRPr lang="es-PE" sz="2000" dirty="0">
              <a:latin typeface="Candara" panose="020E0502030303020204" pitchFamily="34" charset="0"/>
            </a:endParaRPr>
          </a:p>
          <a:p>
            <a:pPr lvl="0">
              <a:defRPr/>
            </a:pPr>
            <a:endParaRPr lang="es-PE" sz="800" dirty="0">
              <a:latin typeface="Candara" panose="020E0502030303020204" pitchFamily="34" charset="0"/>
            </a:endParaRPr>
          </a:p>
          <a:p>
            <a:pPr lvl="0">
              <a:lnSpc>
                <a:spcPts val="1500"/>
              </a:lnSpc>
              <a:defRPr/>
            </a:pPr>
            <a:r>
              <a:rPr lang="es-PE" dirty="0">
                <a:latin typeface="Candara" panose="020E0502030303020204" pitchFamily="34" charset="0"/>
              </a:rPr>
              <a:t>Modelo de integridad para las entidades públicas (compliance público): estándares y políticas de cumplimiento</a:t>
            </a:r>
          </a:p>
        </p:txBody>
      </p:sp>
      <p:sp>
        <p:nvSpPr>
          <p:cNvPr id="17" name="Flecha: a la derecha 16">
            <a:extLst>
              <a:ext uri="{FF2B5EF4-FFF2-40B4-BE49-F238E27FC236}">
                <a16:creationId xmlns:a16="http://schemas.microsoft.com/office/drawing/2014/main" xmlns="" id="{4706DB72-6CE2-42F2-846E-E0C781F4FDD4}"/>
              </a:ext>
            </a:extLst>
          </p:cNvPr>
          <p:cNvSpPr/>
          <p:nvPr/>
        </p:nvSpPr>
        <p:spPr>
          <a:xfrm>
            <a:off x="2320505" y="2190410"/>
            <a:ext cx="3991519" cy="460784"/>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Flecha: a la derecha 17">
            <a:extLst>
              <a:ext uri="{FF2B5EF4-FFF2-40B4-BE49-F238E27FC236}">
                <a16:creationId xmlns:a16="http://schemas.microsoft.com/office/drawing/2014/main" xmlns="" id="{21982938-635F-4075-8F52-E1D308540270}"/>
              </a:ext>
            </a:extLst>
          </p:cNvPr>
          <p:cNvSpPr/>
          <p:nvPr/>
        </p:nvSpPr>
        <p:spPr>
          <a:xfrm>
            <a:off x="2320505" y="2838482"/>
            <a:ext cx="3991519" cy="460784"/>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4" name="Grupo 3">
            <a:extLst>
              <a:ext uri="{FF2B5EF4-FFF2-40B4-BE49-F238E27FC236}">
                <a16:creationId xmlns:a16="http://schemas.microsoft.com/office/drawing/2014/main" xmlns="" id="{056C1DEE-C83A-4AB0-8E8A-B45D6D9123A8}"/>
              </a:ext>
            </a:extLst>
          </p:cNvPr>
          <p:cNvGrpSpPr/>
          <p:nvPr/>
        </p:nvGrpSpPr>
        <p:grpSpPr>
          <a:xfrm>
            <a:off x="3431704" y="995009"/>
            <a:ext cx="2253426" cy="2736303"/>
            <a:chOff x="6312024" y="1340768"/>
            <a:chExt cx="2016224" cy="2448272"/>
          </a:xfrm>
        </p:grpSpPr>
        <p:sp>
          <p:nvSpPr>
            <p:cNvPr id="3" name="Rectángulo 2">
              <a:extLst>
                <a:ext uri="{FF2B5EF4-FFF2-40B4-BE49-F238E27FC236}">
                  <a16:creationId xmlns:a16="http://schemas.microsoft.com/office/drawing/2014/main" xmlns="" id="{158625EF-404B-42C5-AE3C-777F06F4B7A4}"/>
                </a:ext>
              </a:extLst>
            </p:cNvPr>
            <p:cNvSpPr/>
            <p:nvPr/>
          </p:nvSpPr>
          <p:spPr>
            <a:xfrm>
              <a:off x="6312024" y="1340768"/>
              <a:ext cx="2016224" cy="2448272"/>
            </a:xfrm>
            <a:prstGeom prst="rect">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xmlns="" id="{313931B0-302C-439F-AF3B-CE8AB844C5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84032" y="1412776"/>
              <a:ext cx="1847637" cy="2294362"/>
            </a:xfrm>
            <a:prstGeom prst="rect">
              <a:avLst/>
            </a:prstGeom>
            <a:ln w="12700">
              <a:solidFill>
                <a:schemeClr val="tx1"/>
              </a:solidFill>
            </a:ln>
            <a:effectLst/>
          </p:spPr>
        </p:pic>
      </p:grpSp>
      <p:pic>
        <p:nvPicPr>
          <p:cNvPr id="2" name="Imagen 1">
            <a:extLst>
              <a:ext uri="{FF2B5EF4-FFF2-40B4-BE49-F238E27FC236}">
                <a16:creationId xmlns:a16="http://schemas.microsoft.com/office/drawing/2014/main" xmlns="" id="{595834AD-60E1-4386-B7A8-9C4DACB8612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95400" y="995010"/>
            <a:ext cx="2189043" cy="2736304"/>
          </a:xfrm>
          <a:prstGeom prst="rect">
            <a:avLst/>
          </a:prstGeom>
          <a:ln>
            <a:solidFill>
              <a:schemeClr val="tx1">
                <a:lumMod val="20000"/>
                <a:lumOff val="80000"/>
              </a:schemeClr>
            </a:solidFill>
          </a:ln>
        </p:spPr>
      </p:pic>
      <p:sp>
        <p:nvSpPr>
          <p:cNvPr id="19" name="Flecha: a la derecha 18">
            <a:extLst>
              <a:ext uri="{FF2B5EF4-FFF2-40B4-BE49-F238E27FC236}">
                <a16:creationId xmlns:a16="http://schemas.microsoft.com/office/drawing/2014/main" xmlns="" id="{EAB8ECA0-4288-4B09-9B4C-82882BD91970}"/>
              </a:ext>
            </a:extLst>
          </p:cNvPr>
          <p:cNvSpPr/>
          <p:nvPr/>
        </p:nvSpPr>
        <p:spPr>
          <a:xfrm>
            <a:off x="2320504" y="5500581"/>
            <a:ext cx="3991519" cy="460784"/>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 name="Imagen 7">
            <a:extLst>
              <a:ext uri="{FF2B5EF4-FFF2-40B4-BE49-F238E27FC236}">
                <a16:creationId xmlns:a16="http://schemas.microsoft.com/office/drawing/2014/main" xmlns="" id="{40609C63-ECC5-45F4-A02E-612F992F3FCB}"/>
              </a:ext>
            </a:extLst>
          </p:cNvPr>
          <p:cNvPicPr>
            <a:picLocks noChangeAspect="1"/>
          </p:cNvPicPr>
          <p:nvPr/>
        </p:nvPicPr>
        <p:blipFill>
          <a:blip r:embed="rId5"/>
          <a:stretch>
            <a:fillRect/>
          </a:stretch>
        </p:blipFill>
        <p:spPr>
          <a:xfrm>
            <a:off x="602510" y="5373216"/>
            <a:ext cx="5061442" cy="699226"/>
          </a:xfrm>
          <a:prstGeom prst="rect">
            <a:avLst/>
          </a:prstGeom>
        </p:spPr>
      </p:pic>
      <p:sp>
        <p:nvSpPr>
          <p:cNvPr id="20" name="Rectángulo 19">
            <a:extLst>
              <a:ext uri="{FF2B5EF4-FFF2-40B4-BE49-F238E27FC236}">
                <a16:creationId xmlns:a16="http://schemas.microsoft.com/office/drawing/2014/main" xmlns="" id="{B5C86DA0-43F8-4F13-8D69-F42E8BD42D1F}"/>
              </a:ext>
            </a:extLst>
          </p:cNvPr>
          <p:cNvSpPr/>
          <p:nvPr/>
        </p:nvSpPr>
        <p:spPr>
          <a:xfrm>
            <a:off x="6477909" y="5354439"/>
            <a:ext cx="5111582" cy="666849"/>
          </a:xfrm>
          <a:prstGeom prst="rect">
            <a:avLst/>
          </a:prstGeom>
        </p:spPr>
        <p:txBody>
          <a:bodyPr wrap="square">
            <a:spAutoFit/>
          </a:bodyPr>
          <a:lstStyle/>
          <a:p>
            <a:endParaRPr lang="es-PE" sz="900" dirty="0">
              <a:latin typeface="Candara" panose="020E0502030303020204" pitchFamily="34" charset="0"/>
            </a:endParaRPr>
          </a:p>
          <a:p>
            <a:pPr lvl="0">
              <a:lnSpc>
                <a:spcPts val="1700"/>
              </a:lnSpc>
              <a:defRPr/>
            </a:pPr>
            <a:r>
              <a:rPr lang="es-PE" dirty="0">
                <a:latin typeface="Candara" panose="020E0502030303020204" pitchFamily="34" charset="0"/>
              </a:rPr>
              <a:t>Rector de la política nacional e implementador de normas y herramientas de integridad</a:t>
            </a:r>
          </a:p>
        </p:txBody>
      </p:sp>
      <p:sp>
        <p:nvSpPr>
          <p:cNvPr id="21" name="Rectángulo 20">
            <a:extLst>
              <a:ext uri="{FF2B5EF4-FFF2-40B4-BE49-F238E27FC236}">
                <a16:creationId xmlns:a16="http://schemas.microsoft.com/office/drawing/2014/main" xmlns="" id="{12915631-8079-430A-B324-FC2E27451638}"/>
              </a:ext>
            </a:extLst>
          </p:cNvPr>
          <p:cNvSpPr/>
          <p:nvPr/>
        </p:nvSpPr>
        <p:spPr>
          <a:xfrm>
            <a:off x="6259450" y="475899"/>
            <a:ext cx="5571050" cy="400110"/>
          </a:xfrm>
          <a:prstGeom prst="rect">
            <a:avLst/>
          </a:prstGeom>
        </p:spPr>
        <p:txBody>
          <a:bodyPr wrap="square">
            <a:spAutoFit/>
          </a:bodyPr>
          <a:lstStyle/>
          <a:p>
            <a:pPr algn="r">
              <a:lnSpc>
                <a:spcPts val="2400"/>
              </a:lnSpc>
            </a:pPr>
            <a:r>
              <a:rPr lang="es-PE" sz="2000" b="1" dirty="0">
                <a:latin typeface="Candara" panose="020E0502030303020204" pitchFamily="34" charset="0"/>
                <a:cs typeface="Helvetica" panose="020B0604020202020204" pitchFamily="34" charset="0"/>
              </a:rPr>
              <a:t>UNA NUEVA ESTRATEGIA DE PREVENCIÓN</a:t>
            </a:r>
          </a:p>
        </p:txBody>
      </p:sp>
      <p:sp>
        <p:nvSpPr>
          <p:cNvPr id="24" name="Flecha: a la derecha 23">
            <a:extLst>
              <a:ext uri="{FF2B5EF4-FFF2-40B4-BE49-F238E27FC236}">
                <a16:creationId xmlns:a16="http://schemas.microsoft.com/office/drawing/2014/main" xmlns="" id="{A24F06F8-99CE-4135-8930-5AF0E9946C1D}"/>
              </a:ext>
            </a:extLst>
          </p:cNvPr>
          <p:cNvSpPr/>
          <p:nvPr/>
        </p:nvSpPr>
        <p:spPr>
          <a:xfrm>
            <a:off x="692424" y="4365104"/>
            <a:ext cx="5619599" cy="460784"/>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6" name="Imagen 15">
            <a:extLst>
              <a:ext uri="{FF2B5EF4-FFF2-40B4-BE49-F238E27FC236}">
                <a16:creationId xmlns:a16="http://schemas.microsoft.com/office/drawing/2014/main" xmlns="" id="{5880A70D-98E3-499B-950B-34E5D877B4C6}"/>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95400" y="4005064"/>
            <a:ext cx="648072" cy="1057913"/>
          </a:xfrm>
          <a:prstGeom prst="rect">
            <a:avLst/>
          </a:prstGeom>
          <a:ln>
            <a:solidFill>
              <a:schemeClr val="bg1">
                <a:lumMod val="85000"/>
              </a:schemeClr>
            </a:solidFill>
          </a:ln>
        </p:spPr>
      </p:pic>
      <p:pic>
        <p:nvPicPr>
          <p:cNvPr id="26" name="Imagen 25">
            <a:extLst>
              <a:ext uri="{FF2B5EF4-FFF2-40B4-BE49-F238E27FC236}">
                <a16:creationId xmlns:a16="http://schemas.microsoft.com/office/drawing/2014/main" xmlns="" id="{78A0011C-46E5-464E-ABC5-1608D3CB7DD2}"/>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775520" y="4005064"/>
            <a:ext cx="648072" cy="1057913"/>
          </a:xfrm>
          <a:prstGeom prst="rect">
            <a:avLst/>
          </a:prstGeom>
          <a:ln>
            <a:solidFill>
              <a:schemeClr val="bg1">
                <a:lumMod val="85000"/>
              </a:schemeClr>
            </a:solidFill>
          </a:ln>
        </p:spPr>
      </p:pic>
      <p:pic>
        <p:nvPicPr>
          <p:cNvPr id="27" name="Imagen 26">
            <a:extLst>
              <a:ext uri="{FF2B5EF4-FFF2-40B4-BE49-F238E27FC236}">
                <a16:creationId xmlns:a16="http://schemas.microsoft.com/office/drawing/2014/main" xmlns="" id="{88A492BF-3433-4B85-B7B8-D77975D29E1F}"/>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2855640" y="4037973"/>
            <a:ext cx="648072" cy="1057913"/>
          </a:xfrm>
          <a:prstGeom prst="rect">
            <a:avLst/>
          </a:prstGeom>
          <a:ln>
            <a:solidFill>
              <a:schemeClr val="bg1">
                <a:lumMod val="85000"/>
              </a:schemeClr>
            </a:solidFill>
          </a:ln>
        </p:spPr>
      </p:pic>
      <p:pic>
        <p:nvPicPr>
          <p:cNvPr id="28" name="Imagen 27">
            <a:extLst>
              <a:ext uri="{FF2B5EF4-FFF2-40B4-BE49-F238E27FC236}">
                <a16:creationId xmlns:a16="http://schemas.microsoft.com/office/drawing/2014/main" xmlns="" id="{D040FFF2-4B92-4326-9CE6-9BC0F211F265}"/>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007768" y="4037973"/>
            <a:ext cx="648072" cy="1057913"/>
          </a:xfrm>
          <a:prstGeom prst="rect">
            <a:avLst/>
          </a:prstGeom>
          <a:ln>
            <a:solidFill>
              <a:schemeClr val="bg1">
                <a:lumMod val="85000"/>
              </a:schemeClr>
            </a:solidFill>
          </a:ln>
        </p:spPr>
      </p:pic>
      <p:pic>
        <p:nvPicPr>
          <p:cNvPr id="29" name="Imagen 28">
            <a:extLst>
              <a:ext uri="{FF2B5EF4-FFF2-40B4-BE49-F238E27FC236}">
                <a16:creationId xmlns:a16="http://schemas.microsoft.com/office/drawing/2014/main" xmlns="" id="{C8CF2A8E-6166-496F-95D7-A48936D47F88}"/>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015880" y="4037973"/>
            <a:ext cx="648072" cy="1057913"/>
          </a:xfrm>
          <a:prstGeom prst="rect">
            <a:avLst/>
          </a:prstGeom>
          <a:ln>
            <a:solidFill>
              <a:schemeClr val="bg1">
                <a:lumMod val="85000"/>
              </a:schemeClr>
            </a:solidFill>
          </a:ln>
        </p:spPr>
      </p:pic>
      <p:grpSp>
        <p:nvGrpSpPr>
          <p:cNvPr id="53" name="Grupo 52">
            <a:extLst>
              <a:ext uri="{FF2B5EF4-FFF2-40B4-BE49-F238E27FC236}">
                <a16:creationId xmlns:a16="http://schemas.microsoft.com/office/drawing/2014/main" xmlns="" id="{0BFA7D9B-E633-400A-9C7E-0DB0ADD67227}"/>
              </a:ext>
            </a:extLst>
          </p:cNvPr>
          <p:cNvGrpSpPr/>
          <p:nvPr/>
        </p:nvGrpSpPr>
        <p:grpSpPr>
          <a:xfrm>
            <a:off x="11208568" y="4437112"/>
            <a:ext cx="596173" cy="1256511"/>
            <a:chOff x="11208568" y="4437112"/>
            <a:chExt cx="596173" cy="1256511"/>
          </a:xfrm>
        </p:grpSpPr>
        <p:cxnSp>
          <p:nvCxnSpPr>
            <p:cNvPr id="47" name="Conector recto 46">
              <a:extLst>
                <a:ext uri="{FF2B5EF4-FFF2-40B4-BE49-F238E27FC236}">
                  <a16:creationId xmlns:a16="http://schemas.microsoft.com/office/drawing/2014/main" xmlns="" id="{294EFDB4-F6A5-456C-95EA-6A9EB49C965B}"/>
                </a:ext>
              </a:extLst>
            </p:cNvPr>
            <p:cNvCxnSpPr/>
            <p:nvPr/>
          </p:nvCxnSpPr>
          <p:spPr>
            <a:xfrm>
              <a:off x="11208568" y="4437112"/>
              <a:ext cx="596173" cy="0"/>
            </a:xfrm>
            <a:prstGeom prst="line">
              <a:avLst/>
            </a:prstGeom>
            <a:ln w="19050">
              <a:solidFill>
                <a:srgbClr val="810000"/>
              </a:solidFill>
              <a:prstDash val="dash"/>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xmlns="" id="{FD3ECAA6-4CA1-406D-9B80-FEDEF35283E3}"/>
                </a:ext>
              </a:extLst>
            </p:cNvPr>
            <p:cNvCxnSpPr/>
            <p:nvPr/>
          </p:nvCxnSpPr>
          <p:spPr>
            <a:xfrm>
              <a:off x="11804741" y="4509120"/>
              <a:ext cx="0" cy="1184503"/>
            </a:xfrm>
            <a:prstGeom prst="line">
              <a:avLst/>
            </a:prstGeom>
            <a:ln w="19050">
              <a:solidFill>
                <a:srgbClr val="810000"/>
              </a:solidFill>
              <a:prstDash val="dash"/>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xmlns="" id="{3AB3F16F-D12E-4DF5-B3CE-72965D3EB3E8}"/>
                </a:ext>
              </a:extLst>
            </p:cNvPr>
            <p:cNvCxnSpPr/>
            <p:nvPr/>
          </p:nvCxnSpPr>
          <p:spPr>
            <a:xfrm flipH="1">
              <a:off x="11424592" y="5693623"/>
              <a:ext cx="380149" cy="0"/>
            </a:xfrm>
            <a:prstGeom prst="straightConnector1">
              <a:avLst/>
            </a:prstGeom>
            <a:ln w="19050">
              <a:solidFill>
                <a:srgbClr val="81000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30" name="Rectángulo 29"/>
          <p:cNvSpPr/>
          <p:nvPr/>
        </p:nvSpPr>
        <p:spPr>
          <a:xfrm>
            <a:off x="0" y="0"/>
            <a:ext cx="121920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325593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Subtítulo"/>
          <p:cNvSpPr txBox="1">
            <a:spLocks/>
          </p:cNvSpPr>
          <p:nvPr/>
        </p:nvSpPr>
        <p:spPr>
          <a:xfrm>
            <a:off x="4882133" y="6080204"/>
            <a:ext cx="2571750" cy="500063"/>
          </a:xfrm>
          <a:prstGeom prst="rect">
            <a:avLst/>
          </a:prstGeom>
        </p:spPr>
        <p:txBody>
          <a:bodyPr>
            <a:normAutofit/>
          </a:bodyPr>
          <a:lstStyle/>
          <a:p>
            <a:pPr algn="ctr">
              <a:spcBef>
                <a:spcPct val="20000"/>
              </a:spcBef>
              <a:buClr>
                <a:schemeClr val="accent1"/>
              </a:buClr>
              <a:buSzPct val="85000"/>
              <a:defRPr/>
            </a:pPr>
            <a:r>
              <a:rPr lang="es-MX" sz="2000" b="1" dirty="0" smtClean="0">
                <a:solidFill>
                  <a:srgbClr val="000000"/>
                </a:solidFill>
                <a:latin typeface="Calibri" panose="020F0502020204030204" pitchFamily="34" charset="0"/>
                <a:cs typeface="Calibri" panose="020F0502020204030204" pitchFamily="34" charset="0"/>
              </a:rPr>
              <a:t>Septiembre </a:t>
            </a:r>
            <a:r>
              <a:rPr lang="es-MX" sz="2000" b="1" dirty="0">
                <a:solidFill>
                  <a:srgbClr val="000000"/>
                </a:solidFill>
                <a:latin typeface="Calibri" panose="020F0502020204030204" pitchFamily="34" charset="0"/>
                <a:cs typeface="Calibri" panose="020F0502020204030204" pitchFamily="34" charset="0"/>
              </a:rPr>
              <a:t>2019</a:t>
            </a:r>
            <a:endParaRPr lang="en-US" sz="2000" b="1" dirty="0">
              <a:solidFill>
                <a:srgbClr val="000000"/>
              </a:solidFill>
              <a:latin typeface="Calibri" panose="020F0502020204030204" pitchFamily="34" charset="0"/>
              <a:cs typeface="Calibri" panose="020F0502020204030204" pitchFamily="34" charset="0"/>
            </a:endParaRPr>
          </a:p>
        </p:txBody>
      </p:sp>
      <p:pic>
        <p:nvPicPr>
          <p:cNvPr id="13" name="Imagen 12">
            <a:extLst>
              <a:ext uri="{FF2B5EF4-FFF2-40B4-BE49-F238E27FC236}">
                <a16:creationId xmlns="" xmlns:a16="http://schemas.microsoft.com/office/drawing/2014/main" id="{5759AD6E-3074-4E87-97E6-C75DC03B7DEB}"/>
              </a:ext>
            </a:extLst>
          </p:cNvPr>
          <p:cNvPicPr>
            <a:picLocks noChangeAspect="1"/>
          </p:cNvPicPr>
          <p:nvPr/>
        </p:nvPicPr>
        <p:blipFill>
          <a:blip r:embed="rId2"/>
          <a:stretch>
            <a:fillRect/>
          </a:stretch>
        </p:blipFill>
        <p:spPr>
          <a:xfrm>
            <a:off x="5669954" y="891885"/>
            <a:ext cx="5776991" cy="798077"/>
          </a:xfrm>
          <a:prstGeom prst="rect">
            <a:avLst/>
          </a:prstGeom>
        </p:spPr>
      </p:pic>
      <p:sp>
        <p:nvSpPr>
          <p:cNvPr id="7" name="Bocadillo: rectángulo 6">
            <a:extLst>
              <a:ext uri="{FF2B5EF4-FFF2-40B4-BE49-F238E27FC236}">
                <a16:creationId xmlns="" xmlns:a16="http://schemas.microsoft.com/office/drawing/2014/main" id="{1B5B61C2-C7E1-41F2-A207-E4CE6F66FC57}"/>
              </a:ext>
            </a:extLst>
          </p:cNvPr>
          <p:cNvSpPr/>
          <p:nvPr/>
        </p:nvSpPr>
        <p:spPr>
          <a:xfrm>
            <a:off x="1936376" y="2563907"/>
            <a:ext cx="8919882" cy="1362434"/>
          </a:xfrm>
          <a:prstGeom prst="wedgeRectCallout">
            <a:avLst>
              <a:gd name="adj1" fmla="val -20833"/>
              <a:gd name="adj2" fmla="val 85753"/>
            </a:avLst>
          </a:prstGeom>
          <a:solidFill>
            <a:srgbClr val="EEE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5 Título">
            <a:extLst>
              <a:ext uri="{FF2B5EF4-FFF2-40B4-BE49-F238E27FC236}">
                <a16:creationId xmlns="" xmlns:a16="http://schemas.microsoft.com/office/drawing/2014/main" id="{5D2FCCB4-91BD-471F-9F4B-1EE07A55C530}"/>
              </a:ext>
            </a:extLst>
          </p:cNvPr>
          <p:cNvSpPr>
            <a:spLocks noGrp="1"/>
          </p:cNvSpPr>
          <p:nvPr>
            <p:ph type="ctrTitle"/>
          </p:nvPr>
        </p:nvSpPr>
        <p:spPr>
          <a:xfrm>
            <a:off x="911424" y="2996952"/>
            <a:ext cx="10513168" cy="720080"/>
          </a:xfrm>
        </p:spPr>
        <p:txBody>
          <a:bodyPr>
            <a:normAutofit fontScale="90000"/>
          </a:bodyPr>
          <a:lstStyle/>
          <a:p>
            <a:pPr algn="ctr"/>
            <a:r>
              <a:rPr lang="es-PE" cap="none" dirty="0">
                <a:latin typeface="Helvetica Neue"/>
                <a:ea typeface="Tahoma" panose="020B0604030504040204" pitchFamily="34" charset="0"/>
                <a:cs typeface="Helvetica" panose="020B0604020202020204" pitchFamily="34" charset="0"/>
              </a:rPr>
              <a:t>Gracias</a:t>
            </a:r>
          </a:p>
        </p:txBody>
      </p:sp>
      <p:sp>
        <p:nvSpPr>
          <p:cNvPr id="3" name="Rectángulo 2"/>
          <p:cNvSpPr/>
          <p:nvPr/>
        </p:nvSpPr>
        <p:spPr>
          <a:xfrm>
            <a:off x="0" y="0"/>
            <a:ext cx="121920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883211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Bocadillo: rectángulo 122">
            <a:extLst>
              <a:ext uri="{FF2B5EF4-FFF2-40B4-BE49-F238E27FC236}">
                <a16:creationId xmlns:a16="http://schemas.microsoft.com/office/drawing/2014/main" xmlns="" id="{4083A243-34DC-42B2-AF6E-B9847497D0CD}"/>
              </a:ext>
            </a:extLst>
          </p:cNvPr>
          <p:cNvSpPr/>
          <p:nvPr/>
        </p:nvSpPr>
        <p:spPr>
          <a:xfrm>
            <a:off x="612680" y="506345"/>
            <a:ext cx="8795688" cy="559069"/>
          </a:xfrm>
          <a:prstGeom prst="wedgeRectCallout">
            <a:avLst>
              <a:gd name="adj1" fmla="val -21118"/>
              <a:gd name="adj2" fmla="val 83428"/>
            </a:avLst>
          </a:prstGeom>
          <a:solidFill>
            <a:srgbClr val="EEE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latin typeface="Candara" panose="020E0502030303020204" pitchFamily="34" charset="0"/>
            </a:endParaRPr>
          </a:p>
        </p:txBody>
      </p:sp>
      <p:sp>
        <p:nvSpPr>
          <p:cNvPr id="40" name="Flecha: a la derecha 39">
            <a:extLst>
              <a:ext uri="{FF2B5EF4-FFF2-40B4-BE49-F238E27FC236}">
                <a16:creationId xmlns:a16="http://schemas.microsoft.com/office/drawing/2014/main" xmlns="" id="{E29B34FF-BFC5-4A7A-85F1-7ABD95576A20}"/>
              </a:ext>
            </a:extLst>
          </p:cNvPr>
          <p:cNvSpPr/>
          <p:nvPr/>
        </p:nvSpPr>
        <p:spPr>
          <a:xfrm>
            <a:off x="4630482" y="1579498"/>
            <a:ext cx="5912740" cy="460784"/>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ndara" panose="020E0502030303020204" pitchFamily="34" charset="0"/>
            </a:endParaRPr>
          </a:p>
        </p:txBody>
      </p:sp>
      <p:sp>
        <p:nvSpPr>
          <p:cNvPr id="46" name="Rectángulo 45">
            <a:extLst>
              <a:ext uri="{FF2B5EF4-FFF2-40B4-BE49-F238E27FC236}">
                <a16:creationId xmlns:a16="http://schemas.microsoft.com/office/drawing/2014/main" xmlns="" id="{EEA30988-7AEF-4A3E-B8AE-EA97348C0ED6}"/>
              </a:ext>
            </a:extLst>
          </p:cNvPr>
          <p:cNvSpPr/>
          <p:nvPr/>
        </p:nvSpPr>
        <p:spPr>
          <a:xfrm>
            <a:off x="0" y="1299105"/>
            <a:ext cx="4630482" cy="1377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ndara" panose="020E0502030303020204" pitchFamily="34" charset="0"/>
            </a:endParaRPr>
          </a:p>
        </p:txBody>
      </p:sp>
      <p:sp>
        <p:nvSpPr>
          <p:cNvPr id="110" name="Flecha curvada hacia abajo 109"/>
          <p:cNvSpPr/>
          <p:nvPr/>
        </p:nvSpPr>
        <p:spPr>
          <a:xfrm rot="18831764">
            <a:off x="1934354" y="1428744"/>
            <a:ext cx="2066518" cy="899234"/>
          </a:xfrm>
          <a:prstGeom prst="curvedDownArrow">
            <a:avLst/>
          </a:prstGeom>
          <a:solidFill>
            <a:schemeClr val="bg1"/>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latin typeface="Candara" panose="020E0502030303020204" pitchFamily="34" charset="0"/>
            </a:endParaRPr>
          </a:p>
        </p:txBody>
      </p:sp>
      <p:sp>
        <p:nvSpPr>
          <p:cNvPr id="29" name="Rectángulo 28"/>
          <p:cNvSpPr/>
          <p:nvPr/>
        </p:nvSpPr>
        <p:spPr>
          <a:xfrm>
            <a:off x="0" y="3173452"/>
            <a:ext cx="12192000" cy="3711932"/>
          </a:xfrm>
          <a:prstGeom prst="rect">
            <a:avLst/>
          </a:prstGeom>
          <a:solidFill>
            <a:srgbClr val="14A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a:p>
        </p:txBody>
      </p:sp>
      <p:cxnSp>
        <p:nvCxnSpPr>
          <p:cNvPr id="31" name="Conector recto 30"/>
          <p:cNvCxnSpPr/>
          <p:nvPr/>
        </p:nvCxnSpPr>
        <p:spPr>
          <a:xfrm flipV="1">
            <a:off x="7398517" y="3783782"/>
            <a:ext cx="570353" cy="1"/>
          </a:xfrm>
          <a:prstGeom prst="line">
            <a:avLst/>
          </a:prstGeom>
          <a:ln cap="rnd">
            <a:solidFill>
              <a:schemeClr val="bg1"/>
            </a:solidFill>
            <a:bevel/>
            <a:tailEnd type="ova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V="1">
            <a:off x="7531290" y="4103919"/>
            <a:ext cx="1150363" cy="1"/>
          </a:xfrm>
          <a:prstGeom prst="line">
            <a:avLst/>
          </a:prstGeom>
          <a:ln cap="rnd">
            <a:solidFill>
              <a:schemeClr val="bg1"/>
            </a:solidFill>
            <a:bevel/>
            <a:tailEnd type="ova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flipV="1">
            <a:off x="7058801" y="3429895"/>
            <a:ext cx="800200" cy="1"/>
          </a:xfrm>
          <a:prstGeom prst="line">
            <a:avLst/>
          </a:prstGeom>
          <a:ln cap="rnd">
            <a:solidFill>
              <a:schemeClr val="bg1"/>
            </a:solidFill>
            <a:bevel/>
            <a:tailEnd type="oval"/>
          </a:ln>
        </p:spPr>
        <p:style>
          <a:lnRef idx="1">
            <a:schemeClr val="accent1"/>
          </a:lnRef>
          <a:fillRef idx="0">
            <a:schemeClr val="accent1"/>
          </a:fillRef>
          <a:effectRef idx="0">
            <a:schemeClr val="accent1"/>
          </a:effectRef>
          <a:fontRef idx="minor">
            <a:schemeClr val="tx1"/>
          </a:fontRef>
        </p:style>
      </p:cxnSp>
      <p:sp>
        <p:nvSpPr>
          <p:cNvPr id="35" name="Rectángulo 34"/>
          <p:cNvSpPr/>
          <p:nvPr/>
        </p:nvSpPr>
        <p:spPr>
          <a:xfrm>
            <a:off x="8681653" y="3976429"/>
            <a:ext cx="3076440" cy="261610"/>
          </a:xfrm>
          <a:prstGeom prst="rect">
            <a:avLst/>
          </a:prstGeom>
        </p:spPr>
        <p:txBody>
          <a:bodyPr wrap="square">
            <a:spAutoFit/>
          </a:bodyPr>
          <a:lstStyle/>
          <a:p>
            <a:r>
              <a:rPr lang="es-PE" sz="1100" dirty="0">
                <a:solidFill>
                  <a:schemeClr val="bg1"/>
                </a:solidFill>
                <a:latin typeface="Candara" panose="020E0502030303020204" pitchFamily="34" charset="0"/>
              </a:rPr>
              <a:t>Intereses en conflicto</a:t>
            </a:r>
          </a:p>
        </p:txBody>
      </p:sp>
      <p:sp>
        <p:nvSpPr>
          <p:cNvPr id="36" name="Rectángulo 35"/>
          <p:cNvSpPr/>
          <p:nvPr/>
        </p:nvSpPr>
        <p:spPr>
          <a:xfrm>
            <a:off x="7875623" y="3298062"/>
            <a:ext cx="3076440" cy="261610"/>
          </a:xfrm>
          <a:prstGeom prst="rect">
            <a:avLst/>
          </a:prstGeom>
        </p:spPr>
        <p:txBody>
          <a:bodyPr wrap="square">
            <a:spAutoFit/>
          </a:bodyPr>
          <a:lstStyle/>
          <a:p>
            <a:r>
              <a:rPr lang="es-PE" sz="1100" dirty="0">
                <a:solidFill>
                  <a:schemeClr val="bg1"/>
                </a:solidFill>
                <a:latin typeface="Candara" panose="020E0502030303020204" pitchFamily="34" charset="0"/>
              </a:rPr>
              <a:t>Obtención de ventajas indebidas</a:t>
            </a:r>
          </a:p>
        </p:txBody>
      </p:sp>
      <p:sp>
        <p:nvSpPr>
          <p:cNvPr id="39" name="Rectángulo 38"/>
          <p:cNvSpPr/>
          <p:nvPr/>
        </p:nvSpPr>
        <p:spPr>
          <a:xfrm>
            <a:off x="7968870" y="3645282"/>
            <a:ext cx="2701723" cy="261610"/>
          </a:xfrm>
          <a:prstGeom prst="rect">
            <a:avLst/>
          </a:prstGeom>
        </p:spPr>
        <p:txBody>
          <a:bodyPr wrap="square">
            <a:spAutoFit/>
          </a:bodyPr>
          <a:lstStyle/>
          <a:p>
            <a:r>
              <a:rPr lang="es-PE" sz="1100" dirty="0">
                <a:solidFill>
                  <a:schemeClr val="bg1"/>
                </a:solidFill>
                <a:latin typeface="Candara" panose="020E0502030303020204" pitchFamily="34" charset="0"/>
              </a:rPr>
              <a:t>Mal uso de información privilegiada</a:t>
            </a:r>
          </a:p>
        </p:txBody>
      </p:sp>
      <p:sp>
        <p:nvSpPr>
          <p:cNvPr id="8" name="Forma libre 7"/>
          <p:cNvSpPr/>
          <p:nvPr/>
        </p:nvSpPr>
        <p:spPr>
          <a:xfrm>
            <a:off x="4397802" y="2088389"/>
            <a:ext cx="3153367" cy="4439331"/>
          </a:xfrm>
          <a:custGeom>
            <a:avLst/>
            <a:gdLst>
              <a:gd name="connsiteX0" fmla="*/ 1207827 w 2655502"/>
              <a:gd name="connsiteY0" fmla="*/ 2244 h 3734907"/>
              <a:gd name="connsiteX1" fmla="*/ 1173707 w 2655502"/>
              <a:gd name="connsiteY1" fmla="*/ 22716 h 3734907"/>
              <a:gd name="connsiteX2" fmla="*/ 1119116 w 2655502"/>
              <a:gd name="connsiteY2" fmla="*/ 84131 h 3734907"/>
              <a:gd name="connsiteX3" fmla="*/ 1078173 w 2655502"/>
              <a:gd name="connsiteY3" fmla="*/ 97778 h 3734907"/>
              <a:gd name="connsiteX4" fmla="*/ 1030406 w 2655502"/>
              <a:gd name="connsiteY4" fmla="*/ 118250 h 3734907"/>
              <a:gd name="connsiteX5" fmla="*/ 1009934 w 2655502"/>
              <a:gd name="connsiteY5" fmla="*/ 138722 h 3734907"/>
              <a:gd name="connsiteX6" fmla="*/ 989463 w 2655502"/>
              <a:gd name="connsiteY6" fmla="*/ 152369 h 3734907"/>
              <a:gd name="connsiteX7" fmla="*/ 975815 w 2655502"/>
              <a:gd name="connsiteY7" fmla="*/ 193313 h 3734907"/>
              <a:gd name="connsiteX8" fmla="*/ 968991 w 2655502"/>
              <a:gd name="connsiteY8" fmla="*/ 254728 h 3734907"/>
              <a:gd name="connsiteX9" fmla="*/ 948519 w 2655502"/>
              <a:gd name="connsiteY9" fmla="*/ 275199 h 3734907"/>
              <a:gd name="connsiteX10" fmla="*/ 934872 w 2655502"/>
              <a:gd name="connsiteY10" fmla="*/ 302495 h 3734907"/>
              <a:gd name="connsiteX11" fmla="*/ 921224 w 2655502"/>
              <a:gd name="connsiteY11" fmla="*/ 322966 h 3734907"/>
              <a:gd name="connsiteX12" fmla="*/ 907576 w 2655502"/>
              <a:gd name="connsiteY12" fmla="*/ 370734 h 3734907"/>
              <a:gd name="connsiteX13" fmla="*/ 893928 w 2655502"/>
              <a:gd name="connsiteY13" fmla="*/ 411677 h 3734907"/>
              <a:gd name="connsiteX14" fmla="*/ 873457 w 2655502"/>
              <a:gd name="connsiteY14" fmla="*/ 452620 h 3734907"/>
              <a:gd name="connsiteX15" fmla="*/ 846161 w 2655502"/>
              <a:gd name="connsiteY15" fmla="*/ 459444 h 3734907"/>
              <a:gd name="connsiteX16" fmla="*/ 798394 w 2655502"/>
              <a:gd name="connsiteY16" fmla="*/ 514035 h 3734907"/>
              <a:gd name="connsiteX17" fmla="*/ 784746 w 2655502"/>
              <a:gd name="connsiteY17" fmla="*/ 541331 h 3734907"/>
              <a:gd name="connsiteX18" fmla="*/ 723331 w 2655502"/>
              <a:gd name="connsiteY18" fmla="*/ 595922 h 3734907"/>
              <a:gd name="connsiteX19" fmla="*/ 696036 w 2655502"/>
              <a:gd name="connsiteY19" fmla="*/ 677808 h 3734907"/>
              <a:gd name="connsiteX20" fmla="*/ 668740 w 2655502"/>
              <a:gd name="connsiteY20" fmla="*/ 786990 h 3734907"/>
              <a:gd name="connsiteX21" fmla="*/ 620973 w 2655502"/>
              <a:gd name="connsiteY21" fmla="*/ 827934 h 3734907"/>
              <a:gd name="connsiteX22" fmla="*/ 600501 w 2655502"/>
              <a:gd name="connsiteY22" fmla="*/ 848405 h 3734907"/>
              <a:gd name="connsiteX23" fmla="*/ 559558 w 2655502"/>
              <a:gd name="connsiteY23" fmla="*/ 875701 h 3734907"/>
              <a:gd name="connsiteX24" fmla="*/ 539086 w 2655502"/>
              <a:gd name="connsiteY24" fmla="*/ 889348 h 3734907"/>
              <a:gd name="connsiteX25" fmla="*/ 525439 w 2655502"/>
              <a:gd name="connsiteY25" fmla="*/ 916644 h 3734907"/>
              <a:gd name="connsiteX26" fmla="*/ 477672 w 2655502"/>
              <a:gd name="connsiteY26" fmla="*/ 950763 h 3734907"/>
              <a:gd name="connsiteX27" fmla="*/ 450376 w 2655502"/>
              <a:gd name="connsiteY27" fmla="*/ 971235 h 3734907"/>
              <a:gd name="connsiteX28" fmla="*/ 388961 w 2655502"/>
              <a:gd name="connsiteY28" fmla="*/ 991707 h 3734907"/>
              <a:gd name="connsiteX29" fmla="*/ 341194 w 2655502"/>
              <a:gd name="connsiteY29" fmla="*/ 1025826 h 3734907"/>
              <a:gd name="connsiteX30" fmla="*/ 327546 w 2655502"/>
              <a:gd name="connsiteY30" fmla="*/ 1059946 h 3734907"/>
              <a:gd name="connsiteX31" fmla="*/ 307075 w 2655502"/>
              <a:gd name="connsiteY31" fmla="*/ 1080417 h 3734907"/>
              <a:gd name="connsiteX32" fmla="*/ 279779 w 2655502"/>
              <a:gd name="connsiteY32" fmla="*/ 1175951 h 3734907"/>
              <a:gd name="connsiteX33" fmla="*/ 252484 w 2655502"/>
              <a:gd name="connsiteY33" fmla="*/ 1196423 h 3734907"/>
              <a:gd name="connsiteX34" fmla="*/ 225188 w 2655502"/>
              <a:gd name="connsiteY34" fmla="*/ 1237366 h 3734907"/>
              <a:gd name="connsiteX35" fmla="*/ 211540 w 2655502"/>
              <a:gd name="connsiteY35" fmla="*/ 1326077 h 3734907"/>
              <a:gd name="connsiteX36" fmla="*/ 204716 w 2655502"/>
              <a:gd name="connsiteY36" fmla="*/ 1346548 h 3734907"/>
              <a:gd name="connsiteX37" fmla="*/ 163773 w 2655502"/>
              <a:gd name="connsiteY37" fmla="*/ 1414787 h 3734907"/>
              <a:gd name="connsiteX38" fmla="*/ 150125 w 2655502"/>
              <a:gd name="connsiteY38" fmla="*/ 1442083 h 3734907"/>
              <a:gd name="connsiteX39" fmla="*/ 122830 w 2655502"/>
              <a:gd name="connsiteY39" fmla="*/ 1483026 h 3734907"/>
              <a:gd name="connsiteX40" fmla="*/ 116006 w 2655502"/>
              <a:gd name="connsiteY40" fmla="*/ 1530793 h 3734907"/>
              <a:gd name="connsiteX41" fmla="*/ 88710 w 2655502"/>
              <a:gd name="connsiteY41" fmla="*/ 1599032 h 3734907"/>
              <a:gd name="connsiteX42" fmla="*/ 75063 w 2655502"/>
              <a:gd name="connsiteY42" fmla="*/ 1619504 h 3734907"/>
              <a:gd name="connsiteX43" fmla="*/ 40943 w 2655502"/>
              <a:gd name="connsiteY43" fmla="*/ 1667271 h 3734907"/>
              <a:gd name="connsiteX44" fmla="*/ 34119 w 2655502"/>
              <a:gd name="connsiteY44" fmla="*/ 1694566 h 3734907"/>
              <a:gd name="connsiteX45" fmla="*/ 0 w 2655502"/>
              <a:gd name="connsiteY45" fmla="*/ 1755981 h 3734907"/>
              <a:gd name="connsiteX46" fmla="*/ 13648 w 2655502"/>
              <a:gd name="connsiteY46" fmla="*/ 1851516 h 3734907"/>
              <a:gd name="connsiteX47" fmla="*/ 40943 w 2655502"/>
              <a:gd name="connsiteY47" fmla="*/ 1892459 h 3734907"/>
              <a:gd name="connsiteX48" fmla="*/ 47767 w 2655502"/>
              <a:gd name="connsiteY48" fmla="*/ 1919754 h 3734907"/>
              <a:gd name="connsiteX49" fmla="*/ 61415 w 2655502"/>
              <a:gd name="connsiteY49" fmla="*/ 1960698 h 3734907"/>
              <a:gd name="connsiteX50" fmla="*/ 68239 w 2655502"/>
              <a:gd name="connsiteY50" fmla="*/ 1981169 h 3734907"/>
              <a:gd name="connsiteX51" fmla="*/ 75063 w 2655502"/>
              <a:gd name="connsiteY51" fmla="*/ 2008465 h 3734907"/>
              <a:gd name="connsiteX52" fmla="*/ 81886 w 2655502"/>
              <a:gd name="connsiteY52" fmla="*/ 2042584 h 3734907"/>
              <a:gd name="connsiteX53" fmla="*/ 95534 w 2655502"/>
              <a:gd name="connsiteY53" fmla="*/ 2083528 h 3734907"/>
              <a:gd name="connsiteX54" fmla="*/ 122830 w 2655502"/>
              <a:gd name="connsiteY54" fmla="*/ 2179062 h 3734907"/>
              <a:gd name="connsiteX55" fmla="*/ 136478 w 2655502"/>
              <a:gd name="connsiteY55" fmla="*/ 2199534 h 3734907"/>
              <a:gd name="connsiteX56" fmla="*/ 143301 w 2655502"/>
              <a:gd name="connsiteY56" fmla="*/ 2220005 h 3734907"/>
              <a:gd name="connsiteX57" fmla="*/ 170597 w 2655502"/>
              <a:gd name="connsiteY57" fmla="*/ 2260948 h 3734907"/>
              <a:gd name="connsiteX58" fmla="*/ 177421 w 2655502"/>
              <a:gd name="connsiteY58" fmla="*/ 2288244 h 3734907"/>
              <a:gd name="connsiteX59" fmla="*/ 218364 w 2655502"/>
              <a:gd name="connsiteY59" fmla="*/ 2336011 h 3734907"/>
              <a:gd name="connsiteX60" fmla="*/ 232012 w 2655502"/>
              <a:gd name="connsiteY60" fmla="*/ 2356483 h 3734907"/>
              <a:gd name="connsiteX61" fmla="*/ 252484 w 2655502"/>
              <a:gd name="connsiteY61" fmla="*/ 2363307 h 3734907"/>
              <a:gd name="connsiteX62" fmla="*/ 300251 w 2655502"/>
              <a:gd name="connsiteY62" fmla="*/ 2383778 h 3734907"/>
              <a:gd name="connsiteX63" fmla="*/ 341194 w 2655502"/>
              <a:gd name="connsiteY63" fmla="*/ 2404250 h 3734907"/>
              <a:gd name="connsiteX64" fmla="*/ 382137 w 2655502"/>
              <a:gd name="connsiteY64" fmla="*/ 2424722 h 3734907"/>
              <a:gd name="connsiteX65" fmla="*/ 402609 w 2655502"/>
              <a:gd name="connsiteY65" fmla="*/ 2445193 h 3734907"/>
              <a:gd name="connsiteX66" fmla="*/ 423081 w 2655502"/>
              <a:gd name="connsiteY66" fmla="*/ 2458841 h 3734907"/>
              <a:gd name="connsiteX67" fmla="*/ 429904 w 2655502"/>
              <a:gd name="connsiteY67" fmla="*/ 2574847 h 3734907"/>
              <a:gd name="connsiteX68" fmla="*/ 457200 w 2655502"/>
              <a:gd name="connsiteY68" fmla="*/ 2588495 h 3734907"/>
              <a:gd name="connsiteX69" fmla="*/ 504967 w 2655502"/>
              <a:gd name="connsiteY69" fmla="*/ 2629438 h 3734907"/>
              <a:gd name="connsiteX70" fmla="*/ 545910 w 2655502"/>
              <a:gd name="connsiteY70" fmla="*/ 2663557 h 3734907"/>
              <a:gd name="connsiteX71" fmla="*/ 552734 w 2655502"/>
              <a:gd name="connsiteY71" fmla="*/ 2718148 h 3734907"/>
              <a:gd name="connsiteX72" fmla="*/ 559558 w 2655502"/>
              <a:gd name="connsiteY72" fmla="*/ 2786387 h 3734907"/>
              <a:gd name="connsiteX73" fmla="*/ 566382 w 2655502"/>
              <a:gd name="connsiteY73" fmla="*/ 2820507 h 3734907"/>
              <a:gd name="connsiteX74" fmla="*/ 580030 w 2655502"/>
              <a:gd name="connsiteY74" fmla="*/ 2868274 h 3734907"/>
              <a:gd name="connsiteX75" fmla="*/ 600501 w 2655502"/>
              <a:gd name="connsiteY75" fmla="*/ 2984280 h 3734907"/>
              <a:gd name="connsiteX76" fmla="*/ 614149 w 2655502"/>
              <a:gd name="connsiteY76" fmla="*/ 3004751 h 3734907"/>
              <a:gd name="connsiteX77" fmla="*/ 620973 w 2655502"/>
              <a:gd name="connsiteY77" fmla="*/ 3025223 h 3734907"/>
              <a:gd name="connsiteX78" fmla="*/ 627797 w 2655502"/>
              <a:gd name="connsiteY78" fmla="*/ 3059343 h 3734907"/>
              <a:gd name="connsiteX79" fmla="*/ 655092 w 2655502"/>
              <a:gd name="connsiteY79" fmla="*/ 3100286 h 3734907"/>
              <a:gd name="connsiteX80" fmla="*/ 661916 w 2655502"/>
              <a:gd name="connsiteY80" fmla="*/ 3127581 h 3734907"/>
              <a:gd name="connsiteX81" fmla="*/ 730155 w 2655502"/>
              <a:gd name="connsiteY81" fmla="*/ 3188996 h 3734907"/>
              <a:gd name="connsiteX82" fmla="*/ 750627 w 2655502"/>
              <a:gd name="connsiteY82" fmla="*/ 3202644 h 3734907"/>
              <a:gd name="connsiteX83" fmla="*/ 798394 w 2655502"/>
              <a:gd name="connsiteY83" fmla="*/ 3250411 h 3734907"/>
              <a:gd name="connsiteX84" fmla="*/ 839337 w 2655502"/>
              <a:gd name="connsiteY84" fmla="*/ 3284531 h 3734907"/>
              <a:gd name="connsiteX85" fmla="*/ 852985 w 2655502"/>
              <a:gd name="connsiteY85" fmla="*/ 3305002 h 3734907"/>
              <a:gd name="connsiteX86" fmla="*/ 873457 w 2655502"/>
              <a:gd name="connsiteY86" fmla="*/ 3325474 h 3734907"/>
              <a:gd name="connsiteX87" fmla="*/ 893928 w 2655502"/>
              <a:gd name="connsiteY87" fmla="*/ 3352769 h 3734907"/>
              <a:gd name="connsiteX88" fmla="*/ 914400 w 2655502"/>
              <a:gd name="connsiteY88" fmla="*/ 3359593 h 3734907"/>
              <a:gd name="connsiteX89" fmla="*/ 941695 w 2655502"/>
              <a:gd name="connsiteY89" fmla="*/ 3380065 h 3734907"/>
              <a:gd name="connsiteX90" fmla="*/ 962167 w 2655502"/>
              <a:gd name="connsiteY90" fmla="*/ 3421008 h 3734907"/>
              <a:gd name="connsiteX91" fmla="*/ 975815 w 2655502"/>
              <a:gd name="connsiteY91" fmla="*/ 3393713 h 3734907"/>
              <a:gd name="connsiteX92" fmla="*/ 1030406 w 2655502"/>
              <a:gd name="connsiteY92" fmla="*/ 3366417 h 3734907"/>
              <a:gd name="connsiteX93" fmla="*/ 1050878 w 2655502"/>
              <a:gd name="connsiteY93" fmla="*/ 3339122 h 3734907"/>
              <a:gd name="connsiteX94" fmla="*/ 1071349 w 2655502"/>
              <a:gd name="connsiteY94" fmla="*/ 3325474 h 3734907"/>
              <a:gd name="connsiteX95" fmla="*/ 1078173 w 2655502"/>
              <a:gd name="connsiteY95" fmla="*/ 3277707 h 3734907"/>
              <a:gd name="connsiteX96" fmla="*/ 1091821 w 2655502"/>
              <a:gd name="connsiteY96" fmla="*/ 3257235 h 3734907"/>
              <a:gd name="connsiteX97" fmla="*/ 1153236 w 2655502"/>
              <a:gd name="connsiteY97" fmla="*/ 3209468 h 3734907"/>
              <a:gd name="connsiteX98" fmla="*/ 1180531 w 2655502"/>
              <a:gd name="connsiteY98" fmla="*/ 3216292 h 3734907"/>
              <a:gd name="connsiteX99" fmla="*/ 1214651 w 2655502"/>
              <a:gd name="connsiteY99" fmla="*/ 3257235 h 3734907"/>
              <a:gd name="connsiteX100" fmla="*/ 1235122 w 2655502"/>
              <a:gd name="connsiteY100" fmla="*/ 3270883 h 3734907"/>
              <a:gd name="connsiteX101" fmla="*/ 1255594 w 2655502"/>
              <a:gd name="connsiteY101" fmla="*/ 3291354 h 3734907"/>
              <a:gd name="connsiteX102" fmla="*/ 1269242 w 2655502"/>
              <a:gd name="connsiteY102" fmla="*/ 3332298 h 3734907"/>
              <a:gd name="connsiteX103" fmla="*/ 1289713 w 2655502"/>
              <a:gd name="connsiteY103" fmla="*/ 3414184 h 3734907"/>
              <a:gd name="connsiteX104" fmla="*/ 1296537 w 2655502"/>
              <a:gd name="connsiteY104" fmla="*/ 3434656 h 3734907"/>
              <a:gd name="connsiteX105" fmla="*/ 1310185 w 2655502"/>
              <a:gd name="connsiteY105" fmla="*/ 3455128 h 3734907"/>
              <a:gd name="connsiteX106" fmla="*/ 1337481 w 2655502"/>
              <a:gd name="connsiteY106" fmla="*/ 3496071 h 3734907"/>
              <a:gd name="connsiteX107" fmla="*/ 1344304 w 2655502"/>
              <a:gd name="connsiteY107" fmla="*/ 3523366 h 3734907"/>
              <a:gd name="connsiteX108" fmla="*/ 1357952 w 2655502"/>
              <a:gd name="connsiteY108" fmla="*/ 3543838 h 3734907"/>
              <a:gd name="connsiteX109" fmla="*/ 1364776 w 2655502"/>
              <a:gd name="connsiteY109" fmla="*/ 3564310 h 3734907"/>
              <a:gd name="connsiteX110" fmla="*/ 1378424 w 2655502"/>
              <a:gd name="connsiteY110" fmla="*/ 3653020 h 3734907"/>
              <a:gd name="connsiteX111" fmla="*/ 1398895 w 2655502"/>
              <a:gd name="connsiteY111" fmla="*/ 3693963 h 3734907"/>
              <a:gd name="connsiteX112" fmla="*/ 1426191 w 2655502"/>
              <a:gd name="connsiteY112" fmla="*/ 3734907 h 3734907"/>
              <a:gd name="connsiteX113" fmla="*/ 1460310 w 2655502"/>
              <a:gd name="connsiteY113" fmla="*/ 3707611 h 3734907"/>
              <a:gd name="connsiteX114" fmla="*/ 1501254 w 2655502"/>
              <a:gd name="connsiteY114" fmla="*/ 3680316 h 3734907"/>
              <a:gd name="connsiteX115" fmla="*/ 1521725 w 2655502"/>
              <a:gd name="connsiteY115" fmla="*/ 3659844 h 3734907"/>
              <a:gd name="connsiteX116" fmla="*/ 1562669 w 2655502"/>
              <a:gd name="connsiteY116" fmla="*/ 3625725 h 3734907"/>
              <a:gd name="connsiteX117" fmla="*/ 1583140 w 2655502"/>
              <a:gd name="connsiteY117" fmla="*/ 3557486 h 3734907"/>
              <a:gd name="connsiteX118" fmla="*/ 1603612 w 2655502"/>
              <a:gd name="connsiteY118" fmla="*/ 3523366 h 3734907"/>
              <a:gd name="connsiteX119" fmla="*/ 1624084 w 2655502"/>
              <a:gd name="connsiteY119" fmla="*/ 3496071 h 3734907"/>
              <a:gd name="connsiteX120" fmla="*/ 1644555 w 2655502"/>
              <a:gd name="connsiteY120" fmla="*/ 3489247 h 3734907"/>
              <a:gd name="connsiteX121" fmla="*/ 1685498 w 2655502"/>
              <a:gd name="connsiteY121" fmla="*/ 3461951 h 3734907"/>
              <a:gd name="connsiteX122" fmla="*/ 1705970 w 2655502"/>
              <a:gd name="connsiteY122" fmla="*/ 3448304 h 3734907"/>
              <a:gd name="connsiteX123" fmla="*/ 1726442 w 2655502"/>
              <a:gd name="connsiteY123" fmla="*/ 3434656 h 3734907"/>
              <a:gd name="connsiteX124" fmla="*/ 1767385 w 2655502"/>
              <a:gd name="connsiteY124" fmla="*/ 3414184 h 3734907"/>
              <a:gd name="connsiteX125" fmla="*/ 1781033 w 2655502"/>
              <a:gd name="connsiteY125" fmla="*/ 3359593 h 3734907"/>
              <a:gd name="connsiteX126" fmla="*/ 1787857 w 2655502"/>
              <a:gd name="connsiteY126" fmla="*/ 3311826 h 3734907"/>
              <a:gd name="connsiteX127" fmla="*/ 1794681 w 2655502"/>
              <a:gd name="connsiteY127" fmla="*/ 3291354 h 3734907"/>
              <a:gd name="connsiteX128" fmla="*/ 1801504 w 2655502"/>
              <a:gd name="connsiteY128" fmla="*/ 3264059 h 3734907"/>
              <a:gd name="connsiteX129" fmla="*/ 1808328 w 2655502"/>
              <a:gd name="connsiteY129" fmla="*/ 3243587 h 3734907"/>
              <a:gd name="connsiteX130" fmla="*/ 1815152 w 2655502"/>
              <a:gd name="connsiteY130" fmla="*/ 3216292 h 3734907"/>
              <a:gd name="connsiteX131" fmla="*/ 1828800 w 2655502"/>
              <a:gd name="connsiteY131" fmla="*/ 3188996 h 3734907"/>
              <a:gd name="connsiteX132" fmla="*/ 1835624 w 2655502"/>
              <a:gd name="connsiteY132" fmla="*/ 3168525 h 3734907"/>
              <a:gd name="connsiteX133" fmla="*/ 1849272 w 2655502"/>
              <a:gd name="connsiteY133" fmla="*/ 3100286 h 3734907"/>
              <a:gd name="connsiteX134" fmla="*/ 1862919 w 2655502"/>
              <a:gd name="connsiteY134" fmla="*/ 3072990 h 3734907"/>
              <a:gd name="connsiteX135" fmla="*/ 1883391 w 2655502"/>
              <a:gd name="connsiteY135" fmla="*/ 3011575 h 3734907"/>
              <a:gd name="connsiteX136" fmla="*/ 1890215 w 2655502"/>
              <a:gd name="connsiteY136" fmla="*/ 2991104 h 3734907"/>
              <a:gd name="connsiteX137" fmla="*/ 1903863 w 2655502"/>
              <a:gd name="connsiteY137" fmla="*/ 2956984 h 3734907"/>
              <a:gd name="connsiteX138" fmla="*/ 1931158 w 2655502"/>
              <a:gd name="connsiteY138" fmla="*/ 2888746 h 3734907"/>
              <a:gd name="connsiteX139" fmla="*/ 1972101 w 2655502"/>
              <a:gd name="connsiteY139" fmla="*/ 2854626 h 3734907"/>
              <a:gd name="connsiteX140" fmla="*/ 2019869 w 2655502"/>
              <a:gd name="connsiteY140" fmla="*/ 2827331 h 3734907"/>
              <a:gd name="connsiteX141" fmla="*/ 2053988 w 2655502"/>
              <a:gd name="connsiteY141" fmla="*/ 2793211 h 3734907"/>
              <a:gd name="connsiteX142" fmla="*/ 2074460 w 2655502"/>
              <a:gd name="connsiteY142" fmla="*/ 2779563 h 3734907"/>
              <a:gd name="connsiteX143" fmla="*/ 2115403 w 2655502"/>
              <a:gd name="connsiteY143" fmla="*/ 2738620 h 3734907"/>
              <a:gd name="connsiteX144" fmla="*/ 2135875 w 2655502"/>
              <a:gd name="connsiteY144" fmla="*/ 2718148 h 3734907"/>
              <a:gd name="connsiteX145" fmla="*/ 2156346 w 2655502"/>
              <a:gd name="connsiteY145" fmla="*/ 2704501 h 3734907"/>
              <a:gd name="connsiteX146" fmla="*/ 2217761 w 2655502"/>
              <a:gd name="connsiteY146" fmla="*/ 2649910 h 3734907"/>
              <a:gd name="connsiteX147" fmla="*/ 2245057 w 2655502"/>
              <a:gd name="connsiteY147" fmla="*/ 2608966 h 3734907"/>
              <a:gd name="connsiteX148" fmla="*/ 2258704 w 2655502"/>
              <a:gd name="connsiteY148" fmla="*/ 2588495 h 3734907"/>
              <a:gd name="connsiteX149" fmla="*/ 2265528 w 2655502"/>
              <a:gd name="connsiteY149" fmla="*/ 2492960 h 3734907"/>
              <a:gd name="connsiteX150" fmla="*/ 2272352 w 2655502"/>
              <a:gd name="connsiteY150" fmla="*/ 2472489 h 3734907"/>
              <a:gd name="connsiteX151" fmla="*/ 2286000 w 2655502"/>
              <a:gd name="connsiteY151" fmla="*/ 2356483 h 3734907"/>
              <a:gd name="connsiteX152" fmla="*/ 2306472 w 2655502"/>
              <a:gd name="connsiteY152" fmla="*/ 2308716 h 3734907"/>
              <a:gd name="connsiteX153" fmla="*/ 2320119 w 2655502"/>
              <a:gd name="connsiteY153" fmla="*/ 2288244 h 3734907"/>
              <a:gd name="connsiteX154" fmla="*/ 2333767 w 2655502"/>
              <a:gd name="connsiteY154" fmla="*/ 2247301 h 3734907"/>
              <a:gd name="connsiteX155" fmla="*/ 2347415 w 2655502"/>
              <a:gd name="connsiteY155" fmla="*/ 2226829 h 3734907"/>
              <a:gd name="connsiteX156" fmla="*/ 2361063 w 2655502"/>
              <a:gd name="connsiteY156" fmla="*/ 2192710 h 3734907"/>
              <a:gd name="connsiteX157" fmla="*/ 2367886 w 2655502"/>
              <a:gd name="connsiteY157" fmla="*/ 2172238 h 3734907"/>
              <a:gd name="connsiteX158" fmla="*/ 2388358 w 2655502"/>
              <a:gd name="connsiteY158" fmla="*/ 2144943 h 3734907"/>
              <a:gd name="connsiteX159" fmla="*/ 2429301 w 2655502"/>
              <a:gd name="connsiteY159" fmla="*/ 2110823 h 3734907"/>
              <a:gd name="connsiteX160" fmla="*/ 2470245 w 2655502"/>
              <a:gd name="connsiteY160" fmla="*/ 2083528 h 3734907"/>
              <a:gd name="connsiteX161" fmla="*/ 2504364 w 2655502"/>
              <a:gd name="connsiteY161" fmla="*/ 2049408 h 3734907"/>
              <a:gd name="connsiteX162" fmla="*/ 2565779 w 2655502"/>
              <a:gd name="connsiteY162" fmla="*/ 1987993 h 3734907"/>
              <a:gd name="connsiteX163" fmla="*/ 2586251 w 2655502"/>
              <a:gd name="connsiteY163" fmla="*/ 1967522 h 3734907"/>
              <a:gd name="connsiteX164" fmla="*/ 2599898 w 2655502"/>
              <a:gd name="connsiteY164" fmla="*/ 1947050 h 3734907"/>
              <a:gd name="connsiteX165" fmla="*/ 2640842 w 2655502"/>
              <a:gd name="connsiteY165" fmla="*/ 1899283 h 3734907"/>
              <a:gd name="connsiteX166" fmla="*/ 2647666 w 2655502"/>
              <a:gd name="connsiteY166" fmla="*/ 1783277 h 3734907"/>
              <a:gd name="connsiteX167" fmla="*/ 2640842 w 2655502"/>
              <a:gd name="connsiteY167" fmla="*/ 1721862 h 3734907"/>
              <a:gd name="connsiteX168" fmla="*/ 2620370 w 2655502"/>
              <a:gd name="connsiteY168" fmla="*/ 1694566 h 3734907"/>
              <a:gd name="connsiteX169" fmla="*/ 2606722 w 2655502"/>
              <a:gd name="connsiteY169" fmla="*/ 1674095 h 3734907"/>
              <a:gd name="connsiteX170" fmla="*/ 2593075 w 2655502"/>
              <a:gd name="connsiteY170" fmla="*/ 1633151 h 3734907"/>
              <a:gd name="connsiteX171" fmla="*/ 2572603 w 2655502"/>
              <a:gd name="connsiteY171" fmla="*/ 1578560 h 3734907"/>
              <a:gd name="connsiteX172" fmla="*/ 2558955 w 2655502"/>
              <a:gd name="connsiteY172" fmla="*/ 1503498 h 3734907"/>
              <a:gd name="connsiteX173" fmla="*/ 2538484 w 2655502"/>
              <a:gd name="connsiteY173" fmla="*/ 1455731 h 3734907"/>
              <a:gd name="connsiteX174" fmla="*/ 2524836 w 2655502"/>
              <a:gd name="connsiteY174" fmla="*/ 1414787 h 3734907"/>
              <a:gd name="connsiteX175" fmla="*/ 2497540 w 2655502"/>
              <a:gd name="connsiteY175" fmla="*/ 1387492 h 3734907"/>
              <a:gd name="connsiteX176" fmla="*/ 2442949 w 2655502"/>
              <a:gd name="connsiteY176" fmla="*/ 1339725 h 3734907"/>
              <a:gd name="connsiteX177" fmla="*/ 2408830 w 2655502"/>
              <a:gd name="connsiteY177" fmla="*/ 1312429 h 3734907"/>
              <a:gd name="connsiteX178" fmla="*/ 2367886 w 2655502"/>
              <a:gd name="connsiteY178" fmla="*/ 1271486 h 3734907"/>
              <a:gd name="connsiteX179" fmla="*/ 2326943 w 2655502"/>
              <a:gd name="connsiteY179" fmla="*/ 1230543 h 3734907"/>
              <a:gd name="connsiteX180" fmla="*/ 2306472 w 2655502"/>
              <a:gd name="connsiteY180" fmla="*/ 1210071 h 3734907"/>
              <a:gd name="connsiteX181" fmla="*/ 2286000 w 2655502"/>
              <a:gd name="connsiteY181" fmla="*/ 1196423 h 3734907"/>
              <a:gd name="connsiteX182" fmla="*/ 2258704 w 2655502"/>
              <a:gd name="connsiteY182" fmla="*/ 1155480 h 3734907"/>
              <a:gd name="connsiteX183" fmla="*/ 2245057 w 2655502"/>
              <a:gd name="connsiteY183" fmla="*/ 1135008 h 3734907"/>
              <a:gd name="connsiteX184" fmla="*/ 2224585 w 2655502"/>
              <a:gd name="connsiteY184" fmla="*/ 1114537 h 3734907"/>
              <a:gd name="connsiteX185" fmla="*/ 2210937 w 2655502"/>
              <a:gd name="connsiteY185" fmla="*/ 1094065 h 3734907"/>
              <a:gd name="connsiteX186" fmla="*/ 2190466 w 2655502"/>
              <a:gd name="connsiteY186" fmla="*/ 1073593 h 3734907"/>
              <a:gd name="connsiteX187" fmla="*/ 2176818 w 2655502"/>
              <a:gd name="connsiteY187" fmla="*/ 1053122 h 3734907"/>
              <a:gd name="connsiteX188" fmla="*/ 2156346 w 2655502"/>
              <a:gd name="connsiteY188" fmla="*/ 1046298 h 3734907"/>
              <a:gd name="connsiteX189" fmla="*/ 2115403 w 2655502"/>
              <a:gd name="connsiteY189" fmla="*/ 1012178 h 3734907"/>
              <a:gd name="connsiteX190" fmla="*/ 2088107 w 2655502"/>
              <a:gd name="connsiteY190" fmla="*/ 984883 h 3734907"/>
              <a:gd name="connsiteX191" fmla="*/ 2033516 w 2655502"/>
              <a:gd name="connsiteY191" fmla="*/ 957587 h 3734907"/>
              <a:gd name="connsiteX192" fmla="*/ 1992573 w 2655502"/>
              <a:gd name="connsiteY192" fmla="*/ 916644 h 3734907"/>
              <a:gd name="connsiteX193" fmla="*/ 1978925 w 2655502"/>
              <a:gd name="connsiteY193" fmla="*/ 896172 h 3734907"/>
              <a:gd name="connsiteX194" fmla="*/ 1972101 w 2655502"/>
              <a:gd name="connsiteY194" fmla="*/ 875701 h 3734907"/>
              <a:gd name="connsiteX195" fmla="*/ 1951630 w 2655502"/>
              <a:gd name="connsiteY195" fmla="*/ 855229 h 3734907"/>
              <a:gd name="connsiteX196" fmla="*/ 1903863 w 2655502"/>
              <a:gd name="connsiteY196" fmla="*/ 800638 h 3734907"/>
              <a:gd name="connsiteX197" fmla="*/ 1869743 w 2655502"/>
              <a:gd name="connsiteY197" fmla="*/ 739223 h 3734907"/>
              <a:gd name="connsiteX198" fmla="*/ 1842448 w 2655502"/>
              <a:gd name="connsiteY198" fmla="*/ 684632 h 3734907"/>
              <a:gd name="connsiteX199" fmla="*/ 1815152 w 2655502"/>
              <a:gd name="connsiteY199" fmla="*/ 636865 h 3734907"/>
              <a:gd name="connsiteX200" fmla="*/ 1801504 w 2655502"/>
              <a:gd name="connsiteY200" fmla="*/ 616393 h 3734907"/>
              <a:gd name="connsiteX201" fmla="*/ 1774209 w 2655502"/>
              <a:gd name="connsiteY201" fmla="*/ 609569 h 3734907"/>
              <a:gd name="connsiteX202" fmla="*/ 1712794 w 2655502"/>
              <a:gd name="connsiteY202" fmla="*/ 568626 h 3734907"/>
              <a:gd name="connsiteX203" fmla="*/ 1692322 w 2655502"/>
              <a:gd name="connsiteY203" fmla="*/ 554978 h 3734907"/>
              <a:gd name="connsiteX204" fmla="*/ 1665027 w 2655502"/>
              <a:gd name="connsiteY204" fmla="*/ 541331 h 3734907"/>
              <a:gd name="connsiteX205" fmla="*/ 1644555 w 2655502"/>
              <a:gd name="connsiteY205" fmla="*/ 520859 h 3734907"/>
              <a:gd name="connsiteX206" fmla="*/ 1630907 w 2655502"/>
              <a:gd name="connsiteY206" fmla="*/ 500387 h 3734907"/>
              <a:gd name="connsiteX207" fmla="*/ 1603612 w 2655502"/>
              <a:gd name="connsiteY207" fmla="*/ 486740 h 3734907"/>
              <a:gd name="connsiteX208" fmla="*/ 1583140 w 2655502"/>
              <a:gd name="connsiteY208" fmla="*/ 425325 h 3734907"/>
              <a:gd name="connsiteX209" fmla="*/ 1576316 w 2655502"/>
              <a:gd name="connsiteY209" fmla="*/ 404853 h 3734907"/>
              <a:gd name="connsiteX210" fmla="*/ 1521725 w 2655502"/>
              <a:gd name="connsiteY210" fmla="*/ 363910 h 3734907"/>
              <a:gd name="connsiteX211" fmla="*/ 1473958 w 2655502"/>
              <a:gd name="connsiteY211" fmla="*/ 336614 h 3734907"/>
              <a:gd name="connsiteX212" fmla="*/ 1433015 w 2655502"/>
              <a:gd name="connsiteY212" fmla="*/ 309319 h 3734907"/>
              <a:gd name="connsiteX213" fmla="*/ 1371600 w 2655502"/>
              <a:gd name="connsiteY213" fmla="*/ 275199 h 3734907"/>
              <a:gd name="connsiteX214" fmla="*/ 1351128 w 2655502"/>
              <a:gd name="connsiteY214" fmla="*/ 261551 h 3734907"/>
              <a:gd name="connsiteX215" fmla="*/ 1310185 w 2655502"/>
              <a:gd name="connsiteY215" fmla="*/ 220608 h 3734907"/>
              <a:gd name="connsiteX216" fmla="*/ 1289713 w 2655502"/>
              <a:gd name="connsiteY216" fmla="*/ 200137 h 3734907"/>
              <a:gd name="connsiteX217" fmla="*/ 1269242 w 2655502"/>
              <a:gd name="connsiteY217" fmla="*/ 186489 h 3734907"/>
              <a:gd name="connsiteX218" fmla="*/ 1262418 w 2655502"/>
              <a:gd name="connsiteY218" fmla="*/ 166017 h 3734907"/>
              <a:gd name="connsiteX219" fmla="*/ 1214651 w 2655502"/>
              <a:gd name="connsiteY219" fmla="*/ 104602 h 3734907"/>
              <a:gd name="connsiteX220" fmla="*/ 1207827 w 2655502"/>
              <a:gd name="connsiteY220" fmla="*/ 77307 h 3734907"/>
              <a:gd name="connsiteX221" fmla="*/ 1207827 w 2655502"/>
              <a:gd name="connsiteY221" fmla="*/ 2244 h 373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655502" h="3734907">
                <a:moveTo>
                  <a:pt x="1207827" y="2244"/>
                </a:moveTo>
                <a:cubicBezTo>
                  <a:pt x="1202140" y="-6854"/>
                  <a:pt x="1183777" y="14084"/>
                  <a:pt x="1173707" y="22716"/>
                </a:cubicBezTo>
                <a:cubicBezTo>
                  <a:pt x="1144742" y="47543"/>
                  <a:pt x="1176713" y="64933"/>
                  <a:pt x="1119116" y="84131"/>
                </a:cubicBezTo>
                <a:cubicBezTo>
                  <a:pt x="1105468" y="88680"/>
                  <a:pt x="1090143" y="89798"/>
                  <a:pt x="1078173" y="97778"/>
                </a:cubicBezTo>
                <a:cubicBezTo>
                  <a:pt x="1049898" y="116628"/>
                  <a:pt x="1065658" y="109437"/>
                  <a:pt x="1030406" y="118250"/>
                </a:cubicBezTo>
                <a:cubicBezTo>
                  <a:pt x="1023582" y="125074"/>
                  <a:pt x="1017348" y="132544"/>
                  <a:pt x="1009934" y="138722"/>
                </a:cubicBezTo>
                <a:cubicBezTo>
                  <a:pt x="1003634" y="143972"/>
                  <a:pt x="993809" y="145415"/>
                  <a:pt x="989463" y="152369"/>
                </a:cubicBezTo>
                <a:cubicBezTo>
                  <a:pt x="981838" y="164569"/>
                  <a:pt x="975815" y="193313"/>
                  <a:pt x="975815" y="193313"/>
                </a:cubicBezTo>
                <a:cubicBezTo>
                  <a:pt x="973540" y="213785"/>
                  <a:pt x="975505" y="235187"/>
                  <a:pt x="968991" y="254728"/>
                </a:cubicBezTo>
                <a:cubicBezTo>
                  <a:pt x="965939" y="263883"/>
                  <a:pt x="954128" y="267346"/>
                  <a:pt x="948519" y="275199"/>
                </a:cubicBezTo>
                <a:cubicBezTo>
                  <a:pt x="942606" y="283477"/>
                  <a:pt x="939919" y="293663"/>
                  <a:pt x="934872" y="302495"/>
                </a:cubicBezTo>
                <a:cubicBezTo>
                  <a:pt x="930803" y="309616"/>
                  <a:pt x="925773" y="316142"/>
                  <a:pt x="921224" y="322966"/>
                </a:cubicBezTo>
                <a:cubicBezTo>
                  <a:pt x="898288" y="391775"/>
                  <a:pt x="933286" y="285037"/>
                  <a:pt x="907576" y="370734"/>
                </a:cubicBezTo>
                <a:cubicBezTo>
                  <a:pt x="903442" y="384513"/>
                  <a:pt x="898477" y="398029"/>
                  <a:pt x="893928" y="411677"/>
                </a:cubicBezTo>
                <a:cubicBezTo>
                  <a:pt x="890036" y="423353"/>
                  <a:pt x="884794" y="445062"/>
                  <a:pt x="873457" y="452620"/>
                </a:cubicBezTo>
                <a:cubicBezTo>
                  <a:pt x="865654" y="457822"/>
                  <a:pt x="855260" y="457169"/>
                  <a:pt x="846161" y="459444"/>
                </a:cubicBezTo>
                <a:cubicBezTo>
                  <a:pt x="814317" y="507211"/>
                  <a:pt x="832514" y="491289"/>
                  <a:pt x="798394" y="514035"/>
                </a:cubicBezTo>
                <a:cubicBezTo>
                  <a:pt x="793845" y="523134"/>
                  <a:pt x="791101" y="533388"/>
                  <a:pt x="784746" y="541331"/>
                </a:cubicBezTo>
                <a:cubicBezTo>
                  <a:pt x="758036" y="574718"/>
                  <a:pt x="751350" y="577243"/>
                  <a:pt x="723331" y="595922"/>
                </a:cubicBezTo>
                <a:cubicBezTo>
                  <a:pt x="714233" y="623217"/>
                  <a:pt x="700411" y="649371"/>
                  <a:pt x="696036" y="677808"/>
                </a:cubicBezTo>
                <a:cubicBezTo>
                  <a:pt x="687385" y="734041"/>
                  <a:pt x="697273" y="752751"/>
                  <a:pt x="668740" y="786990"/>
                </a:cubicBezTo>
                <a:cubicBezTo>
                  <a:pt x="647572" y="812391"/>
                  <a:pt x="647332" y="805341"/>
                  <a:pt x="620973" y="827934"/>
                </a:cubicBezTo>
                <a:cubicBezTo>
                  <a:pt x="613646" y="834214"/>
                  <a:pt x="608119" y="842480"/>
                  <a:pt x="600501" y="848405"/>
                </a:cubicBezTo>
                <a:cubicBezTo>
                  <a:pt x="587554" y="858475"/>
                  <a:pt x="573206" y="866603"/>
                  <a:pt x="559558" y="875701"/>
                </a:cubicBezTo>
                <a:lnTo>
                  <a:pt x="539086" y="889348"/>
                </a:lnTo>
                <a:cubicBezTo>
                  <a:pt x="534537" y="898447"/>
                  <a:pt x="532059" y="908920"/>
                  <a:pt x="525439" y="916644"/>
                </a:cubicBezTo>
                <a:cubicBezTo>
                  <a:pt x="518395" y="924862"/>
                  <a:pt x="488272" y="943192"/>
                  <a:pt x="477672" y="950763"/>
                </a:cubicBezTo>
                <a:cubicBezTo>
                  <a:pt x="468417" y="957374"/>
                  <a:pt x="460703" y="966469"/>
                  <a:pt x="450376" y="971235"/>
                </a:cubicBezTo>
                <a:cubicBezTo>
                  <a:pt x="430783" y="980278"/>
                  <a:pt x="406916" y="979738"/>
                  <a:pt x="388961" y="991707"/>
                </a:cubicBezTo>
                <a:cubicBezTo>
                  <a:pt x="359026" y="1011662"/>
                  <a:pt x="375050" y="1000433"/>
                  <a:pt x="341194" y="1025826"/>
                </a:cubicBezTo>
                <a:cubicBezTo>
                  <a:pt x="336645" y="1037199"/>
                  <a:pt x="334038" y="1049558"/>
                  <a:pt x="327546" y="1059946"/>
                </a:cubicBezTo>
                <a:cubicBezTo>
                  <a:pt x="322431" y="1068129"/>
                  <a:pt x="310321" y="1071329"/>
                  <a:pt x="307075" y="1080417"/>
                </a:cubicBezTo>
                <a:cubicBezTo>
                  <a:pt x="293192" y="1119290"/>
                  <a:pt x="307137" y="1148593"/>
                  <a:pt x="279779" y="1175951"/>
                </a:cubicBezTo>
                <a:cubicBezTo>
                  <a:pt x="271737" y="1183993"/>
                  <a:pt x="260040" y="1187923"/>
                  <a:pt x="252484" y="1196423"/>
                </a:cubicBezTo>
                <a:cubicBezTo>
                  <a:pt x="241587" y="1208682"/>
                  <a:pt x="225188" y="1237366"/>
                  <a:pt x="225188" y="1237366"/>
                </a:cubicBezTo>
                <a:cubicBezTo>
                  <a:pt x="208763" y="1286642"/>
                  <a:pt x="226620" y="1228060"/>
                  <a:pt x="211540" y="1326077"/>
                </a:cubicBezTo>
                <a:cubicBezTo>
                  <a:pt x="210446" y="1333186"/>
                  <a:pt x="207549" y="1339937"/>
                  <a:pt x="204716" y="1346548"/>
                </a:cubicBezTo>
                <a:cubicBezTo>
                  <a:pt x="174069" y="1418060"/>
                  <a:pt x="212296" y="1317740"/>
                  <a:pt x="163773" y="1414787"/>
                </a:cubicBezTo>
                <a:cubicBezTo>
                  <a:pt x="159224" y="1423886"/>
                  <a:pt x="155359" y="1433360"/>
                  <a:pt x="150125" y="1442083"/>
                </a:cubicBezTo>
                <a:cubicBezTo>
                  <a:pt x="141686" y="1456148"/>
                  <a:pt x="122830" y="1483026"/>
                  <a:pt x="122830" y="1483026"/>
                </a:cubicBezTo>
                <a:cubicBezTo>
                  <a:pt x="120555" y="1498948"/>
                  <a:pt x="119623" y="1515121"/>
                  <a:pt x="116006" y="1530793"/>
                </a:cubicBezTo>
                <a:cubicBezTo>
                  <a:pt x="110593" y="1554249"/>
                  <a:pt x="100695" y="1578059"/>
                  <a:pt x="88710" y="1599032"/>
                </a:cubicBezTo>
                <a:cubicBezTo>
                  <a:pt x="84641" y="1606153"/>
                  <a:pt x="79132" y="1612383"/>
                  <a:pt x="75063" y="1619504"/>
                </a:cubicBezTo>
                <a:cubicBezTo>
                  <a:pt x="51114" y="1661416"/>
                  <a:pt x="74286" y="1633928"/>
                  <a:pt x="40943" y="1667271"/>
                </a:cubicBezTo>
                <a:cubicBezTo>
                  <a:pt x="38668" y="1676369"/>
                  <a:pt x="38313" y="1686178"/>
                  <a:pt x="34119" y="1694566"/>
                </a:cubicBezTo>
                <a:cubicBezTo>
                  <a:pt x="-12810" y="1788426"/>
                  <a:pt x="18871" y="1699369"/>
                  <a:pt x="0" y="1755981"/>
                </a:cubicBezTo>
                <a:cubicBezTo>
                  <a:pt x="747" y="1764195"/>
                  <a:pt x="805" y="1828399"/>
                  <a:pt x="13648" y="1851516"/>
                </a:cubicBezTo>
                <a:cubicBezTo>
                  <a:pt x="21614" y="1865854"/>
                  <a:pt x="40943" y="1892459"/>
                  <a:pt x="40943" y="1892459"/>
                </a:cubicBezTo>
                <a:cubicBezTo>
                  <a:pt x="43218" y="1901557"/>
                  <a:pt x="45072" y="1910771"/>
                  <a:pt x="47767" y="1919754"/>
                </a:cubicBezTo>
                <a:cubicBezTo>
                  <a:pt x="51901" y="1933534"/>
                  <a:pt x="56866" y="1947050"/>
                  <a:pt x="61415" y="1960698"/>
                </a:cubicBezTo>
                <a:cubicBezTo>
                  <a:pt x="63690" y="1967522"/>
                  <a:pt x="66494" y="1974191"/>
                  <a:pt x="68239" y="1981169"/>
                </a:cubicBezTo>
                <a:cubicBezTo>
                  <a:pt x="70514" y="1990268"/>
                  <a:pt x="73029" y="1999310"/>
                  <a:pt x="75063" y="2008465"/>
                </a:cubicBezTo>
                <a:cubicBezTo>
                  <a:pt x="77579" y="2019787"/>
                  <a:pt x="78834" y="2031394"/>
                  <a:pt x="81886" y="2042584"/>
                </a:cubicBezTo>
                <a:cubicBezTo>
                  <a:pt x="85671" y="2056463"/>
                  <a:pt x="92045" y="2069571"/>
                  <a:pt x="95534" y="2083528"/>
                </a:cubicBezTo>
                <a:cubicBezTo>
                  <a:pt x="97354" y="2090809"/>
                  <a:pt x="114998" y="2167314"/>
                  <a:pt x="122830" y="2179062"/>
                </a:cubicBezTo>
                <a:lnTo>
                  <a:pt x="136478" y="2199534"/>
                </a:lnTo>
                <a:cubicBezTo>
                  <a:pt x="138752" y="2206358"/>
                  <a:pt x="139808" y="2213717"/>
                  <a:pt x="143301" y="2220005"/>
                </a:cubicBezTo>
                <a:cubicBezTo>
                  <a:pt x="151267" y="2234343"/>
                  <a:pt x="170597" y="2260948"/>
                  <a:pt x="170597" y="2260948"/>
                </a:cubicBezTo>
                <a:cubicBezTo>
                  <a:pt x="172872" y="2270047"/>
                  <a:pt x="173727" y="2279624"/>
                  <a:pt x="177421" y="2288244"/>
                </a:cubicBezTo>
                <a:cubicBezTo>
                  <a:pt x="186373" y="2309132"/>
                  <a:pt x="203834" y="2319060"/>
                  <a:pt x="218364" y="2336011"/>
                </a:cubicBezTo>
                <a:cubicBezTo>
                  <a:pt x="223701" y="2342238"/>
                  <a:pt x="225608" y="2351360"/>
                  <a:pt x="232012" y="2356483"/>
                </a:cubicBezTo>
                <a:cubicBezTo>
                  <a:pt x="237629" y="2360977"/>
                  <a:pt x="245872" y="2360474"/>
                  <a:pt x="252484" y="2363307"/>
                </a:cubicBezTo>
                <a:cubicBezTo>
                  <a:pt x="311510" y="2388603"/>
                  <a:pt x="252240" y="2367774"/>
                  <a:pt x="300251" y="2383778"/>
                </a:cubicBezTo>
                <a:cubicBezTo>
                  <a:pt x="358912" y="2422887"/>
                  <a:pt x="284695" y="2376000"/>
                  <a:pt x="341194" y="2404250"/>
                </a:cubicBezTo>
                <a:cubicBezTo>
                  <a:pt x="394110" y="2430708"/>
                  <a:pt x="330680" y="2407569"/>
                  <a:pt x="382137" y="2424722"/>
                </a:cubicBezTo>
                <a:cubicBezTo>
                  <a:pt x="388961" y="2431546"/>
                  <a:pt x="395195" y="2439015"/>
                  <a:pt x="402609" y="2445193"/>
                </a:cubicBezTo>
                <a:cubicBezTo>
                  <a:pt x="408910" y="2450443"/>
                  <a:pt x="421391" y="2450815"/>
                  <a:pt x="423081" y="2458841"/>
                </a:cubicBezTo>
                <a:cubicBezTo>
                  <a:pt x="431061" y="2496746"/>
                  <a:pt x="420046" y="2537387"/>
                  <a:pt x="429904" y="2574847"/>
                </a:cubicBezTo>
                <a:cubicBezTo>
                  <a:pt x="432493" y="2584685"/>
                  <a:pt x="448574" y="2583104"/>
                  <a:pt x="457200" y="2588495"/>
                </a:cubicBezTo>
                <a:cubicBezTo>
                  <a:pt x="498088" y="2614050"/>
                  <a:pt x="471470" y="2601524"/>
                  <a:pt x="504967" y="2629438"/>
                </a:cubicBezTo>
                <a:cubicBezTo>
                  <a:pt x="561970" y="2676940"/>
                  <a:pt x="486104" y="2603751"/>
                  <a:pt x="545910" y="2663557"/>
                </a:cubicBezTo>
                <a:cubicBezTo>
                  <a:pt x="548185" y="2681754"/>
                  <a:pt x="550709" y="2699922"/>
                  <a:pt x="552734" y="2718148"/>
                </a:cubicBezTo>
                <a:cubicBezTo>
                  <a:pt x="555258" y="2740868"/>
                  <a:pt x="556537" y="2763728"/>
                  <a:pt x="559558" y="2786387"/>
                </a:cubicBezTo>
                <a:cubicBezTo>
                  <a:pt x="561091" y="2797884"/>
                  <a:pt x="563866" y="2809185"/>
                  <a:pt x="566382" y="2820507"/>
                </a:cubicBezTo>
                <a:cubicBezTo>
                  <a:pt x="572094" y="2846210"/>
                  <a:pt x="572431" y="2845478"/>
                  <a:pt x="580030" y="2868274"/>
                </a:cubicBezTo>
                <a:cubicBezTo>
                  <a:pt x="582202" y="2892160"/>
                  <a:pt x="582319" y="2957009"/>
                  <a:pt x="600501" y="2984280"/>
                </a:cubicBezTo>
                <a:lnTo>
                  <a:pt x="614149" y="3004751"/>
                </a:lnTo>
                <a:cubicBezTo>
                  <a:pt x="616424" y="3011575"/>
                  <a:pt x="619228" y="3018245"/>
                  <a:pt x="620973" y="3025223"/>
                </a:cubicBezTo>
                <a:cubicBezTo>
                  <a:pt x="623786" y="3036475"/>
                  <a:pt x="622998" y="3048784"/>
                  <a:pt x="627797" y="3059343"/>
                </a:cubicBezTo>
                <a:cubicBezTo>
                  <a:pt x="634584" y="3074275"/>
                  <a:pt x="655092" y="3100286"/>
                  <a:pt x="655092" y="3100286"/>
                </a:cubicBezTo>
                <a:cubicBezTo>
                  <a:pt x="657367" y="3109384"/>
                  <a:pt x="656538" y="3119898"/>
                  <a:pt x="661916" y="3127581"/>
                </a:cubicBezTo>
                <a:cubicBezTo>
                  <a:pt x="677885" y="3150393"/>
                  <a:pt x="706874" y="3172367"/>
                  <a:pt x="730155" y="3188996"/>
                </a:cubicBezTo>
                <a:cubicBezTo>
                  <a:pt x="736829" y="3193763"/>
                  <a:pt x="744531" y="3197158"/>
                  <a:pt x="750627" y="3202644"/>
                </a:cubicBezTo>
                <a:cubicBezTo>
                  <a:pt x="767364" y="3217707"/>
                  <a:pt x="779658" y="3237920"/>
                  <a:pt x="798394" y="3250411"/>
                </a:cubicBezTo>
                <a:cubicBezTo>
                  <a:pt x="818525" y="3263832"/>
                  <a:pt x="822916" y="3264826"/>
                  <a:pt x="839337" y="3284531"/>
                </a:cubicBezTo>
                <a:cubicBezTo>
                  <a:pt x="844587" y="3290831"/>
                  <a:pt x="847735" y="3298702"/>
                  <a:pt x="852985" y="3305002"/>
                </a:cubicBezTo>
                <a:cubicBezTo>
                  <a:pt x="859163" y="3312416"/>
                  <a:pt x="867176" y="3318147"/>
                  <a:pt x="873457" y="3325474"/>
                </a:cubicBezTo>
                <a:cubicBezTo>
                  <a:pt x="880858" y="3334109"/>
                  <a:pt x="885191" y="3345488"/>
                  <a:pt x="893928" y="3352769"/>
                </a:cubicBezTo>
                <a:cubicBezTo>
                  <a:pt x="899454" y="3357374"/>
                  <a:pt x="907576" y="3357318"/>
                  <a:pt x="914400" y="3359593"/>
                </a:cubicBezTo>
                <a:cubicBezTo>
                  <a:pt x="923498" y="3366417"/>
                  <a:pt x="933653" y="3372023"/>
                  <a:pt x="941695" y="3380065"/>
                </a:cubicBezTo>
                <a:cubicBezTo>
                  <a:pt x="954923" y="3393294"/>
                  <a:pt x="956617" y="3404358"/>
                  <a:pt x="962167" y="3421008"/>
                </a:cubicBezTo>
                <a:cubicBezTo>
                  <a:pt x="966716" y="3411910"/>
                  <a:pt x="969303" y="3401528"/>
                  <a:pt x="975815" y="3393713"/>
                </a:cubicBezTo>
                <a:cubicBezTo>
                  <a:pt x="986037" y="3381446"/>
                  <a:pt x="1019202" y="3370898"/>
                  <a:pt x="1030406" y="3366417"/>
                </a:cubicBezTo>
                <a:cubicBezTo>
                  <a:pt x="1037230" y="3357319"/>
                  <a:pt x="1042836" y="3347164"/>
                  <a:pt x="1050878" y="3339122"/>
                </a:cubicBezTo>
                <a:cubicBezTo>
                  <a:pt x="1056677" y="3333323"/>
                  <a:pt x="1068018" y="3332968"/>
                  <a:pt x="1071349" y="3325474"/>
                </a:cubicBezTo>
                <a:cubicBezTo>
                  <a:pt x="1077881" y="3310776"/>
                  <a:pt x="1073551" y="3293113"/>
                  <a:pt x="1078173" y="3277707"/>
                </a:cubicBezTo>
                <a:cubicBezTo>
                  <a:pt x="1080530" y="3269851"/>
                  <a:pt x="1086372" y="3263365"/>
                  <a:pt x="1091821" y="3257235"/>
                </a:cubicBezTo>
                <a:cubicBezTo>
                  <a:pt x="1130582" y="3213628"/>
                  <a:pt x="1117162" y="3221493"/>
                  <a:pt x="1153236" y="3209468"/>
                </a:cubicBezTo>
                <a:cubicBezTo>
                  <a:pt x="1162334" y="3211743"/>
                  <a:pt x="1172388" y="3211639"/>
                  <a:pt x="1180531" y="3216292"/>
                </a:cubicBezTo>
                <a:cubicBezTo>
                  <a:pt x="1206616" y="3231198"/>
                  <a:pt x="1195808" y="3238392"/>
                  <a:pt x="1214651" y="3257235"/>
                </a:cubicBezTo>
                <a:cubicBezTo>
                  <a:pt x="1220450" y="3263034"/>
                  <a:pt x="1228822" y="3265633"/>
                  <a:pt x="1235122" y="3270883"/>
                </a:cubicBezTo>
                <a:cubicBezTo>
                  <a:pt x="1242536" y="3277061"/>
                  <a:pt x="1248770" y="3284530"/>
                  <a:pt x="1255594" y="3291354"/>
                </a:cubicBezTo>
                <a:cubicBezTo>
                  <a:pt x="1260143" y="3305002"/>
                  <a:pt x="1266877" y="3318107"/>
                  <a:pt x="1269242" y="3332298"/>
                </a:cubicBezTo>
                <a:cubicBezTo>
                  <a:pt x="1278431" y="3387429"/>
                  <a:pt x="1271691" y="3360117"/>
                  <a:pt x="1289713" y="3414184"/>
                </a:cubicBezTo>
                <a:cubicBezTo>
                  <a:pt x="1291988" y="3421008"/>
                  <a:pt x="1292547" y="3428671"/>
                  <a:pt x="1296537" y="3434656"/>
                </a:cubicBezTo>
                <a:lnTo>
                  <a:pt x="1310185" y="3455128"/>
                </a:lnTo>
                <a:cubicBezTo>
                  <a:pt x="1329777" y="3533492"/>
                  <a:pt x="1299780" y="3439519"/>
                  <a:pt x="1337481" y="3496071"/>
                </a:cubicBezTo>
                <a:cubicBezTo>
                  <a:pt x="1342683" y="3503874"/>
                  <a:pt x="1340610" y="3514746"/>
                  <a:pt x="1344304" y="3523366"/>
                </a:cubicBezTo>
                <a:cubicBezTo>
                  <a:pt x="1347535" y="3530904"/>
                  <a:pt x="1354284" y="3536502"/>
                  <a:pt x="1357952" y="3543838"/>
                </a:cubicBezTo>
                <a:cubicBezTo>
                  <a:pt x="1361169" y="3550272"/>
                  <a:pt x="1363216" y="3557288"/>
                  <a:pt x="1364776" y="3564310"/>
                </a:cubicBezTo>
                <a:cubicBezTo>
                  <a:pt x="1376054" y="3615058"/>
                  <a:pt x="1367540" y="3598601"/>
                  <a:pt x="1378424" y="3653020"/>
                </a:cubicBezTo>
                <a:cubicBezTo>
                  <a:pt x="1384142" y="3681607"/>
                  <a:pt x="1385476" y="3667125"/>
                  <a:pt x="1398895" y="3693963"/>
                </a:cubicBezTo>
                <a:cubicBezTo>
                  <a:pt x="1418646" y="3733465"/>
                  <a:pt x="1387384" y="3696100"/>
                  <a:pt x="1426191" y="3734907"/>
                </a:cubicBezTo>
                <a:cubicBezTo>
                  <a:pt x="1437564" y="3725808"/>
                  <a:pt x="1448531" y="3716178"/>
                  <a:pt x="1460310" y="3707611"/>
                </a:cubicBezTo>
                <a:cubicBezTo>
                  <a:pt x="1473575" y="3697963"/>
                  <a:pt x="1489656" y="3691915"/>
                  <a:pt x="1501254" y="3680316"/>
                </a:cubicBezTo>
                <a:cubicBezTo>
                  <a:pt x="1508078" y="3673492"/>
                  <a:pt x="1514311" y="3666022"/>
                  <a:pt x="1521725" y="3659844"/>
                </a:cubicBezTo>
                <a:cubicBezTo>
                  <a:pt x="1578743" y="3612327"/>
                  <a:pt x="1502843" y="3685548"/>
                  <a:pt x="1562669" y="3625725"/>
                </a:cubicBezTo>
                <a:cubicBezTo>
                  <a:pt x="1566793" y="3609225"/>
                  <a:pt x="1576017" y="3569358"/>
                  <a:pt x="1583140" y="3557486"/>
                </a:cubicBezTo>
                <a:cubicBezTo>
                  <a:pt x="1589964" y="3546113"/>
                  <a:pt x="1596255" y="3534402"/>
                  <a:pt x="1603612" y="3523366"/>
                </a:cubicBezTo>
                <a:cubicBezTo>
                  <a:pt x="1609921" y="3513903"/>
                  <a:pt x="1615347" y="3503352"/>
                  <a:pt x="1624084" y="3496071"/>
                </a:cubicBezTo>
                <a:cubicBezTo>
                  <a:pt x="1629610" y="3491466"/>
                  <a:pt x="1638267" y="3492740"/>
                  <a:pt x="1644555" y="3489247"/>
                </a:cubicBezTo>
                <a:cubicBezTo>
                  <a:pt x="1658893" y="3481281"/>
                  <a:pt x="1671850" y="3471049"/>
                  <a:pt x="1685498" y="3461951"/>
                </a:cubicBezTo>
                <a:lnTo>
                  <a:pt x="1705970" y="3448304"/>
                </a:lnTo>
                <a:cubicBezTo>
                  <a:pt x="1712794" y="3443755"/>
                  <a:pt x="1718661" y="3437250"/>
                  <a:pt x="1726442" y="3434656"/>
                </a:cubicBezTo>
                <a:cubicBezTo>
                  <a:pt x="1754694" y="3425238"/>
                  <a:pt x="1740928" y="3431822"/>
                  <a:pt x="1767385" y="3414184"/>
                </a:cubicBezTo>
                <a:cubicBezTo>
                  <a:pt x="1771934" y="3395987"/>
                  <a:pt x="1778380" y="3378162"/>
                  <a:pt x="1781033" y="3359593"/>
                </a:cubicBezTo>
                <a:cubicBezTo>
                  <a:pt x="1783308" y="3343671"/>
                  <a:pt x="1784703" y="3327598"/>
                  <a:pt x="1787857" y="3311826"/>
                </a:cubicBezTo>
                <a:cubicBezTo>
                  <a:pt x="1789268" y="3304773"/>
                  <a:pt x="1792705" y="3298270"/>
                  <a:pt x="1794681" y="3291354"/>
                </a:cubicBezTo>
                <a:cubicBezTo>
                  <a:pt x="1797257" y="3282337"/>
                  <a:pt x="1798928" y="3273076"/>
                  <a:pt x="1801504" y="3264059"/>
                </a:cubicBezTo>
                <a:cubicBezTo>
                  <a:pt x="1803480" y="3257143"/>
                  <a:pt x="1806352" y="3250503"/>
                  <a:pt x="1808328" y="3243587"/>
                </a:cubicBezTo>
                <a:cubicBezTo>
                  <a:pt x="1810904" y="3234569"/>
                  <a:pt x="1811859" y="3225073"/>
                  <a:pt x="1815152" y="3216292"/>
                </a:cubicBezTo>
                <a:cubicBezTo>
                  <a:pt x="1818724" y="3206767"/>
                  <a:pt x="1824793" y="3198346"/>
                  <a:pt x="1828800" y="3188996"/>
                </a:cubicBezTo>
                <a:cubicBezTo>
                  <a:pt x="1831633" y="3182385"/>
                  <a:pt x="1833349" y="3175349"/>
                  <a:pt x="1835624" y="3168525"/>
                </a:cubicBezTo>
                <a:cubicBezTo>
                  <a:pt x="1837983" y="3154370"/>
                  <a:pt x="1843163" y="3116576"/>
                  <a:pt x="1849272" y="3100286"/>
                </a:cubicBezTo>
                <a:cubicBezTo>
                  <a:pt x="1852844" y="3090761"/>
                  <a:pt x="1859267" y="3082484"/>
                  <a:pt x="1862919" y="3072990"/>
                </a:cubicBezTo>
                <a:cubicBezTo>
                  <a:pt x="1870665" y="3052849"/>
                  <a:pt x="1876567" y="3032047"/>
                  <a:pt x="1883391" y="3011575"/>
                </a:cubicBezTo>
                <a:cubicBezTo>
                  <a:pt x="1885666" y="3004751"/>
                  <a:pt x="1887544" y="2997782"/>
                  <a:pt x="1890215" y="2991104"/>
                </a:cubicBezTo>
                <a:cubicBezTo>
                  <a:pt x="1894764" y="2979731"/>
                  <a:pt x="1899677" y="2968496"/>
                  <a:pt x="1903863" y="2956984"/>
                </a:cubicBezTo>
                <a:cubicBezTo>
                  <a:pt x="1911230" y="2936724"/>
                  <a:pt x="1917791" y="2907459"/>
                  <a:pt x="1931158" y="2888746"/>
                </a:cubicBezTo>
                <a:cubicBezTo>
                  <a:pt x="1948749" y="2864120"/>
                  <a:pt x="1950977" y="2872230"/>
                  <a:pt x="1972101" y="2854626"/>
                </a:cubicBezTo>
                <a:cubicBezTo>
                  <a:pt x="2006947" y="2825587"/>
                  <a:pt x="1975686" y="2838375"/>
                  <a:pt x="2019869" y="2827331"/>
                </a:cubicBezTo>
                <a:cubicBezTo>
                  <a:pt x="2074461" y="2790934"/>
                  <a:pt x="2008492" y="2838707"/>
                  <a:pt x="2053988" y="2793211"/>
                </a:cubicBezTo>
                <a:cubicBezTo>
                  <a:pt x="2059787" y="2787412"/>
                  <a:pt x="2067636" y="2784112"/>
                  <a:pt x="2074460" y="2779563"/>
                </a:cubicBezTo>
                <a:cubicBezTo>
                  <a:pt x="2098484" y="2743526"/>
                  <a:pt x="2075904" y="2772476"/>
                  <a:pt x="2115403" y="2738620"/>
                </a:cubicBezTo>
                <a:cubicBezTo>
                  <a:pt x="2122730" y="2732339"/>
                  <a:pt x="2128461" y="2724326"/>
                  <a:pt x="2135875" y="2718148"/>
                </a:cubicBezTo>
                <a:cubicBezTo>
                  <a:pt x="2142175" y="2712898"/>
                  <a:pt x="2150217" y="2709949"/>
                  <a:pt x="2156346" y="2704501"/>
                </a:cubicBezTo>
                <a:cubicBezTo>
                  <a:pt x="2226455" y="2642181"/>
                  <a:pt x="2171300" y="2680882"/>
                  <a:pt x="2217761" y="2649910"/>
                </a:cubicBezTo>
                <a:lnTo>
                  <a:pt x="2245057" y="2608966"/>
                </a:lnTo>
                <a:lnTo>
                  <a:pt x="2258704" y="2588495"/>
                </a:lnTo>
                <a:cubicBezTo>
                  <a:pt x="2260979" y="2556650"/>
                  <a:pt x="2261798" y="2524667"/>
                  <a:pt x="2265528" y="2492960"/>
                </a:cubicBezTo>
                <a:cubicBezTo>
                  <a:pt x="2266368" y="2485816"/>
                  <a:pt x="2271460" y="2479626"/>
                  <a:pt x="2272352" y="2472489"/>
                </a:cubicBezTo>
                <a:cubicBezTo>
                  <a:pt x="2283352" y="2384489"/>
                  <a:pt x="2270890" y="2409368"/>
                  <a:pt x="2286000" y="2356483"/>
                </a:cubicBezTo>
                <a:cubicBezTo>
                  <a:pt x="2291469" y="2337341"/>
                  <a:pt x="2296072" y="2326916"/>
                  <a:pt x="2306472" y="2308716"/>
                </a:cubicBezTo>
                <a:cubicBezTo>
                  <a:pt x="2310541" y="2301595"/>
                  <a:pt x="2316788" y="2295738"/>
                  <a:pt x="2320119" y="2288244"/>
                </a:cubicBezTo>
                <a:cubicBezTo>
                  <a:pt x="2325962" y="2275098"/>
                  <a:pt x="2325787" y="2259271"/>
                  <a:pt x="2333767" y="2247301"/>
                </a:cubicBezTo>
                <a:cubicBezTo>
                  <a:pt x="2338316" y="2240477"/>
                  <a:pt x="2343747" y="2234165"/>
                  <a:pt x="2347415" y="2226829"/>
                </a:cubicBezTo>
                <a:cubicBezTo>
                  <a:pt x="2352893" y="2215873"/>
                  <a:pt x="2356762" y="2204179"/>
                  <a:pt x="2361063" y="2192710"/>
                </a:cubicBezTo>
                <a:cubicBezTo>
                  <a:pt x="2363589" y="2185975"/>
                  <a:pt x="2364317" y="2178483"/>
                  <a:pt x="2367886" y="2172238"/>
                </a:cubicBezTo>
                <a:cubicBezTo>
                  <a:pt x="2373529" y="2162363"/>
                  <a:pt x="2381534" y="2154041"/>
                  <a:pt x="2388358" y="2144943"/>
                </a:cubicBezTo>
                <a:cubicBezTo>
                  <a:pt x="2400475" y="2108592"/>
                  <a:pt x="2386086" y="2134395"/>
                  <a:pt x="2429301" y="2110823"/>
                </a:cubicBezTo>
                <a:cubicBezTo>
                  <a:pt x="2443701" y="2102969"/>
                  <a:pt x="2470245" y="2083528"/>
                  <a:pt x="2470245" y="2083528"/>
                </a:cubicBezTo>
                <a:cubicBezTo>
                  <a:pt x="2498365" y="2041345"/>
                  <a:pt x="2467144" y="2082492"/>
                  <a:pt x="2504364" y="2049408"/>
                </a:cubicBezTo>
                <a:cubicBezTo>
                  <a:pt x="2504369" y="2049404"/>
                  <a:pt x="2555541" y="1998231"/>
                  <a:pt x="2565779" y="1987993"/>
                </a:cubicBezTo>
                <a:cubicBezTo>
                  <a:pt x="2572603" y="1981169"/>
                  <a:pt x="2580898" y="1975552"/>
                  <a:pt x="2586251" y="1967522"/>
                </a:cubicBezTo>
                <a:cubicBezTo>
                  <a:pt x="2590800" y="1960698"/>
                  <a:pt x="2594561" y="1953277"/>
                  <a:pt x="2599898" y="1947050"/>
                </a:cubicBezTo>
                <a:cubicBezTo>
                  <a:pt x="2649549" y="1889123"/>
                  <a:pt x="2609504" y="1946287"/>
                  <a:pt x="2640842" y="1899283"/>
                </a:cubicBezTo>
                <a:cubicBezTo>
                  <a:pt x="2662075" y="1835580"/>
                  <a:pt x="2656417" y="1870790"/>
                  <a:pt x="2647666" y="1783277"/>
                </a:cubicBezTo>
                <a:cubicBezTo>
                  <a:pt x="2645617" y="1762782"/>
                  <a:pt x="2646900" y="1741549"/>
                  <a:pt x="2640842" y="1721862"/>
                </a:cubicBezTo>
                <a:cubicBezTo>
                  <a:pt x="2637497" y="1710992"/>
                  <a:pt x="2626981" y="1703821"/>
                  <a:pt x="2620370" y="1694566"/>
                </a:cubicBezTo>
                <a:cubicBezTo>
                  <a:pt x="2615603" y="1687892"/>
                  <a:pt x="2611271" y="1680919"/>
                  <a:pt x="2606722" y="1674095"/>
                </a:cubicBezTo>
                <a:cubicBezTo>
                  <a:pt x="2602173" y="1660447"/>
                  <a:pt x="2598418" y="1646508"/>
                  <a:pt x="2593075" y="1633151"/>
                </a:cubicBezTo>
                <a:cubicBezTo>
                  <a:pt x="2588899" y="1622712"/>
                  <a:pt x="2576169" y="1592825"/>
                  <a:pt x="2572603" y="1578560"/>
                </a:cubicBezTo>
                <a:cubicBezTo>
                  <a:pt x="2560184" y="1528885"/>
                  <a:pt x="2571123" y="1558254"/>
                  <a:pt x="2558955" y="1503498"/>
                </a:cubicBezTo>
                <a:cubicBezTo>
                  <a:pt x="2553464" y="1478787"/>
                  <a:pt x="2548914" y="1481807"/>
                  <a:pt x="2538484" y="1455731"/>
                </a:cubicBezTo>
                <a:cubicBezTo>
                  <a:pt x="2533141" y="1442374"/>
                  <a:pt x="2535009" y="1424959"/>
                  <a:pt x="2524836" y="1414787"/>
                </a:cubicBezTo>
                <a:cubicBezTo>
                  <a:pt x="2515737" y="1405689"/>
                  <a:pt x="2505578" y="1397540"/>
                  <a:pt x="2497540" y="1387492"/>
                </a:cubicBezTo>
                <a:cubicBezTo>
                  <a:pt x="2456917" y="1336713"/>
                  <a:pt x="2490804" y="1351687"/>
                  <a:pt x="2442949" y="1339725"/>
                </a:cubicBezTo>
                <a:cubicBezTo>
                  <a:pt x="2405489" y="1283535"/>
                  <a:pt x="2454466" y="1347924"/>
                  <a:pt x="2408830" y="1312429"/>
                </a:cubicBezTo>
                <a:cubicBezTo>
                  <a:pt x="2393595" y="1300579"/>
                  <a:pt x="2381534" y="1285134"/>
                  <a:pt x="2367886" y="1271486"/>
                </a:cubicBezTo>
                <a:lnTo>
                  <a:pt x="2326943" y="1230543"/>
                </a:lnTo>
                <a:cubicBezTo>
                  <a:pt x="2320119" y="1223719"/>
                  <a:pt x="2314502" y="1215424"/>
                  <a:pt x="2306472" y="1210071"/>
                </a:cubicBezTo>
                <a:lnTo>
                  <a:pt x="2286000" y="1196423"/>
                </a:lnTo>
                <a:lnTo>
                  <a:pt x="2258704" y="1155480"/>
                </a:lnTo>
                <a:cubicBezTo>
                  <a:pt x="2254155" y="1148656"/>
                  <a:pt x="2250856" y="1140807"/>
                  <a:pt x="2245057" y="1135008"/>
                </a:cubicBezTo>
                <a:cubicBezTo>
                  <a:pt x="2238233" y="1128184"/>
                  <a:pt x="2230763" y="1121951"/>
                  <a:pt x="2224585" y="1114537"/>
                </a:cubicBezTo>
                <a:cubicBezTo>
                  <a:pt x="2219334" y="1108237"/>
                  <a:pt x="2216187" y="1100366"/>
                  <a:pt x="2210937" y="1094065"/>
                </a:cubicBezTo>
                <a:cubicBezTo>
                  <a:pt x="2204759" y="1086651"/>
                  <a:pt x="2196644" y="1081007"/>
                  <a:pt x="2190466" y="1073593"/>
                </a:cubicBezTo>
                <a:cubicBezTo>
                  <a:pt x="2185216" y="1067293"/>
                  <a:pt x="2183222" y="1058245"/>
                  <a:pt x="2176818" y="1053122"/>
                </a:cubicBezTo>
                <a:cubicBezTo>
                  <a:pt x="2171201" y="1048629"/>
                  <a:pt x="2163170" y="1048573"/>
                  <a:pt x="2156346" y="1046298"/>
                </a:cubicBezTo>
                <a:cubicBezTo>
                  <a:pt x="2085387" y="975335"/>
                  <a:pt x="2181884" y="1069160"/>
                  <a:pt x="2115403" y="1012178"/>
                </a:cubicBezTo>
                <a:cubicBezTo>
                  <a:pt x="2105633" y="1003804"/>
                  <a:pt x="2098264" y="992783"/>
                  <a:pt x="2088107" y="984883"/>
                </a:cubicBezTo>
                <a:cubicBezTo>
                  <a:pt x="2063933" y="966081"/>
                  <a:pt x="2057832" y="965692"/>
                  <a:pt x="2033516" y="957587"/>
                </a:cubicBezTo>
                <a:cubicBezTo>
                  <a:pt x="2019868" y="943939"/>
                  <a:pt x="2003279" y="932703"/>
                  <a:pt x="1992573" y="916644"/>
                </a:cubicBezTo>
                <a:cubicBezTo>
                  <a:pt x="1988024" y="909820"/>
                  <a:pt x="1982593" y="903508"/>
                  <a:pt x="1978925" y="896172"/>
                </a:cubicBezTo>
                <a:cubicBezTo>
                  <a:pt x="1975708" y="889739"/>
                  <a:pt x="1976091" y="881686"/>
                  <a:pt x="1972101" y="875701"/>
                </a:cubicBezTo>
                <a:cubicBezTo>
                  <a:pt x="1966748" y="867671"/>
                  <a:pt x="1957555" y="862847"/>
                  <a:pt x="1951630" y="855229"/>
                </a:cubicBezTo>
                <a:cubicBezTo>
                  <a:pt x="1908763" y="800114"/>
                  <a:pt x="1943492" y="827059"/>
                  <a:pt x="1903863" y="800638"/>
                </a:cubicBezTo>
                <a:cubicBezTo>
                  <a:pt x="1841280" y="706766"/>
                  <a:pt x="1895479" y="795843"/>
                  <a:pt x="1869743" y="739223"/>
                </a:cubicBezTo>
                <a:cubicBezTo>
                  <a:pt x="1861324" y="720702"/>
                  <a:pt x="1847383" y="704369"/>
                  <a:pt x="1842448" y="684632"/>
                </a:cubicBezTo>
                <a:cubicBezTo>
                  <a:pt x="1831402" y="640449"/>
                  <a:pt x="1844192" y="671712"/>
                  <a:pt x="1815152" y="636865"/>
                </a:cubicBezTo>
                <a:cubicBezTo>
                  <a:pt x="1809902" y="630564"/>
                  <a:pt x="1808328" y="620942"/>
                  <a:pt x="1801504" y="616393"/>
                </a:cubicBezTo>
                <a:cubicBezTo>
                  <a:pt x="1793701" y="611191"/>
                  <a:pt x="1783307" y="611844"/>
                  <a:pt x="1774209" y="609569"/>
                </a:cubicBezTo>
                <a:cubicBezTo>
                  <a:pt x="1728777" y="575497"/>
                  <a:pt x="1765441" y="601531"/>
                  <a:pt x="1712794" y="568626"/>
                </a:cubicBezTo>
                <a:cubicBezTo>
                  <a:pt x="1705839" y="564279"/>
                  <a:pt x="1699443" y="559047"/>
                  <a:pt x="1692322" y="554978"/>
                </a:cubicBezTo>
                <a:cubicBezTo>
                  <a:pt x="1683490" y="549931"/>
                  <a:pt x="1674125" y="545880"/>
                  <a:pt x="1665027" y="541331"/>
                </a:cubicBezTo>
                <a:cubicBezTo>
                  <a:pt x="1658203" y="534507"/>
                  <a:pt x="1650733" y="528273"/>
                  <a:pt x="1644555" y="520859"/>
                </a:cubicBezTo>
                <a:cubicBezTo>
                  <a:pt x="1639305" y="514558"/>
                  <a:pt x="1637208" y="505637"/>
                  <a:pt x="1630907" y="500387"/>
                </a:cubicBezTo>
                <a:cubicBezTo>
                  <a:pt x="1623093" y="493875"/>
                  <a:pt x="1612710" y="491289"/>
                  <a:pt x="1603612" y="486740"/>
                </a:cubicBezTo>
                <a:cubicBezTo>
                  <a:pt x="1572326" y="439811"/>
                  <a:pt x="1571129" y="461357"/>
                  <a:pt x="1583140" y="425325"/>
                </a:cubicBezTo>
                <a:cubicBezTo>
                  <a:pt x="1580865" y="418501"/>
                  <a:pt x="1580997" y="410314"/>
                  <a:pt x="1576316" y="404853"/>
                </a:cubicBezTo>
                <a:cubicBezTo>
                  <a:pt x="1551420" y="375807"/>
                  <a:pt x="1545516" y="383736"/>
                  <a:pt x="1521725" y="363910"/>
                </a:cubicBezTo>
                <a:cubicBezTo>
                  <a:pt x="1486876" y="334870"/>
                  <a:pt x="1518144" y="347661"/>
                  <a:pt x="1473958" y="336614"/>
                </a:cubicBezTo>
                <a:cubicBezTo>
                  <a:pt x="1460310" y="327516"/>
                  <a:pt x="1448244" y="315411"/>
                  <a:pt x="1433015" y="309319"/>
                </a:cubicBezTo>
                <a:cubicBezTo>
                  <a:pt x="1383794" y="289631"/>
                  <a:pt x="1412911" y="304707"/>
                  <a:pt x="1371600" y="275199"/>
                </a:cubicBezTo>
                <a:cubicBezTo>
                  <a:pt x="1364926" y="270432"/>
                  <a:pt x="1357258" y="267000"/>
                  <a:pt x="1351128" y="261551"/>
                </a:cubicBezTo>
                <a:cubicBezTo>
                  <a:pt x="1336702" y="248728"/>
                  <a:pt x="1323833" y="234256"/>
                  <a:pt x="1310185" y="220608"/>
                </a:cubicBezTo>
                <a:cubicBezTo>
                  <a:pt x="1303361" y="213784"/>
                  <a:pt x="1297742" y="205490"/>
                  <a:pt x="1289713" y="200137"/>
                </a:cubicBezTo>
                <a:lnTo>
                  <a:pt x="1269242" y="186489"/>
                </a:lnTo>
                <a:cubicBezTo>
                  <a:pt x="1266967" y="179665"/>
                  <a:pt x="1265911" y="172305"/>
                  <a:pt x="1262418" y="166017"/>
                </a:cubicBezTo>
                <a:cubicBezTo>
                  <a:pt x="1242014" y="129290"/>
                  <a:pt x="1239516" y="129468"/>
                  <a:pt x="1214651" y="104602"/>
                </a:cubicBezTo>
                <a:cubicBezTo>
                  <a:pt x="1212376" y="95504"/>
                  <a:pt x="1209666" y="86503"/>
                  <a:pt x="1207827" y="77307"/>
                </a:cubicBezTo>
                <a:cubicBezTo>
                  <a:pt x="1197613" y="26240"/>
                  <a:pt x="1213514" y="11342"/>
                  <a:pt x="1207827" y="2244"/>
                </a:cubicBezTo>
                <a:close/>
              </a:path>
            </a:pathLst>
          </a:custGeom>
          <a:solidFill>
            <a:srgbClr val="BD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a:latin typeface="Candara" panose="020E0502030303020204" pitchFamily="34" charset="0"/>
            </a:endParaRPr>
          </a:p>
        </p:txBody>
      </p:sp>
      <p:sp>
        <p:nvSpPr>
          <p:cNvPr id="7" name="Rectángulo 6"/>
          <p:cNvSpPr/>
          <p:nvPr/>
        </p:nvSpPr>
        <p:spPr>
          <a:xfrm>
            <a:off x="4159750" y="2089073"/>
            <a:ext cx="4536504" cy="1081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dirty="0">
              <a:latin typeface="Candara" panose="020E0502030303020204" pitchFamily="34" charset="0"/>
            </a:endParaRPr>
          </a:p>
        </p:txBody>
      </p:sp>
      <p:sp>
        <p:nvSpPr>
          <p:cNvPr id="3" name="Forma libre 2"/>
          <p:cNvSpPr/>
          <p:nvPr/>
        </p:nvSpPr>
        <p:spPr>
          <a:xfrm>
            <a:off x="4410739" y="2090908"/>
            <a:ext cx="3153367" cy="4435143"/>
          </a:xfrm>
          <a:custGeom>
            <a:avLst/>
            <a:gdLst>
              <a:gd name="connsiteX0" fmla="*/ 1207827 w 2655502"/>
              <a:gd name="connsiteY0" fmla="*/ 2244 h 3734907"/>
              <a:gd name="connsiteX1" fmla="*/ 1173707 w 2655502"/>
              <a:gd name="connsiteY1" fmla="*/ 22716 h 3734907"/>
              <a:gd name="connsiteX2" fmla="*/ 1119116 w 2655502"/>
              <a:gd name="connsiteY2" fmla="*/ 84131 h 3734907"/>
              <a:gd name="connsiteX3" fmla="*/ 1078173 w 2655502"/>
              <a:gd name="connsiteY3" fmla="*/ 97778 h 3734907"/>
              <a:gd name="connsiteX4" fmla="*/ 1030406 w 2655502"/>
              <a:gd name="connsiteY4" fmla="*/ 118250 h 3734907"/>
              <a:gd name="connsiteX5" fmla="*/ 1009934 w 2655502"/>
              <a:gd name="connsiteY5" fmla="*/ 138722 h 3734907"/>
              <a:gd name="connsiteX6" fmla="*/ 989463 w 2655502"/>
              <a:gd name="connsiteY6" fmla="*/ 152369 h 3734907"/>
              <a:gd name="connsiteX7" fmla="*/ 975815 w 2655502"/>
              <a:gd name="connsiteY7" fmla="*/ 193313 h 3734907"/>
              <a:gd name="connsiteX8" fmla="*/ 968991 w 2655502"/>
              <a:gd name="connsiteY8" fmla="*/ 254728 h 3734907"/>
              <a:gd name="connsiteX9" fmla="*/ 948519 w 2655502"/>
              <a:gd name="connsiteY9" fmla="*/ 275199 h 3734907"/>
              <a:gd name="connsiteX10" fmla="*/ 934872 w 2655502"/>
              <a:gd name="connsiteY10" fmla="*/ 302495 h 3734907"/>
              <a:gd name="connsiteX11" fmla="*/ 921224 w 2655502"/>
              <a:gd name="connsiteY11" fmla="*/ 322966 h 3734907"/>
              <a:gd name="connsiteX12" fmla="*/ 907576 w 2655502"/>
              <a:gd name="connsiteY12" fmla="*/ 370734 h 3734907"/>
              <a:gd name="connsiteX13" fmla="*/ 893928 w 2655502"/>
              <a:gd name="connsiteY13" fmla="*/ 411677 h 3734907"/>
              <a:gd name="connsiteX14" fmla="*/ 873457 w 2655502"/>
              <a:gd name="connsiteY14" fmla="*/ 452620 h 3734907"/>
              <a:gd name="connsiteX15" fmla="*/ 846161 w 2655502"/>
              <a:gd name="connsiteY15" fmla="*/ 459444 h 3734907"/>
              <a:gd name="connsiteX16" fmla="*/ 798394 w 2655502"/>
              <a:gd name="connsiteY16" fmla="*/ 514035 h 3734907"/>
              <a:gd name="connsiteX17" fmla="*/ 784746 w 2655502"/>
              <a:gd name="connsiteY17" fmla="*/ 541331 h 3734907"/>
              <a:gd name="connsiteX18" fmla="*/ 723331 w 2655502"/>
              <a:gd name="connsiteY18" fmla="*/ 595922 h 3734907"/>
              <a:gd name="connsiteX19" fmla="*/ 696036 w 2655502"/>
              <a:gd name="connsiteY19" fmla="*/ 677808 h 3734907"/>
              <a:gd name="connsiteX20" fmla="*/ 668740 w 2655502"/>
              <a:gd name="connsiteY20" fmla="*/ 786990 h 3734907"/>
              <a:gd name="connsiteX21" fmla="*/ 620973 w 2655502"/>
              <a:gd name="connsiteY21" fmla="*/ 827934 h 3734907"/>
              <a:gd name="connsiteX22" fmla="*/ 600501 w 2655502"/>
              <a:gd name="connsiteY22" fmla="*/ 848405 h 3734907"/>
              <a:gd name="connsiteX23" fmla="*/ 559558 w 2655502"/>
              <a:gd name="connsiteY23" fmla="*/ 875701 h 3734907"/>
              <a:gd name="connsiteX24" fmla="*/ 539086 w 2655502"/>
              <a:gd name="connsiteY24" fmla="*/ 889348 h 3734907"/>
              <a:gd name="connsiteX25" fmla="*/ 525439 w 2655502"/>
              <a:gd name="connsiteY25" fmla="*/ 916644 h 3734907"/>
              <a:gd name="connsiteX26" fmla="*/ 477672 w 2655502"/>
              <a:gd name="connsiteY26" fmla="*/ 950763 h 3734907"/>
              <a:gd name="connsiteX27" fmla="*/ 450376 w 2655502"/>
              <a:gd name="connsiteY27" fmla="*/ 971235 h 3734907"/>
              <a:gd name="connsiteX28" fmla="*/ 388961 w 2655502"/>
              <a:gd name="connsiteY28" fmla="*/ 991707 h 3734907"/>
              <a:gd name="connsiteX29" fmla="*/ 341194 w 2655502"/>
              <a:gd name="connsiteY29" fmla="*/ 1025826 h 3734907"/>
              <a:gd name="connsiteX30" fmla="*/ 327546 w 2655502"/>
              <a:gd name="connsiteY30" fmla="*/ 1059946 h 3734907"/>
              <a:gd name="connsiteX31" fmla="*/ 307075 w 2655502"/>
              <a:gd name="connsiteY31" fmla="*/ 1080417 h 3734907"/>
              <a:gd name="connsiteX32" fmla="*/ 279779 w 2655502"/>
              <a:gd name="connsiteY32" fmla="*/ 1175951 h 3734907"/>
              <a:gd name="connsiteX33" fmla="*/ 252484 w 2655502"/>
              <a:gd name="connsiteY33" fmla="*/ 1196423 h 3734907"/>
              <a:gd name="connsiteX34" fmla="*/ 225188 w 2655502"/>
              <a:gd name="connsiteY34" fmla="*/ 1237366 h 3734907"/>
              <a:gd name="connsiteX35" fmla="*/ 211540 w 2655502"/>
              <a:gd name="connsiteY35" fmla="*/ 1326077 h 3734907"/>
              <a:gd name="connsiteX36" fmla="*/ 204716 w 2655502"/>
              <a:gd name="connsiteY36" fmla="*/ 1346548 h 3734907"/>
              <a:gd name="connsiteX37" fmla="*/ 163773 w 2655502"/>
              <a:gd name="connsiteY37" fmla="*/ 1414787 h 3734907"/>
              <a:gd name="connsiteX38" fmla="*/ 150125 w 2655502"/>
              <a:gd name="connsiteY38" fmla="*/ 1442083 h 3734907"/>
              <a:gd name="connsiteX39" fmla="*/ 122830 w 2655502"/>
              <a:gd name="connsiteY39" fmla="*/ 1483026 h 3734907"/>
              <a:gd name="connsiteX40" fmla="*/ 116006 w 2655502"/>
              <a:gd name="connsiteY40" fmla="*/ 1530793 h 3734907"/>
              <a:gd name="connsiteX41" fmla="*/ 88710 w 2655502"/>
              <a:gd name="connsiteY41" fmla="*/ 1599032 h 3734907"/>
              <a:gd name="connsiteX42" fmla="*/ 75063 w 2655502"/>
              <a:gd name="connsiteY42" fmla="*/ 1619504 h 3734907"/>
              <a:gd name="connsiteX43" fmla="*/ 40943 w 2655502"/>
              <a:gd name="connsiteY43" fmla="*/ 1667271 h 3734907"/>
              <a:gd name="connsiteX44" fmla="*/ 34119 w 2655502"/>
              <a:gd name="connsiteY44" fmla="*/ 1694566 h 3734907"/>
              <a:gd name="connsiteX45" fmla="*/ 0 w 2655502"/>
              <a:gd name="connsiteY45" fmla="*/ 1755981 h 3734907"/>
              <a:gd name="connsiteX46" fmla="*/ 13648 w 2655502"/>
              <a:gd name="connsiteY46" fmla="*/ 1851516 h 3734907"/>
              <a:gd name="connsiteX47" fmla="*/ 40943 w 2655502"/>
              <a:gd name="connsiteY47" fmla="*/ 1892459 h 3734907"/>
              <a:gd name="connsiteX48" fmla="*/ 47767 w 2655502"/>
              <a:gd name="connsiteY48" fmla="*/ 1919754 h 3734907"/>
              <a:gd name="connsiteX49" fmla="*/ 61415 w 2655502"/>
              <a:gd name="connsiteY49" fmla="*/ 1960698 h 3734907"/>
              <a:gd name="connsiteX50" fmla="*/ 68239 w 2655502"/>
              <a:gd name="connsiteY50" fmla="*/ 1981169 h 3734907"/>
              <a:gd name="connsiteX51" fmla="*/ 75063 w 2655502"/>
              <a:gd name="connsiteY51" fmla="*/ 2008465 h 3734907"/>
              <a:gd name="connsiteX52" fmla="*/ 81886 w 2655502"/>
              <a:gd name="connsiteY52" fmla="*/ 2042584 h 3734907"/>
              <a:gd name="connsiteX53" fmla="*/ 95534 w 2655502"/>
              <a:gd name="connsiteY53" fmla="*/ 2083528 h 3734907"/>
              <a:gd name="connsiteX54" fmla="*/ 122830 w 2655502"/>
              <a:gd name="connsiteY54" fmla="*/ 2179062 h 3734907"/>
              <a:gd name="connsiteX55" fmla="*/ 136478 w 2655502"/>
              <a:gd name="connsiteY55" fmla="*/ 2199534 h 3734907"/>
              <a:gd name="connsiteX56" fmla="*/ 143301 w 2655502"/>
              <a:gd name="connsiteY56" fmla="*/ 2220005 h 3734907"/>
              <a:gd name="connsiteX57" fmla="*/ 170597 w 2655502"/>
              <a:gd name="connsiteY57" fmla="*/ 2260948 h 3734907"/>
              <a:gd name="connsiteX58" fmla="*/ 177421 w 2655502"/>
              <a:gd name="connsiteY58" fmla="*/ 2288244 h 3734907"/>
              <a:gd name="connsiteX59" fmla="*/ 218364 w 2655502"/>
              <a:gd name="connsiteY59" fmla="*/ 2336011 h 3734907"/>
              <a:gd name="connsiteX60" fmla="*/ 232012 w 2655502"/>
              <a:gd name="connsiteY60" fmla="*/ 2356483 h 3734907"/>
              <a:gd name="connsiteX61" fmla="*/ 252484 w 2655502"/>
              <a:gd name="connsiteY61" fmla="*/ 2363307 h 3734907"/>
              <a:gd name="connsiteX62" fmla="*/ 300251 w 2655502"/>
              <a:gd name="connsiteY62" fmla="*/ 2383778 h 3734907"/>
              <a:gd name="connsiteX63" fmla="*/ 341194 w 2655502"/>
              <a:gd name="connsiteY63" fmla="*/ 2404250 h 3734907"/>
              <a:gd name="connsiteX64" fmla="*/ 382137 w 2655502"/>
              <a:gd name="connsiteY64" fmla="*/ 2424722 h 3734907"/>
              <a:gd name="connsiteX65" fmla="*/ 402609 w 2655502"/>
              <a:gd name="connsiteY65" fmla="*/ 2445193 h 3734907"/>
              <a:gd name="connsiteX66" fmla="*/ 423081 w 2655502"/>
              <a:gd name="connsiteY66" fmla="*/ 2458841 h 3734907"/>
              <a:gd name="connsiteX67" fmla="*/ 429904 w 2655502"/>
              <a:gd name="connsiteY67" fmla="*/ 2574847 h 3734907"/>
              <a:gd name="connsiteX68" fmla="*/ 457200 w 2655502"/>
              <a:gd name="connsiteY68" fmla="*/ 2588495 h 3734907"/>
              <a:gd name="connsiteX69" fmla="*/ 504967 w 2655502"/>
              <a:gd name="connsiteY69" fmla="*/ 2629438 h 3734907"/>
              <a:gd name="connsiteX70" fmla="*/ 545910 w 2655502"/>
              <a:gd name="connsiteY70" fmla="*/ 2663557 h 3734907"/>
              <a:gd name="connsiteX71" fmla="*/ 552734 w 2655502"/>
              <a:gd name="connsiteY71" fmla="*/ 2718148 h 3734907"/>
              <a:gd name="connsiteX72" fmla="*/ 559558 w 2655502"/>
              <a:gd name="connsiteY72" fmla="*/ 2786387 h 3734907"/>
              <a:gd name="connsiteX73" fmla="*/ 566382 w 2655502"/>
              <a:gd name="connsiteY73" fmla="*/ 2820507 h 3734907"/>
              <a:gd name="connsiteX74" fmla="*/ 580030 w 2655502"/>
              <a:gd name="connsiteY74" fmla="*/ 2868274 h 3734907"/>
              <a:gd name="connsiteX75" fmla="*/ 600501 w 2655502"/>
              <a:gd name="connsiteY75" fmla="*/ 2984280 h 3734907"/>
              <a:gd name="connsiteX76" fmla="*/ 614149 w 2655502"/>
              <a:gd name="connsiteY76" fmla="*/ 3004751 h 3734907"/>
              <a:gd name="connsiteX77" fmla="*/ 620973 w 2655502"/>
              <a:gd name="connsiteY77" fmla="*/ 3025223 h 3734907"/>
              <a:gd name="connsiteX78" fmla="*/ 627797 w 2655502"/>
              <a:gd name="connsiteY78" fmla="*/ 3059343 h 3734907"/>
              <a:gd name="connsiteX79" fmla="*/ 655092 w 2655502"/>
              <a:gd name="connsiteY79" fmla="*/ 3100286 h 3734907"/>
              <a:gd name="connsiteX80" fmla="*/ 661916 w 2655502"/>
              <a:gd name="connsiteY80" fmla="*/ 3127581 h 3734907"/>
              <a:gd name="connsiteX81" fmla="*/ 730155 w 2655502"/>
              <a:gd name="connsiteY81" fmla="*/ 3188996 h 3734907"/>
              <a:gd name="connsiteX82" fmla="*/ 750627 w 2655502"/>
              <a:gd name="connsiteY82" fmla="*/ 3202644 h 3734907"/>
              <a:gd name="connsiteX83" fmla="*/ 798394 w 2655502"/>
              <a:gd name="connsiteY83" fmla="*/ 3250411 h 3734907"/>
              <a:gd name="connsiteX84" fmla="*/ 839337 w 2655502"/>
              <a:gd name="connsiteY84" fmla="*/ 3284531 h 3734907"/>
              <a:gd name="connsiteX85" fmla="*/ 852985 w 2655502"/>
              <a:gd name="connsiteY85" fmla="*/ 3305002 h 3734907"/>
              <a:gd name="connsiteX86" fmla="*/ 873457 w 2655502"/>
              <a:gd name="connsiteY86" fmla="*/ 3325474 h 3734907"/>
              <a:gd name="connsiteX87" fmla="*/ 893928 w 2655502"/>
              <a:gd name="connsiteY87" fmla="*/ 3352769 h 3734907"/>
              <a:gd name="connsiteX88" fmla="*/ 914400 w 2655502"/>
              <a:gd name="connsiteY88" fmla="*/ 3359593 h 3734907"/>
              <a:gd name="connsiteX89" fmla="*/ 941695 w 2655502"/>
              <a:gd name="connsiteY89" fmla="*/ 3380065 h 3734907"/>
              <a:gd name="connsiteX90" fmla="*/ 962167 w 2655502"/>
              <a:gd name="connsiteY90" fmla="*/ 3421008 h 3734907"/>
              <a:gd name="connsiteX91" fmla="*/ 975815 w 2655502"/>
              <a:gd name="connsiteY91" fmla="*/ 3393713 h 3734907"/>
              <a:gd name="connsiteX92" fmla="*/ 1030406 w 2655502"/>
              <a:gd name="connsiteY92" fmla="*/ 3366417 h 3734907"/>
              <a:gd name="connsiteX93" fmla="*/ 1050878 w 2655502"/>
              <a:gd name="connsiteY93" fmla="*/ 3339122 h 3734907"/>
              <a:gd name="connsiteX94" fmla="*/ 1071349 w 2655502"/>
              <a:gd name="connsiteY94" fmla="*/ 3325474 h 3734907"/>
              <a:gd name="connsiteX95" fmla="*/ 1078173 w 2655502"/>
              <a:gd name="connsiteY95" fmla="*/ 3277707 h 3734907"/>
              <a:gd name="connsiteX96" fmla="*/ 1091821 w 2655502"/>
              <a:gd name="connsiteY96" fmla="*/ 3257235 h 3734907"/>
              <a:gd name="connsiteX97" fmla="*/ 1153236 w 2655502"/>
              <a:gd name="connsiteY97" fmla="*/ 3209468 h 3734907"/>
              <a:gd name="connsiteX98" fmla="*/ 1180531 w 2655502"/>
              <a:gd name="connsiteY98" fmla="*/ 3216292 h 3734907"/>
              <a:gd name="connsiteX99" fmla="*/ 1214651 w 2655502"/>
              <a:gd name="connsiteY99" fmla="*/ 3257235 h 3734907"/>
              <a:gd name="connsiteX100" fmla="*/ 1235122 w 2655502"/>
              <a:gd name="connsiteY100" fmla="*/ 3270883 h 3734907"/>
              <a:gd name="connsiteX101" fmla="*/ 1255594 w 2655502"/>
              <a:gd name="connsiteY101" fmla="*/ 3291354 h 3734907"/>
              <a:gd name="connsiteX102" fmla="*/ 1269242 w 2655502"/>
              <a:gd name="connsiteY102" fmla="*/ 3332298 h 3734907"/>
              <a:gd name="connsiteX103" fmla="*/ 1289713 w 2655502"/>
              <a:gd name="connsiteY103" fmla="*/ 3414184 h 3734907"/>
              <a:gd name="connsiteX104" fmla="*/ 1296537 w 2655502"/>
              <a:gd name="connsiteY104" fmla="*/ 3434656 h 3734907"/>
              <a:gd name="connsiteX105" fmla="*/ 1310185 w 2655502"/>
              <a:gd name="connsiteY105" fmla="*/ 3455128 h 3734907"/>
              <a:gd name="connsiteX106" fmla="*/ 1337481 w 2655502"/>
              <a:gd name="connsiteY106" fmla="*/ 3496071 h 3734907"/>
              <a:gd name="connsiteX107" fmla="*/ 1344304 w 2655502"/>
              <a:gd name="connsiteY107" fmla="*/ 3523366 h 3734907"/>
              <a:gd name="connsiteX108" fmla="*/ 1357952 w 2655502"/>
              <a:gd name="connsiteY108" fmla="*/ 3543838 h 3734907"/>
              <a:gd name="connsiteX109" fmla="*/ 1364776 w 2655502"/>
              <a:gd name="connsiteY109" fmla="*/ 3564310 h 3734907"/>
              <a:gd name="connsiteX110" fmla="*/ 1378424 w 2655502"/>
              <a:gd name="connsiteY110" fmla="*/ 3653020 h 3734907"/>
              <a:gd name="connsiteX111" fmla="*/ 1398895 w 2655502"/>
              <a:gd name="connsiteY111" fmla="*/ 3693963 h 3734907"/>
              <a:gd name="connsiteX112" fmla="*/ 1426191 w 2655502"/>
              <a:gd name="connsiteY112" fmla="*/ 3734907 h 3734907"/>
              <a:gd name="connsiteX113" fmla="*/ 1460310 w 2655502"/>
              <a:gd name="connsiteY113" fmla="*/ 3707611 h 3734907"/>
              <a:gd name="connsiteX114" fmla="*/ 1501254 w 2655502"/>
              <a:gd name="connsiteY114" fmla="*/ 3680316 h 3734907"/>
              <a:gd name="connsiteX115" fmla="*/ 1521725 w 2655502"/>
              <a:gd name="connsiteY115" fmla="*/ 3659844 h 3734907"/>
              <a:gd name="connsiteX116" fmla="*/ 1562669 w 2655502"/>
              <a:gd name="connsiteY116" fmla="*/ 3625725 h 3734907"/>
              <a:gd name="connsiteX117" fmla="*/ 1583140 w 2655502"/>
              <a:gd name="connsiteY117" fmla="*/ 3557486 h 3734907"/>
              <a:gd name="connsiteX118" fmla="*/ 1603612 w 2655502"/>
              <a:gd name="connsiteY118" fmla="*/ 3523366 h 3734907"/>
              <a:gd name="connsiteX119" fmla="*/ 1624084 w 2655502"/>
              <a:gd name="connsiteY119" fmla="*/ 3496071 h 3734907"/>
              <a:gd name="connsiteX120" fmla="*/ 1644555 w 2655502"/>
              <a:gd name="connsiteY120" fmla="*/ 3489247 h 3734907"/>
              <a:gd name="connsiteX121" fmla="*/ 1685498 w 2655502"/>
              <a:gd name="connsiteY121" fmla="*/ 3461951 h 3734907"/>
              <a:gd name="connsiteX122" fmla="*/ 1705970 w 2655502"/>
              <a:gd name="connsiteY122" fmla="*/ 3448304 h 3734907"/>
              <a:gd name="connsiteX123" fmla="*/ 1726442 w 2655502"/>
              <a:gd name="connsiteY123" fmla="*/ 3434656 h 3734907"/>
              <a:gd name="connsiteX124" fmla="*/ 1767385 w 2655502"/>
              <a:gd name="connsiteY124" fmla="*/ 3414184 h 3734907"/>
              <a:gd name="connsiteX125" fmla="*/ 1781033 w 2655502"/>
              <a:gd name="connsiteY125" fmla="*/ 3359593 h 3734907"/>
              <a:gd name="connsiteX126" fmla="*/ 1787857 w 2655502"/>
              <a:gd name="connsiteY126" fmla="*/ 3311826 h 3734907"/>
              <a:gd name="connsiteX127" fmla="*/ 1794681 w 2655502"/>
              <a:gd name="connsiteY127" fmla="*/ 3291354 h 3734907"/>
              <a:gd name="connsiteX128" fmla="*/ 1801504 w 2655502"/>
              <a:gd name="connsiteY128" fmla="*/ 3264059 h 3734907"/>
              <a:gd name="connsiteX129" fmla="*/ 1808328 w 2655502"/>
              <a:gd name="connsiteY129" fmla="*/ 3243587 h 3734907"/>
              <a:gd name="connsiteX130" fmla="*/ 1815152 w 2655502"/>
              <a:gd name="connsiteY130" fmla="*/ 3216292 h 3734907"/>
              <a:gd name="connsiteX131" fmla="*/ 1828800 w 2655502"/>
              <a:gd name="connsiteY131" fmla="*/ 3188996 h 3734907"/>
              <a:gd name="connsiteX132" fmla="*/ 1835624 w 2655502"/>
              <a:gd name="connsiteY132" fmla="*/ 3168525 h 3734907"/>
              <a:gd name="connsiteX133" fmla="*/ 1849272 w 2655502"/>
              <a:gd name="connsiteY133" fmla="*/ 3100286 h 3734907"/>
              <a:gd name="connsiteX134" fmla="*/ 1862919 w 2655502"/>
              <a:gd name="connsiteY134" fmla="*/ 3072990 h 3734907"/>
              <a:gd name="connsiteX135" fmla="*/ 1883391 w 2655502"/>
              <a:gd name="connsiteY135" fmla="*/ 3011575 h 3734907"/>
              <a:gd name="connsiteX136" fmla="*/ 1890215 w 2655502"/>
              <a:gd name="connsiteY136" fmla="*/ 2991104 h 3734907"/>
              <a:gd name="connsiteX137" fmla="*/ 1903863 w 2655502"/>
              <a:gd name="connsiteY137" fmla="*/ 2956984 h 3734907"/>
              <a:gd name="connsiteX138" fmla="*/ 1931158 w 2655502"/>
              <a:gd name="connsiteY138" fmla="*/ 2888746 h 3734907"/>
              <a:gd name="connsiteX139" fmla="*/ 1972101 w 2655502"/>
              <a:gd name="connsiteY139" fmla="*/ 2854626 h 3734907"/>
              <a:gd name="connsiteX140" fmla="*/ 2019869 w 2655502"/>
              <a:gd name="connsiteY140" fmla="*/ 2827331 h 3734907"/>
              <a:gd name="connsiteX141" fmla="*/ 2053988 w 2655502"/>
              <a:gd name="connsiteY141" fmla="*/ 2793211 h 3734907"/>
              <a:gd name="connsiteX142" fmla="*/ 2074460 w 2655502"/>
              <a:gd name="connsiteY142" fmla="*/ 2779563 h 3734907"/>
              <a:gd name="connsiteX143" fmla="*/ 2115403 w 2655502"/>
              <a:gd name="connsiteY143" fmla="*/ 2738620 h 3734907"/>
              <a:gd name="connsiteX144" fmla="*/ 2135875 w 2655502"/>
              <a:gd name="connsiteY144" fmla="*/ 2718148 h 3734907"/>
              <a:gd name="connsiteX145" fmla="*/ 2156346 w 2655502"/>
              <a:gd name="connsiteY145" fmla="*/ 2704501 h 3734907"/>
              <a:gd name="connsiteX146" fmla="*/ 2217761 w 2655502"/>
              <a:gd name="connsiteY146" fmla="*/ 2649910 h 3734907"/>
              <a:gd name="connsiteX147" fmla="*/ 2245057 w 2655502"/>
              <a:gd name="connsiteY147" fmla="*/ 2608966 h 3734907"/>
              <a:gd name="connsiteX148" fmla="*/ 2258704 w 2655502"/>
              <a:gd name="connsiteY148" fmla="*/ 2588495 h 3734907"/>
              <a:gd name="connsiteX149" fmla="*/ 2265528 w 2655502"/>
              <a:gd name="connsiteY149" fmla="*/ 2492960 h 3734907"/>
              <a:gd name="connsiteX150" fmla="*/ 2272352 w 2655502"/>
              <a:gd name="connsiteY150" fmla="*/ 2472489 h 3734907"/>
              <a:gd name="connsiteX151" fmla="*/ 2286000 w 2655502"/>
              <a:gd name="connsiteY151" fmla="*/ 2356483 h 3734907"/>
              <a:gd name="connsiteX152" fmla="*/ 2306472 w 2655502"/>
              <a:gd name="connsiteY152" fmla="*/ 2308716 h 3734907"/>
              <a:gd name="connsiteX153" fmla="*/ 2320119 w 2655502"/>
              <a:gd name="connsiteY153" fmla="*/ 2288244 h 3734907"/>
              <a:gd name="connsiteX154" fmla="*/ 2333767 w 2655502"/>
              <a:gd name="connsiteY154" fmla="*/ 2247301 h 3734907"/>
              <a:gd name="connsiteX155" fmla="*/ 2347415 w 2655502"/>
              <a:gd name="connsiteY155" fmla="*/ 2226829 h 3734907"/>
              <a:gd name="connsiteX156" fmla="*/ 2361063 w 2655502"/>
              <a:gd name="connsiteY156" fmla="*/ 2192710 h 3734907"/>
              <a:gd name="connsiteX157" fmla="*/ 2367886 w 2655502"/>
              <a:gd name="connsiteY157" fmla="*/ 2172238 h 3734907"/>
              <a:gd name="connsiteX158" fmla="*/ 2388358 w 2655502"/>
              <a:gd name="connsiteY158" fmla="*/ 2144943 h 3734907"/>
              <a:gd name="connsiteX159" fmla="*/ 2429301 w 2655502"/>
              <a:gd name="connsiteY159" fmla="*/ 2110823 h 3734907"/>
              <a:gd name="connsiteX160" fmla="*/ 2470245 w 2655502"/>
              <a:gd name="connsiteY160" fmla="*/ 2083528 h 3734907"/>
              <a:gd name="connsiteX161" fmla="*/ 2504364 w 2655502"/>
              <a:gd name="connsiteY161" fmla="*/ 2049408 h 3734907"/>
              <a:gd name="connsiteX162" fmla="*/ 2565779 w 2655502"/>
              <a:gd name="connsiteY162" fmla="*/ 1987993 h 3734907"/>
              <a:gd name="connsiteX163" fmla="*/ 2586251 w 2655502"/>
              <a:gd name="connsiteY163" fmla="*/ 1967522 h 3734907"/>
              <a:gd name="connsiteX164" fmla="*/ 2599898 w 2655502"/>
              <a:gd name="connsiteY164" fmla="*/ 1947050 h 3734907"/>
              <a:gd name="connsiteX165" fmla="*/ 2640842 w 2655502"/>
              <a:gd name="connsiteY165" fmla="*/ 1899283 h 3734907"/>
              <a:gd name="connsiteX166" fmla="*/ 2647666 w 2655502"/>
              <a:gd name="connsiteY166" fmla="*/ 1783277 h 3734907"/>
              <a:gd name="connsiteX167" fmla="*/ 2640842 w 2655502"/>
              <a:gd name="connsiteY167" fmla="*/ 1721862 h 3734907"/>
              <a:gd name="connsiteX168" fmla="*/ 2620370 w 2655502"/>
              <a:gd name="connsiteY168" fmla="*/ 1694566 h 3734907"/>
              <a:gd name="connsiteX169" fmla="*/ 2606722 w 2655502"/>
              <a:gd name="connsiteY169" fmla="*/ 1674095 h 3734907"/>
              <a:gd name="connsiteX170" fmla="*/ 2593075 w 2655502"/>
              <a:gd name="connsiteY170" fmla="*/ 1633151 h 3734907"/>
              <a:gd name="connsiteX171" fmla="*/ 2572603 w 2655502"/>
              <a:gd name="connsiteY171" fmla="*/ 1578560 h 3734907"/>
              <a:gd name="connsiteX172" fmla="*/ 2558955 w 2655502"/>
              <a:gd name="connsiteY172" fmla="*/ 1503498 h 3734907"/>
              <a:gd name="connsiteX173" fmla="*/ 2538484 w 2655502"/>
              <a:gd name="connsiteY173" fmla="*/ 1455731 h 3734907"/>
              <a:gd name="connsiteX174" fmla="*/ 2524836 w 2655502"/>
              <a:gd name="connsiteY174" fmla="*/ 1414787 h 3734907"/>
              <a:gd name="connsiteX175" fmla="*/ 2497540 w 2655502"/>
              <a:gd name="connsiteY175" fmla="*/ 1387492 h 3734907"/>
              <a:gd name="connsiteX176" fmla="*/ 2442949 w 2655502"/>
              <a:gd name="connsiteY176" fmla="*/ 1339725 h 3734907"/>
              <a:gd name="connsiteX177" fmla="*/ 2408830 w 2655502"/>
              <a:gd name="connsiteY177" fmla="*/ 1312429 h 3734907"/>
              <a:gd name="connsiteX178" fmla="*/ 2367886 w 2655502"/>
              <a:gd name="connsiteY178" fmla="*/ 1271486 h 3734907"/>
              <a:gd name="connsiteX179" fmla="*/ 2326943 w 2655502"/>
              <a:gd name="connsiteY179" fmla="*/ 1230543 h 3734907"/>
              <a:gd name="connsiteX180" fmla="*/ 2306472 w 2655502"/>
              <a:gd name="connsiteY180" fmla="*/ 1210071 h 3734907"/>
              <a:gd name="connsiteX181" fmla="*/ 2286000 w 2655502"/>
              <a:gd name="connsiteY181" fmla="*/ 1196423 h 3734907"/>
              <a:gd name="connsiteX182" fmla="*/ 2258704 w 2655502"/>
              <a:gd name="connsiteY182" fmla="*/ 1155480 h 3734907"/>
              <a:gd name="connsiteX183" fmla="*/ 2245057 w 2655502"/>
              <a:gd name="connsiteY183" fmla="*/ 1135008 h 3734907"/>
              <a:gd name="connsiteX184" fmla="*/ 2224585 w 2655502"/>
              <a:gd name="connsiteY184" fmla="*/ 1114537 h 3734907"/>
              <a:gd name="connsiteX185" fmla="*/ 2210937 w 2655502"/>
              <a:gd name="connsiteY185" fmla="*/ 1094065 h 3734907"/>
              <a:gd name="connsiteX186" fmla="*/ 2190466 w 2655502"/>
              <a:gd name="connsiteY186" fmla="*/ 1073593 h 3734907"/>
              <a:gd name="connsiteX187" fmla="*/ 2176818 w 2655502"/>
              <a:gd name="connsiteY187" fmla="*/ 1053122 h 3734907"/>
              <a:gd name="connsiteX188" fmla="*/ 2156346 w 2655502"/>
              <a:gd name="connsiteY188" fmla="*/ 1046298 h 3734907"/>
              <a:gd name="connsiteX189" fmla="*/ 2115403 w 2655502"/>
              <a:gd name="connsiteY189" fmla="*/ 1012178 h 3734907"/>
              <a:gd name="connsiteX190" fmla="*/ 2088107 w 2655502"/>
              <a:gd name="connsiteY190" fmla="*/ 984883 h 3734907"/>
              <a:gd name="connsiteX191" fmla="*/ 2033516 w 2655502"/>
              <a:gd name="connsiteY191" fmla="*/ 957587 h 3734907"/>
              <a:gd name="connsiteX192" fmla="*/ 1992573 w 2655502"/>
              <a:gd name="connsiteY192" fmla="*/ 916644 h 3734907"/>
              <a:gd name="connsiteX193" fmla="*/ 1978925 w 2655502"/>
              <a:gd name="connsiteY193" fmla="*/ 896172 h 3734907"/>
              <a:gd name="connsiteX194" fmla="*/ 1972101 w 2655502"/>
              <a:gd name="connsiteY194" fmla="*/ 875701 h 3734907"/>
              <a:gd name="connsiteX195" fmla="*/ 1951630 w 2655502"/>
              <a:gd name="connsiteY195" fmla="*/ 855229 h 3734907"/>
              <a:gd name="connsiteX196" fmla="*/ 1903863 w 2655502"/>
              <a:gd name="connsiteY196" fmla="*/ 800638 h 3734907"/>
              <a:gd name="connsiteX197" fmla="*/ 1869743 w 2655502"/>
              <a:gd name="connsiteY197" fmla="*/ 739223 h 3734907"/>
              <a:gd name="connsiteX198" fmla="*/ 1842448 w 2655502"/>
              <a:gd name="connsiteY198" fmla="*/ 684632 h 3734907"/>
              <a:gd name="connsiteX199" fmla="*/ 1815152 w 2655502"/>
              <a:gd name="connsiteY199" fmla="*/ 636865 h 3734907"/>
              <a:gd name="connsiteX200" fmla="*/ 1801504 w 2655502"/>
              <a:gd name="connsiteY200" fmla="*/ 616393 h 3734907"/>
              <a:gd name="connsiteX201" fmla="*/ 1774209 w 2655502"/>
              <a:gd name="connsiteY201" fmla="*/ 609569 h 3734907"/>
              <a:gd name="connsiteX202" fmla="*/ 1712794 w 2655502"/>
              <a:gd name="connsiteY202" fmla="*/ 568626 h 3734907"/>
              <a:gd name="connsiteX203" fmla="*/ 1692322 w 2655502"/>
              <a:gd name="connsiteY203" fmla="*/ 554978 h 3734907"/>
              <a:gd name="connsiteX204" fmla="*/ 1665027 w 2655502"/>
              <a:gd name="connsiteY204" fmla="*/ 541331 h 3734907"/>
              <a:gd name="connsiteX205" fmla="*/ 1644555 w 2655502"/>
              <a:gd name="connsiteY205" fmla="*/ 520859 h 3734907"/>
              <a:gd name="connsiteX206" fmla="*/ 1630907 w 2655502"/>
              <a:gd name="connsiteY206" fmla="*/ 500387 h 3734907"/>
              <a:gd name="connsiteX207" fmla="*/ 1603612 w 2655502"/>
              <a:gd name="connsiteY207" fmla="*/ 486740 h 3734907"/>
              <a:gd name="connsiteX208" fmla="*/ 1583140 w 2655502"/>
              <a:gd name="connsiteY208" fmla="*/ 425325 h 3734907"/>
              <a:gd name="connsiteX209" fmla="*/ 1576316 w 2655502"/>
              <a:gd name="connsiteY209" fmla="*/ 404853 h 3734907"/>
              <a:gd name="connsiteX210" fmla="*/ 1521725 w 2655502"/>
              <a:gd name="connsiteY210" fmla="*/ 363910 h 3734907"/>
              <a:gd name="connsiteX211" fmla="*/ 1473958 w 2655502"/>
              <a:gd name="connsiteY211" fmla="*/ 336614 h 3734907"/>
              <a:gd name="connsiteX212" fmla="*/ 1433015 w 2655502"/>
              <a:gd name="connsiteY212" fmla="*/ 309319 h 3734907"/>
              <a:gd name="connsiteX213" fmla="*/ 1371600 w 2655502"/>
              <a:gd name="connsiteY213" fmla="*/ 275199 h 3734907"/>
              <a:gd name="connsiteX214" fmla="*/ 1351128 w 2655502"/>
              <a:gd name="connsiteY214" fmla="*/ 261551 h 3734907"/>
              <a:gd name="connsiteX215" fmla="*/ 1310185 w 2655502"/>
              <a:gd name="connsiteY215" fmla="*/ 220608 h 3734907"/>
              <a:gd name="connsiteX216" fmla="*/ 1289713 w 2655502"/>
              <a:gd name="connsiteY216" fmla="*/ 200137 h 3734907"/>
              <a:gd name="connsiteX217" fmla="*/ 1269242 w 2655502"/>
              <a:gd name="connsiteY217" fmla="*/ 186489 h 3734907"/>
              <a:gd name="connsiteX218" fmla="*/ 1262418 w 2655502"/>
              <a:gd name="connsiteY218" fmla="*/ 166017 h 3734907"/>
              <a:gd name="connsiteX219" fmla="*/ 1214651 w 2655502"/>
              <a:gd name="connsiteY219" fmla="*/ 104602 h 3734907"/>
              <a:gd name="connsiteX220" fmla="*/ 1207827 w 2655502"/>
              <a:gd name="connsiteY220" fmla="*/ 77307 h 3734907"/>
              <a:gd name="connsiteX221" fmla="*/ 1207827 w 2655502"/>
              <a:gd name="connsiteY221" fmla="*/ 2244 h 373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2655502" h="3734907">
                <a:moveTo>
                  <a:pt x="1207827" y="2244"/>
                </a:moveTo>
                <a:cubicBezTo>
                  <a:pt x="1202140" y="-6854"/>
                  <a:pt x="1183777" y="14084"/>
                  <a:pt x="1173707" y="22716"/>
                </a:cubicBezTo>
                <a:cubicBezTo>
                  <a:pt x="1144742" y="47543"/>
                  <a:pt x="1176713" y="64933"/>
                  <a:pt x="1119116" y="84131"/>
                </a:cubicBezTo>
                <a:cubicBezTo>
                  <a:pt x="1105468" y="88680"/>
                  <a:pt x="1090143" y="89798"/>
                  <a:pt x="1078173" y="97778"/>
                </a:cubicBezTo>
                <a:cubicBezTo>
                  <a:pt x="1049898" y="116628"/>
                  <a:pt x="1065658" y="109437"/>
                  <a:pt x="1030406" y="118250"/>
                </a:cubicBezTo>
                <a:cubicBezTo>
                  <a:pt x="1023582" y="125074"/>
                  <a:pt x="1017348" y="132544"/>
                  <a:pt x="1009934" y="138722"/>
                </a:cubicBezTo>
                <a:cubicBezTo>
                  <a:pt x="1003634" y="143972"/>
                  <a:pt x="993809" y="145415"/>
                  <a:pt x="989463" y="152369"/>
                </a:cubicBezTo>
                <a:cubicBezTo>
                  <a:pt x="981838" y="164569"/>
                  <a:pt x="975815" y="193313"/>
                  <a:pt x="975815" y="193313"/>
                </a:cubicBezTo>
                <a:cubicBezTo>
                  <a:pt x="973540" y="213785"/>
                  <a:pt x="975505" y="235187"/>
                  <a:pt x="968991" y="254728"/>
                </a:cubicBezTo>
                <a:cubicBezTo>
                  <a:pt x="965939" y="263883"/>
                  <a:pt x="954128" y="267346"/>
                  <a:pt x="948519" y="275199"/>
                </a:cubicBezTo>
                <a:cubicBezTo>
                  <a:pt x="942606" y="283477"/>
                  <a:pt x="939919" y="293663"/>
                  <a:pt x="934872" y="302495"/>
                </a:cubicBezTo>
                <a:cubicBezTo>
                  <a:pt x="930803" y="309616"/>
                  <a:pt x="925773" y="316142"/>
                  <a:pt x="921224" y="322966"/>
                </a:cubicBezTo>
                <a:cubicBezTo>
                  <a:pt x="898288" y="391775"/>
                  <a:pt x="933286" y="285037"/>
                  <a:pt x="907576" y="370734"/>
                </a:cubicBezTo>
                <a:cubicBezTo>
                  <a:pt x="903442" y="384513"/>
                  <a:pt x="898477" y="398029"/>
                  <a:pt x="893928" y="411677"/>
                </a:cubicBezTo>
                <a:cubicBezTo>
                  <a:pt x="890036" y="423353"/>
                  <a:pt x="884794" y="445062"/>
                  <a:pt x="873457" y="452620"/>
                </a:cubicBezTo>
                <a:cubicBezTo>
                  <a:pt x="865654" y="457822"/>
                  <a:pt x="855260" y="457169"/>
                  <a:pt x="846161" y="459444"/>
                </a:cubicBezTo>
                <a:cubicBezTo>
                  <a:pt x="814317" y="507211"/>
                  <a:pt x="832514" y="491289"/>
                  <a:pt x="798394" y="514035"/>
                </a:cubicBezTo>
                <a:cubicBezTo>
                  <a:pt x="793845" y="523134"/>
                  <a:pt x="791101" y="533388"/>
                  <a:pt x="784746" y="541331"/>
                </a:cubicBezTo>
                <a:cubicBezTo>
                  <a:pt x="758036" y="574718"/>
                  <a:pt x="751350" y="577243"/>
                  <a:pt x="723331" y="595922"/>
                </a:cubicBezTo>
                <a:cubicBezTo>
                  <a:pt x="714233" y="623217"/>
                  <a:pt x="700411" y="649371"/>
                  <a:pt x="696036" y="677808"/>
                </a:cubicBezTo>
                <a:cubicBezTo>
                  <a:pt x="687385" y="734041"/>
                  <a:pt x="697273" y="752751"/>
                  <a:pt x="668740" y="786990"/>
                </a:cubicBezTo>
                <a:cubicBezTo>
                  <a:pt x="647572" y="812391"/>
                  <a:pt x="647332" y="805341"/>
                  <a:pt x="620973" y="827934"/>
                </a:cubicBezTo>
                <a:cubicBezTo>
                  <a:pt x="613646" y="834214"/>
                  <a:pt x="608119" y="842480"/>
                  <a:pt x="600501" y="848405"/>
                </a:cubicBezTo>
                <a:cubicBezTo>
                  <a:pt x="587554" y="858475"/>
                  <a:pt x="573206" y="866603"/>
                  <a:pt x="559558" y="875701"/>
                </a:cubicBezTo>
                <a:lnTo>
                  <a:pt x="539086" y="889348"/>
                </a:lnTo>
                <a:cubicBezTo>
                  <a:pt x="534537" y="898447"/>
                  <a:pt x="532059" y="908920"/>
                  <a:pt x="525439" y="916644"/>
                </a:cubicBezTo>
                <a:cubicBezTo>
                  <a:pt x="518395" y="924862"/>
                  <a:pt x="488272" y="943192"/>
                  <a:pt x="477672" y="950763"/>
                </a:cubicBezTo>
                <a:cubicBezTo>
                  <a:pt x="468417" y="957374"/>
                  <a:pt x="460703" y="966469"/>
                  <a:pt x="450376" y="971235"/>
                </a:cubicBezTo>
                <a:cubicBezTo>
                  <a:pt x="430783" y="980278"/>
                  <a:pt x="406916" y="979738"/>
                  <a:pt x="388961" y="991707"/>
                </a:cubicBezTo>
                <a:cubicBezTo>
                  <a:pt x="359026" y="1011662"/>
                  <a:pt x="375050" y="1000433"/>
                  <a:pt x="341194" y="1025826"/>
                </a:cubicBezTo>
                <a:cubicBezTo>
                  <a:pt x="336645" y="1037199"/>
                  <a:pt x="334038" y="1049558"/>
                  <a:pt x="327546" y="1059946"/>
                </a:cubicBezTo>
                <a:cubicBezTo>
                  <a:pt x="322431" y="1068129"/>
                  <a:pt x="310321" y="1071329"/>
                  <a:pt x="307075" y="1080417"/>
                </a:cubicBezTo>
                <a:cubicBezTo>
                  <a:pt x="293192" y="1119290"/>
                  <a:pt x="307137" y="1148593"/>
                  <a:pt x="279779" y="1175951"/>
                </a:cubicBezTo>
                <a:cubicBezTo>
                  <a:pt x="271737" y="1183993"/>
                  <a:pt x="260040" y="1187923"/>
                  <a:pt x="252484" y="1196423"/>
                </a:cubicBezTo>
                <a:cubicBezTo>
                  <a:pt x="241587" y="1208682"/>
                  <a:pt x="225188" y="1237366"/>
                  <a:pt x="225188" y="1237366"/>
                </a:cubicBezTo>
                <a:cubicBezTo>
                  <a:pt x="208763" y="1286642"/>
                  <a:pt x="226620" y="1228060"/>
                  <a:pt x="211540" y="1326077"/>
                </a:cubicBezTo>
                <a:cubicBezTo>
                  <a:pt x="210446" y="1333186"/>
                  <a:pt x="207549" y="1339937"/>
                  <a:pt x="204716" y="1346548"/>
                </a:cubicBezTo>
                <a:cubicBezTo>
                  <a:pt x="174069" y="1418060"/>
                  <a:pt x="212296" y="1317740"/>
                  <a:pt x="163773" y="1414787"/>
                </a:cubicBezTo>
                <a:cubicBezTo>
                  <a:pt x="159224" y="1423886"/>
                  <a:pt x="155359" y="1433360"/>
                  <a:pt x="150125" y="1442083"/>
                </a:cubicBezTo>
                <a:cubicBezTo>
                  <a:pt x="141686" y="1456148"/>
                  <a:pt x="122830" y="1483026"/>
                  <a:pt x="122830" y="1483026"/>
                </a:cubicBezTo>
                <a:cubicBezTo>
                  <a:pt x="120555" y="1498948"/>
                  <a:pt x="119623" y="1515121"/>
                  <a:pt x="116006" y="1530793"/>
                </a:cubicBezTo>
                <a:cubicBezTo>
                  <a:pt x="110593" y="1554249"/>
                  <a:pt x="100695" y="1578059"/>
                  <a:pt x="88710" y="1599032"/>
                </a:cubicBezTo>
                <a:cubicBezTo>
                  <a:pt x="84641" y="1606153"/>
                  <a:pt x="79132" y="1612383"/>
                  <a:pt x="75063" y="1619504"/>
                </a:cubicBezTo>
                <a:cubicBezTo>
                  <a:pt x="51114" y="1661416"/>
                  <a:pt x="74286" y="1633928"/>
                  <a:pt x="40943" y="1667271"/>
                </a:cubicBezTo>
                <a:cubicBezTo>
                  <a:pt x="38668" y="1676369"/>
                  <a:pt x="38313" y="1686178"/>
                  <a:pt x="34119" y="1694566"/>
                </a:cubicBezTo>
                <a:cubicBezTo>
                  <a:pt x="-12810" y="1788426"/>
                  <a:pt x="18871" y="1699369"/>
                  <a:pt x="0" y="1755981"/>
                </a:cubicBezTo>
                <a:cubicBezTo>
                  <a:pt x="747" y="1764195"/>
                  <a:pt x="805" y="1828399"/>
                  <a:pt x="13648" y="1851516"/>
                </a:cubicBezTo>
                <a:cubicBezTo>
                  <a:pt x="21614" y="1865854"/>
                  <a:pt x="40943" y="1892459"/>
                  <a:pt x="40943" y="1892459"/>
                </a:cubicBezTo>
                <a:cubicBezTo>
                  <a:pt x="43218" y="1901557"/>
                  <a:pt x="45072" y="1910771"/>
                  <a:pt x="47767" y="1919754"/>
                </a:cubicBezTo>
                <a:cubicBezTo>
                  <a:pt x="51901" y="1933534"/>
                  <a:pt x="56866" y="1947050"/>
                  <a:pt x="61415" y="1960698"/>
                </a:cubicBezTo>
                <a:cubicBezTo>
                  <a:pt x="63690" y="1967522"/>
                  <a:pt x="66494" y="1974191"/>
                  <a:pt x="68239" y="1981169"/>
                </a:cubicBezTo>
                <a:cubicBezTo>
                  <a:pt x="70514" y="1990268"/>
                  <a:pt x="73029" y="1999310"/>
                  <a:pt x="75063" y="2008465"/>
                </a:cubicBezTo>
                <a:cubicBezTo>
                  <a:pt x="77579" y="2019787"/>
                  <a:pt x="78834" y="2031394"/>
                  <a:pt x="81886" y="2042584"/>
                </a:cubicBezTo>
                <a:cubicBezTo>
                  <a:pt x="85671" y="2056463"/>
                  <a:pt x="92045" y="2069571"/>
                  <a:pt x="95534" y="2083528"/>
                </a:cubicBezTo>
                <a:cubicBezTo>
                  <a:pt x="97354" y="2090809"/>
                  <a:pt x="114998" y="2167314"/>
                  <a:pt x="122830" y="2179062"/>
                </a:cubicBezTo>
                <a:lnTo>
                  <a:pt x="136478" y="2199534"/>
                </a:lnTo>
                <a:cubicBezTo>
                  <a:pt x="138752" y="2206358"/>
                  <a:pt x="139808" y="2213717"/>
                  <a:pt x="143301" y="2220005"/>
                </a:cubicBezTo>
                <a:cubicBezTo>
                  <a:pt x="151267" y="2234343"/>
                  <a:pt x="170597" y="2260948"/>
                  <a:pt x="170597" y="2260948"/>
                </a:cubicBezTo>
                <a:cubicBezTo>
                  <a:pt x="172872" y="2270047"/>
                  <a:pt x="173727" y="2279624"/>
                  <a:pt x="177421" y="2288244"/>
                </a:cubicBezTo>
                <a:cubicBezTo>
                  <a:pt x="186373" y="2309132"/>
                  <a:pt x="203834" y="2319060"/>
                  <a:pt x="218364" y="2336011"/>
                </a:cubicBezTo>
                <a:cubicBezTo>
                  <a:pt x="223701" y="2342238"/>
                  <a:pt x="225608" y="2351360"/>
                  <a:pt x="232012" y="2356483"/>
                </a:cubicBezTo>
                <a:cubicBezTo>
                  <a:pt x="237629" y="2360977"/>
                  <a:pt x="245872" y="2360474"/>
                  <a:pt x="252484" y="2363307"/>
                </a:cubicBezTo>
                <a:cubicBezTo>
                  <a:pt x="311510" y="2388603"/>
                  <a:pt x="252240" y="2367774"/>
                  <a:pt x="300251" y="2383778"/>
                </a:cubicBezTo>
                <a:cubicBezTo>
                  <a:pt x="358912" y="2422887"/>
                  <a:pt x="284695" y="2376000"/>
                  <a:pt x="341194" y="2404250"/>
                </a:cubicBezTo>
                <a:cubicBezTo>
                  <a:pt x="394110" y="2430708"/>
                  <a:pt x="330680" y="2407569"/>
                  <a:pt x="382137" y="2424722"/>
                </a:cubicBezTo>
                <a:cubicBezTo>
                  <a:pt x="388961" y="2431546"/>
                  <a:pt x="395195" y="2439015"/>
                  <a:pt x="402609" y="2445193"/>
                </a:cubicBezTo>
                <a:cubicBezTo>
                  <a:pt x="408910" y="2450443"/>
                  <a:pt x="421391" y="2450815"/>
                  <a:pt x="423081" y="2458841"/>
                </a:cubicBezTo>
                <a:cubicBezTo>
                  <a:pt x="431061" y="2496746"/>
                  <a:pt x="420046" y="2537387"/>
                  <a:pt x="429904" y="2574847"/>
                </a:cubicBezTo>
                <a:cubicBezTo>
                  <a:pt x="432493" y="2584685"/>
                  <a:pt x="448574" y="2583104"/>
                  <a:pt x="457200" y="2588495"/>
                </a:cubicBezTo>
                <a:cubicBezTo>
                  <a:pt x="498088" y="2614050"/>
                  <a:pt x="471470" y="2601524"/>
                  <a:pt x="504967" y="2629438"/>
                </a:cubicBezTo>
                <a:cubicBezTo>
                  <a:pt x="561970" y="2676940"/>
                  <a:pt x="486104" y="2603751"/>
                  <a:pt x="545910" y="2663557"/>
                </a:cubicBezTo>
                <a:cubicBezTo>
                  <a:pt x="548185" y="2681754"/>
                  <a:pt x="550709" y="2699922"/>
                  <a:pt x="552734" y="2718148"/>
                </a:cubicBezTo>
                <a:cubicBezTo>
                  <a:pt x="555258" y="2740868"/>
                  <a:pt x="556537" y="2763728"/>
                  <a:pt x="559558" y="2786387"/>
                </a:cubicBezTo>
                <a:cubicBezTo>
                  <a:pt x="561091" y="2797884"/>
                  <a:pt x="563866" y="2809185"/>
                  <a:pt x="566382" y="2820507"/>
                </a:cubicBezTo>
                <a:cubicBezTo>
                  <a:pt x="572094" y="2846210"/>
                  <a:pt x="572431" y="2845478"/>
                  <a:pt x="580030" y="2868274"/>
                </a:cubicBezTo>
                <a:cubicBezTo>
                  <a:pt x="582202" y="2892160"/>
                  <a:pt x="582319" y="2957009"/>
                  <a:pt x="600501" y="2984280"/>
                </a:cubicBezTo>
                <a:lnTo>
                  <a:pt x="614149" y="3004751"/>
                </a:lnTo>
                <a:cubicBezTo>
                  <a:pt x="616424" y="3011575"/>
                  <a:pt x="619228" y="3018245"/>
                  <a:pt x="620973" y="3025223"/>
                </a:cubicBezTo>
                <a:cubicBezTo>
                  <a:pt x="623786" y="3036475"/>
                  <a:pt x="622998" y="3048784"/>
                  <a:pt x="627797" y="3059343"/>
                </a:cubicBezTo>
                <a:cubicBezTo>
                  <a:pt x="634584" y="3074275"/>
                  <a:pt x="655092" y="3100286"/>
                  <a:pt x="655092" y="3100286"/>
                </a:cubicBezTo>
                <a:cubicBezTo>
                  <a:pt x="657367" y="3109384"/>
                  <a:pt x="656538" y="3119898"/>
                  <a:pt x="661916" y="3127581"/>
                </a:cubicBezTo>
                <a:cubicBezTo>
                  <a:pt x="677885" y="3150393"/>
                  <a:pt x="706874" y="3172367"/>
                  <a:pt x="730155" y="3188996"/>
                </a:cubicBezTo>
                <a:cubicBezTo>
                  <a:pt x="736829" y="3193763"/>
                  <a:pt x="744531" y="3197158"/>
                  <a:pt x="750627" y="3202644"/>
                </a:cubicBezTo>
                <a:cubicBezTo>
                  <a:pt x="767364" y="3217707"/>
                  <a:pt x="779658" y="3237920"/>
                  <a:pt x="798394" y="3250411"/>
                </a:cubicBezTo>
                <a:cubicBezTo>
                  <a:pt x="818525" y="3263832"/>
                  <a:pt x="822916" y="3264826"/>
                  <a:pt x="839337" y="3284531"/>
                </a:cubicBezTo>
                <a:cubicBezTo>
                  <a:pt x="844587" y="3290831"/>
                  <a:pt x="847735" y="3298702"/>
                  <a:pt x="852985" y="3305002"/>
                </a:cubicBezTo>
                <a:cubicBezTo>
                  <a:pt x="859163" y="3312416"/>
                  <a:pt x="867176" y="3318147"/>
                  <a:pt x="873457" y="3325474"/>
                </a:cubicBezTo>
                <a:cubicBezTo>
                  <a:pt x="880858" y="3334109"/>
                  <a:pt x="885191" y="3345488"/>
                  <a:pt x="893928" y="3352769"/>
                </a:cubicBezTo>
                <a:cubicBezTo>
                  <a:pt x="899454" y="3357374"/>
                  <a:pt x="907576" y="3357318"/>
                  <a:pt x="914400" y="3359593"/>
                </a:cubicBezTo>
                <a:cubicBezTo>
                  <a:pt x="923498" y="3366417"/>
                  <a:pt x="933653" y="3372023"/>
                  <a:pt x="941695" y="3380065"/>
                </a:cubicBezTo>
                <a:cubicBezTo>
                  <a:pt x="954923" y="3393294"/>
                  <a:pt x="956617" y="3404358"/>
                  <a:pt x="962167" y="3421008"/>
                </a:cubicBezTo>
                <a:cubicBezTo>
                  <a:pt x="966716" y="3411910"/>
                  <a:pt x="969303" y="3401528"/>
                  <a:pt x="975815" y="3393713"/>
                </a:cubicBezTo>
                <a:cubicBezTo>
                  <a:pt x="986037" y="3381446"/>
                  <a:pt x="1019202" y="3370898"/>
                  <a:pt x="1030406" y="3366417"/>
                </a:cubicBezTo>
                <a:cubicBezTo>
                  <a:pt x="1037230" y="3357319"/>
                  <a:pt x="1042836" y="3347164"/>
                  <a:pt x="1050878" y="3339122"/>
                </a:cubicBezTo>
                <a:cubicBezTo>
                  <a:pt x="1056677" y="3333323"/>
                  <a:pt x="1068018" y="3332968"/>
                  <a:pt x="1071349" y="3325474"/>
                </a:cubicBezTo>
                <a:cubicBezTo>
                  <a:pt x="1077881" y="3310776"/>
                  <a:pt x="1073551" y="3293113"/>
                  <a:pt x="1078173" y="3277707"/>
                </a:cubicBezTo>
                <a:cubicBezTo>
                  <a:pt x="1080530" y="3269851"/>
                  <a:pt x="1086372" y="3263365"/>
                  <a:pt x="1091821" y="3257235"/>
                </a:cubicBezTo>
                <a:cubicBezTo>
                  <a:pt x="1130582" y="3213628"/>
                  <a:pt x="1117162" y="3221493"/>
                  <a:pt x="1153236" y="3209468"/>
                </a:cubicBezTo>
                <a:cubicBezTo>
                  <a:pt x="1162334" y="3211743"/>
                  <a:pt x="1172388" y="3211639"/>
                  <a:pt x="1180531" y="3216292"/>
                </a:cubicBezTo>
                <a:cubicBezTo>
                  <a:pt x="1206616" y="3231198"/>
                  <a:pt x="1195808" y="3238392"/>
                  <a:pt x="1214651" y="3257235"/>
                </a:cubicBezTo>
                <a:cubicBezTo>
                  <a:pt x="1220450" y="3263034"/>
                  <a:pt x="1228822" y="3265633"/>
                  <a:pt x="1235122" y="3270883"/>
                </a:cubicBezTo>
                <a:cubicBezTo>
                  <a:pt x="1242536" y="3277061"/>
                  <a:pt x="1248770" y="3284530"/>
                  <a:pt x="1255594" y="3291354"/>
                </a:cubicBezTo>
                <a:cubicBezTo>
                  <a:pt x="1260143" y="3305002"/>
                  <a:pt x="1266877" y="3318107"/>
                  <a:pt x="1269242" y="3332298"/>
                </a:cubicBezTo>
                <a:cubicBezTo>
                  <a:pt x="1278431" y="3387429"/>
                  <a:pt x="1271691" y="3360117"/>
                  <a:pt x="1289713" y="3414184"/>
                </a:cubicBezTo>
                <a:cubicBezTo>
                  <a:pt x="1291988" y="3421008"/>
                  <a:pt x="1292547" y="3428671"/>
                  <a:pt x="1296537" y="3434656"/>
                </a:cubicBezTo>
                <a:lnTo>
                  <a:pt x="1310185" y="3455128"/>
                </a:lnTo>
                <a:cubicBezTo>
                  <a:pt x="1329777" y="3533492"/>
                  <a:pt x="1299780" y="3439519"/>
                  <a:pt x="1337481" y="3496071"/>
                </a:cubicBezTo>
                <a:cubicBezTo>
                  <a:pt x="1342683" y="3503874"/>
                  <a:pt x="1340610" y="3514746"/>
                  <a:pt x="1344304" y="3523366"/>
                </a:cubicBezTo>
                <a:cubicBezTo>
                  <a:pt x="1347535" y="3530904"/>
                  <a:pt x="1354284" y="3536502"/>
                  <a:pt x="1357952" y="3543838"/>
                </a:cubicBezTo>
                <a:cubicBezTo>
                  <a:pt x="1361169" y="3550272"/>
                  <a:pt x="1363216" y="3557288"/>
                  <a:pt x="1364776" y="3564310"/>
                </a:cubicBezTo>
                <a:cubicBezTo>
                  <a:pt x="1376054" y="3615058"/>
                  <a:pt x="1367540" y="3598601"/>
                  <a:pt x="1378424" y="3653020"/>
                </a:cubicBezTo>
                <a:cubicBezTo>
                  <a:pt x="1384142" y="3681607"/>
                  <a:pt x="1385476" y="3667125"/>
                  <a:pt x="1398895" y="3693963"/>
                </a:cubicBezTo>
                <a:cubicBezTo>
                  <a:pt x="1418646" y="3733465"/>
                  <a:pt x="1387384" y="3696100"/>
                  <a:pt x="1426191" y="3734907"/>
                </a:cubicBezTo>
                <a:cubicBezTo>
                  <a:pt x="1437564" y="3725808"/>
                  <a:pt x="1448531" y="3716178"/>
                  <a:pt x="1460310" y="3707611"/>
                </a:cubicBezTo>
                <a:cubicBezTo>
                  <a:pt x="1473575" y="3697963"/>
                  <a:pt x="1489656" y="3691915"/>
                  <a:pt x="1501254" y="3680316"/>
                </a:cubicBezTo>
                <a:cubicBezTo>
                  <a:pt x="1508078" y="3673492"/>
                  <a:pt x="1514311" y="3666022"/>
                  <a:pt x="1521725" y="3659844"/>
                </a:cubicBezTo>
                <a:cubicBezTo>
                  <a:pt x="1578743" y="3612327"/>
                  <a:pt x="1502843" y="3685548"/>
                  <a:pt x="1562669" y="3625725"/>
                </a:cubicBezTo>
                <a:cubicBezTo>
                  <a:pt x="1566793" y="3609225"/>
                  <a:pt x="1576017" y="3569358"/>
                  <a:pt x="1583140" y="3557486"/>
                </a:cubicBezTo>
                <a:cubicBezTo>
                  <a:pt x="1589964" y="3546113"/>
                  <a:pt x="1596255" y="3534402"/>
                  <a:pt x="1603612" y="3523366"/>
                </a:cubicBezTo>
                <a:cubicBezTo>
                  <a:pt x="1609921" y="3513903"/>
                  <a:pt x="1615347" y="3503352"/>
                  <a:pt x="1624084" y="3496071"/>
                </a:cubicBezTo>
                <a:cubicBezTo>
                  <a:pt x="1629610" y="3491466"/>
                  <a:pt x="1638267" y="3492740"/>
                  <a:pt x="1644555" y="3489247"/>
                </a:cubicBezTo>
                <a:cubicBezTo>
                  <a:pt x="1658893" y="3481281"/>
                  <a:pt x="1671850" y="3471049"/>
                  <a:pt x="1685498" y="3461951"/>
                </a:cubicBezTo>
                <a:lnTo>
                  <a:pt x="1705970" y="3448304"/>
                </a:lnTo>
                <a:cubicBezTo>
                  <a:pt x="1712794" y="3443755"/>
                  <a:pt x="1718661" y="3437250"/>
                  <a:pt x="1726442" y="3434656"/>
                </a:cubicBezTo>
                <a:cubicBezTo>
                  <a:pt x="1754694" y="3425238"/>
                  <a:pt x="1740928" y="3431822"/>
                  <a:pt x="1767385" y="3414184"/>
                </a:cubicBezTo>
                <a:cubicBezTo>
                  <a:pt x="1771934" y="3395987"/>
                  <a:pt x="1778380" y="3378162"/>
                  <a:pt x="1781033" y="3359593"/>
                </a:cubicBezTo>
                <a:cubicBezTo>
                  <a:pt x="1783308" y="3343671"/>
                  <a:pt x="1784703" y="3327598"/>
                  <a:pt x="1787857" y="3311826"/>
                </a:cubicBezTo>
                <a:cubicBezTo>
                  <a:pt x="1789268" y="3304773"/>
                  <a:pt x="1792705" y="3298270"/>
                  <a:pt x="1794681" y="3291354"/>
                </a:cubicBezTo>
                <a:cubicBezTo>
                  <a:pt x="1797257" y="3282337"/>
                  <a:pt x="1798928" y="3273076"/>
                  <a:pt x="1801504" y="3264059"/>
                </a:cubicBezTo>
                <a:cubicBezTo>
                  <a:pt x="1803480" y="3257143"/>
                  <a:pt x="1806352" y="3250503"/>
                  <a:pt x="1808328" y="3243587"/>
                </a:cubicBezTo>
                <a:cubicBezTo>
                  <a:pt x="1810904" y="3234569"/>
                  <a:pt x="1811859" y="3225073"/>
                  <a:pt x="1815152" y="3216292"/>
                </a:cubicBezTo>
                <a:cubicBezTo>
                  <a:pt x="1818724" y="3206767"/>
                  <a:pt x="1824793" y="3198346"/>
                  <a:pt x="1828800" y="3188996"/>
                </a:cubicBezTo>
                <a:cubicBezTo>
                  <a:pt x="1831633" y="3182385"/>
                  <a:pt x="1833349" y="3175349"/>
                  <a:pt x="1835624" y="3168525"/>
                </a:cubicBezTo>
                <a:cubicBezTo>
                  <a:pt x="1837983" y="3154370"/>
                  <a:pt x="1843163" y="3116576"/>
                  <a:pt x="1849272" y="3100286"/>
                </a:cubicBezTo>
                <a:cubicBezTo>
                  <a:pt x="1852844" y="3090761"/>
                  <a:pt x="1859267" y="3082484"/>
                  <a:pt x="1862919" y="3072990"/>
                </a:cubicBezTo>
                <a:cubicBezTo>
                  <a:pt x="1870665" y="3052849"/>
                  <a:pt x="1876567" y="3032047"/>
                  <a:pt x="1883391" y="3011575"/>
                </a:cubicBezTo>
                <a:cubicBezTo>
                  <a:pt x="1885666" y="3004751"/>
                  <a:pt x="1887544" y="2997782"/>
                  <a:pt x="1890215" y="2991104"/>
                </a:cubicBezTo>
                <a:cubicBezTo>
                  <a:pt x="1894764" y="2979731"/>
                  <a:pt x="1899677" y="2968496"/>
                  <a:pt x="1903863" y="2956984"/>
                </a:cubicBezTo>
                <a:cubicBezTo>
                  <a:pt x="1911230" y="2936724"/>
                  <a:pt x="1917791" y="2907459"/>
                  <a:pt x="1931158" y="2888746"/>
                </a:cubicBezTo>
                <a:cubicBezTo>
                  <a:pt x="1948749" y="2864120"/>
                  <a:pt x="1950977" y="2872230"/>
                  <a:pt x="1972101" y="2854626"/>
                </a:cubicBezTo>
                <a:cubicBezTo>
                  <a:pt x="2006947" y="2825587"/>
                  <a:pt x="1975686" y="2838375"/>
                  <a:pt x="2019869" y="2827331"/>
                </a:cubicBezTo>
                <a:cubicBezTo>
                  <a:pt x="2074461" y="2790934"/>
                  <a:pt x="2008492" y="2838707"/>
                  <a:pt x="2053988" y="2793211"/>
                </a:cubicBezTo>
                <a:cubicBezTo>
                  <a:pt x="2059787" y="2787412"/>
                  <a:pt x="2067636" y="2784112"/>
                  <a:pt x="2074460" y="2779563"/>
                </a:cubicBezTo>
                <a:cubicBezTo>
                  <a:pt x="2098484" y="2743526"/>
                  <a:pt x="2075904" y="2772476"/>
                  <a:pt x="2115403" y="2738620"/>
                </a:cubicBezTo>
                <a:cubicBezTo>
                  <a:pt x="2122730" y="2732339"/>
                  <a:pt x="2128461" y="2724326"/>
                  <a:pt x="2135875" y="2718148"/>
                </a:cubicBezTo>
                <a:cubicBezTo>
                  <a:pt x="2142175" y="2712898"/>
                  <a:pt x="2150217" y="2709949"/>
                  <a:pt x="2156346" y="2704501"/>
                </a:cubicBezTo>
                <a:cubicBezTo>
                  <a:pt x="2226455" y="2642181"/>
                  <a:pt x="2171300" y="2680882"/>
                  <a:pt x="2217761" y="2649910"/>
                </a:cubicBezTo>
                <a:lnTo>
                  <a:pt x="2245057" y="2608966"/>
                </a:lnTo>
                <a:lnTo>
                  <a:pt x="2258704" y="2588495"/>
                </a:lnTo>
                <a:cubicBezTo>
                  <a:pt x="2260979" y="2556650"/>
                  <a:pt x="2261798" y="2524667"/>
                  <a:pt x="2265528" y="2492960"/>
                </a:cubicBezTo>
                <a:cubicBezTo>
                  <a:pt x="2266368" y="2485816"/>
                  <a:pt x="2271460" y="2479626"/>
                  <a:pt x="2272352" y="2472489"/>
                </a:cubicBezTo>
                <a:cubicBezTo>
                  <a:pt x="2283352" y="2384489"/>
                  <a:pt x="2270890" y="2409368"/>
                  <a:pt x="2286000" y="2356483"/>
                </a:cubicBezTo>
                <a:cubicBezTo>
                  <a:pt x="2291469" y="2337341"/>
                  <a:pt x="2296072" y="2326916"/>
                  <a:pt x="2306472" y="2308716"/>
                </a:cubicBezTo>
                <a:cubicBezTo>
                  <a:pt x="2310541" y="2301595"/>
                  <a:pt x="2316788" y="2295738"/>
                  <a:pt x="2320119" y="2288244"/>
                </a:cubicBezTo>
                <a:cubicBezTo>
                  <a:pt x="2325962" y="2275098"/>
                  <a:pt x="2325787" y="2259271"/>
                  <a:pt x="2333767" y="2247301"/>
                </a:cubicBezTo>
                <a:cubicBezTo>
                  <a:pt x="2338316" y="2240477"/>
                  <a:pt x="2343747" y="2234165"/>
                  <a:pt x="2347415" y="2226829"/>
                </a:cubicBezTo>
                <a:cubicBezTo>
                  <a:pt x="2352893" y="2215873"/>
                  <a:pt x="2356762" y="2204179"/>
                  <a:pt x="2361063" y="2192710"/>
                </a:cubicBezTo>
                <a:cubicBezTo>
                  <a:pt x="2363589" y="2185975"/>
                  <a:pt x="2364317" y="2178483"/>
                  <a:pt x="2367886" y="2172238"/>
                </a:cubicBezTo>
                <a:cubicBezTo>
                  <a:pt x="2373529" y="2162363"/>
                  <a:pt x="2381534" y="2154041"/>
                  <a:pt x="2388358" y="2144943"/>
                </a:cubicBezTo>
                <a:cubicBezTo>
                  <a:pt x="2400475" y="2108592"/>
                  <a:pt x="2386086" y="2134395"/>
                  <a:pt x="2429301" y="2110823"/>
                </a:cubicBezTo>
                <a:cubicBezTo>
                  <a:pt x="2443701" y="2102969"/>
                  <a:pt x="2470245" y="2083528"/>
                  <a:pt x="2470245" y="2083528"/>
                </a:cubicBezTo>
                <a:cubicBezTo>
                  <a:pt x="2498365" y="2041345"/>
                  <a:pt x="2467144" y="2082492"/>
                  <a:pt x="2504364" y="2049408"/>
                </a:cubicBezTo>
                <a:cubicBezTo>
                  <a:pt x="2504369" y="2049404"/>
                  <a:pt x="2555541" y="1998231"/>
                  <a:pt x="2565779" y="1987993"/>
                </a:cubicBezTo>
                <a:cubicBezTo>
                  <a:pt x="2572603" y="1981169"/>
                  <a:pt x="2580898" y="1975552"/>
                  <a:pt x="2586251" y="1967522"/>
                </a:cubicBezTo>
                <a:cubicBezTo>
                  <a:pt x="2590800" y="1960698"/>
                  <a:pt x="2594561" y="1953277"/>
                  <a:pt x="2599898" y="1947050"/>
                </a:cubicBezTo>
                <a:cubicBezTo>
                  <a:pt x="2649549" y="1889123"/>
                  <a:pt x="2609504" y="1946287"/>
                  <a:pt x="2640842" y="1899283"/>
                </a:cubicBezTo>
                <a:cubicBezTo>
                  <a:pt x="2662075" y="1835580"/>
                  <a:pt x="2656417" y="1870790"/>
                  <a:pt x="2647666" y="1783277"/>
                </a:cubicBezTo>
                <a:cubicBezTo>
                  <a:pt x="2645617" y="1762782"/>
                  <a:pt x="2646900" y="1741549"/>
                  <a:pt x="2640842" y="1721862"/>
                </a:cubicBezTo>
                <a:cubicBezTo>
                  <a:pt x="2637497" y="1710992"/>
                  <a:pt x="2626981" y="1703821"/>
                  <a:pt x="2620370" y="1694566"/>
                </a:cubicBezTo>
                <a:cubicBezTo>
                  <a:pt x="2615603" y="1687892"/>
                  <a:pt x="2611271" y="1680919"/>
                  <a:pt x="2606722" y="1674095"/>
                </a:cubicBezTo>
                <a:cubicBezTo>
                  <a:pt x="2602173" y="1660447"/>
                  <a:pt x="2598418" y="1646508"/>
                  <a:pt x="2593075" y="1633151"/>
                </a:cubicBezTo>
                <a:cubicBezTo>
                  <a:pt x="2588899" y="1622712"/>
                  <a:pt x="2576169" y="1592825"/>
                  <a:pt x="2572603" y="1578560"/>
                </a:cubicBezTo>
                <a:cubicBezTo>
                  <a:pt x="2560184" y="1528885"/>
                  <a:pt x="2571123" y="1558254"/>
                  <a:pt x="2558955" y="1503498"/>
                </a:cubicBezTo>
                <a:cubicBezTo>
                  <a:pt x="2553464" y="1478787"/>
                  <a:pt x="2548914" y="1481807"/>
                  <a:pt x="2538484" y="1455731"/>
                </a:cubicBezTo>
                <a:cubicBezTo>
                  <a:pt x="2533141" y="1442374"/>
                  <a:pt x="2535009" y="1424959"/>
                  <a:pt x="2524836" y="1414787"/>
                </a:cubicBezTo>
                <a:cubicBezTo>
                  <a:pt x="2515737" y="1405689"/>
                  <a:pt x="2505578" y="1397540"/>
                  <a:pt x="2497540" y="1387492"/>
                </a:cubicBezTo>
                <a:cubicBezTo>
                  <a:pt x="2456917" y="1336713"/>
                  <a:pt x="2490804" y="1351687"/>
                  <a:pt x="2442949" y="1339725"/>
                </a:cubicBezTo>
                <a:cubicBezTo>
                  <a:pt x="2405489" y="1283535"/>
                  <a:pt x="2454466" y="1347924"/>
                  <a:pt x="2408830" y="1312429"/>
                </a:cubicBezTo>
                <a:cubicBezTo>
                  <a:pt x="2393595" y="1300579"/>
                  <a:pt x="2381534" y="1285134"/>
                  <a:pt x="2367886" y="1271486"/>
                </a:cubicBezTo>
                <a:lnTo>
                  <a:pt x="2326943" y="1230543"/>
                </a:lnTo>
                <a:cubicBezTo>
                  <a:pt x="2320119" y="1223719"/>
                  <a:pt x="2314502" y="1215424"/>
                  <a:pt x="2306472" y="1210071"/>
                </a:cubicBezTo>
                <a:lnTo>
                  <a:pt x="2286000" y="1196423"/>
                </a:lnTo>
                <a:lnTo>
                  <a:pt x="2258704" y="1155480"/>
                </a:lnTo>
                <a:cubicBezTo>
                  <a:pt x="2254155" y="1148656"/>
                  <a:pt x="2250856" y="1140807"/>
                  <a:pt x="2245057" y="1135008"/>
                </a:cubicBezTo>
                <a:cubicBezTo>
                  <a:pt x="2238233" y="1128184"/>
                  <a:pt x="2230763" y="1121951"/>
                  <a:pt x="2224585" y="1114537"/>
                </a:cubicBezTo>
                <a:cubicBezTo>
                  <a:pt x="2219334" y="1108237"/>
                  <a:pt x="2216187" y="1100366"/>
                  <a:pt x="2210937" y="1094065"/>
                </a:cubicBezTo>
                <a:cubicBezTo>
                  <a:pt x="2204759" y="1086651"/>
                  <a:pt x="2196644" y="1081007"/>
                  <a:pt x="2190466" y="1073593"/>
                </a:cubicBezTo>
                <a:cubicBezTo>
                  <a:pt x="2185216" y="1067293"/>
                  <a:pt x="2183222" y="1058245"/>
                  <a:pt x="2176818" y="1053122"/>
                </a:cubicBezTo>
                <a:cubicBezTo>
                  <a:pt x="2171201" y="1048629"/>
                  <a:pt x="2163170" y="1048573"/>
                  <a:pt x="2156346" y="1046298"/>
                </a:cubicBezTo>
                <a:cubicBezTo>
                  <a:pt x="2085387" y="975335"/>
                  <a:pt x="2181884" y="1069160"/>
                  <a:pt x="2115403" y="1012178"/>
                </a:cubicBezTo>
                <a:cubicBezTo>
                  <a:pt x="2105633" y="1003804"/>
                  <a:pt x="2098264" y="992783"/>
                  <a:pt x="2088107" y="984883"/>
                </a:cubicBezTo>
                <a:cubicBezTo>
                  <a:pt x="2063933" y="966081"/>
                  <a:pt x="2057832" y="965692"/>
                  <a:pt x="2033516" y="957587"/>
                </a:cubicBezTo>
                <a:cubicBezTo>
                  <a:pt x="2019868" y="943939"/>
                  <a:pt x="2003279" y="932703"/>
                  <a:pt x="1992573" y="916644"/>
                </a:cubicBezTo>
                <a:cubicBezTo>
                  <a:pt x="1988024" y="909820"/>
                  <a:pt x="1982593" y="903508"/>
                  <a:pt x="1978925" y="896172"/>
                </a:cubicBezTo>
                <a:cubicBezTo>
                  <a:pt x="1975708" y="889739"/>
                  <a:pt x="1976091" y="881686"/>
                  <a:pt x="1972101" y="875701"/>
                </a:cubicBezTo>
                <a:cubicBezTo>
                  <a:pt x="1966748" y="867671"/>
                  <a:pt x="1957555" y="862847"/>
                  <a:pt x="1951630" y="855229"/>
                </a:cubicBezTo>
                <a:cubicBezTo>
                  <a:pt x="1908763" y="800114"/>
                  <a:pt x="1943492" y="827059"/>
                  <a:pt x="1903863" y="800638"/>
                </a:cubicBezTo>
                <a:cubicBezTo>
                  <a:pt x="1841280" y="706766"/>
                  <a:pt x="1895479" y="795843"/>
                  <a:pt x="1869743" y="739223"/>
                </a:cubicBezTo>
                <a:cubicBezTo>
                  <a:pt x="1861324" y="720702"/>
                  <a:pt x="1847383" y="704369"/>
                  <a:pt x="1842448" y="684632"/>
                </a:cubicBezTo>
                <a:cubicBezTo>
                  <a:pt x="1831402" y="640449"/>
                  <a:pt x="1844192" y="671712"/>
                  <a:pt x="1815152" y="636865"/>
                </a:cubicBezTo>
                <a:cubicBezTo>
                  <a:pt x="1809902" y="630564"/>
                  <a:pt x="1808328" y="620942"/>
                  <a:pt x="1801504" y="616393"/>
                </a:cubicBezTo>
                <a:cubicBezTo>
                  <a:pt x="1793701" y="611191"/>
                  <a:pt x="1783307" y="611844"/>
                  <a:pt x="1774209" y="609569"/>
                </a:cubicBezTo>
                <a:cubicBezTo>
                  <a:pt x="1728777" y="575497"/>
                  <a:pt x="1765441" y="601531"/>
                  <a:pt x="1712794" y="568626"/>
                </a:cubicBezTo>
                <a:cubicBezTo>
                  <a:pt x="1705839" y="564279"/>
                  <a:pt x="1699443" y="559047"/>
                  <a:pt x="1692322" y="554978"/>
                </a:cubicBezTo>
                <a:cubicBezTo>
                  <a:pt x="1683490" y="549931"/>
                  <a:pt x="1674125" y="545880"/>
                  <a:pt x="1665027" y="541331"/>
                </a:cubicBezTo>
                <a:cubicBezTo>
                  <a:pt x="1658203" y="534507"/>
                  <a:pt x="1650733" y="528273"/>
                  <a:pt x="1644555" y="520859"/>
                </a:cubicBezTo>
                <a:cubicBezTo>
                  <a:pt x="1639305" y="514558"/>
                  <a:pt x="1637208" y="505637"/>
                  <a:pt x="1630907" y="500387"/>
                </a:cubicBezTo>
                <a:cubicBezTo>
                  <a:pt x="1623093" y="493875"/>
                  <a:pt x="1612710" y="491289"/>
                  <a:pt x="1603612" y="486740"/>
                </a:cubicBezTo>
                <a:cubicBezTo>
                  <a:pt x="1572326" y="439811"/>
                  <a:pt x="1571129" y="461357"/>
                  <a:pt x="1583140" y="425325"/>
                </a:cubicBezTo>
                <a:cubicBezTo>
                  <a:pt x="1580865" y="418501"/>
                  <a:pt x="1580997" y="410314"/>
                  <a:pt x="1576316" y="404853"/>
                </a:cubicBezTo>
                <a:cubicBezTo>
                  <a:pt x="1551420" y="375807"/>
                  <a:pt x="1545516" y="383736"/>
                  <a:pt x="1521725" y="363910"/>
                </a:cubicBezTo>
                <a:cubicBezTo>
                  <a:pt x="1486876" y="334870"/>
                  <a:pt x="1518144" y="347661"/>
                  <a:pt x="1473958" y="336614"/>
                </a:cubicBezTo>
                <a:cubicBezTo>
                  <a:pt x="1460310" y="327516"/>
                  <a:pt x="1448244" y="315411"/>
                  <a:pt x="1433015" y="309319"/>
                </a:cubicBezTo>
                <a:cubicBezTo>
                  <a:pt x="1383794" y="289631"/>
                  <a:pt x="1412911" y="304707"/>
                  <a:pt x="1371600" y="275199"/>
                </a:cubicBezTo>
                <a:cubicBezTo>
                  <a:pt x="1364926" y="270432"/>
                  <a:pt x="1357258" y="267000"/>
                  <a:pt x="1351128" y="261551"/>
                </a:cubicBezTo>
                <a:cubicBezTo>
                  <a:pt x="1336702" y="248728"/>
                  <a:pt x="1323833" y="234256"/>
                  <a:pt x="1310185" y="220608"/>
                </a:cubicBezTo>
                <a:cubicBezTo>
                  <a:pt x="1303361" y="213784"/>
                  <a:pt x="1297742" y="205490"/>
                  <a:pt x="1289713" y="200137"/>
                </a:cubicBezTo>
                <a:lnTo>
                  <a:pt x="1269242" y="186489"/>
                </a:lnTo>
                <a:cubicBezTo>
                  <a:pt x="1266967" y="179665"/>
                  <a:pt x="1265911" y="172305"/>
                  <a:pt x="1262418" y="166017"/>
                </a:cubicBezTo>
                <a:cubicBezTo>
                  <a:pt x="1242014" y="129290"/>
                  <a:pt x="1239516" y="129468"/>
                  <a:pt x="1214651" y="104602"/>
                </a:cubicBezTo>
                <a:cubicBezTo>
                  <a:pt x="1212376" y="95504"/>
                  <a:pt x="1209666" y="86503"/>
                  <a:pt x="1207827" y="77307"/>
                </a:cubicBezTo>
                <a:cubicBezTo>
                  <a:pt x="1197613" y="26240"/>
                  <a:pt x="1213514" y="11342"/>
                  <a:pt x="1207827" y="2244"/>
                </a:cubicBezTo>
                <a:close/>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a:latin typeface="Candara" panose="020E0502030303020204" pitchFamily="34" charset="0"/>
            </a:endParaRPr>
          </a:p>
        </p:txBody>
      </p:sp>
      <p:sp>
        <p:nvSpPr>
          <p:cNvPr id="12" name="CuadroTexto 11"/>
          <p:cNvSpPr txBox="1"/>
          <p:nvPr/>
        </p:nvSpPr>
        <p:spPr>
          <a:xfrm>
            <a:off x="5163102" y="3753085"/>
            <a:ext cx="1537600" cy="584775"/>
          </a:xfrm>
          <a:prstGeom prst="rect">
            <a:avLst/>
          </a:prstGeom>
          <a:noFill/>
        </p:spPr>
        <p:txBody>
          <a:bodyPr wrap="none" rtlCol="0">
            <a:spAutoFit/>
          </a:bodyPr>
          <a:lstStyle/>
          <a:p>
            <a:pPr algn="ctr"/>
            <a:r>
              <a:rPr lang="es-PE" sz="1600" b="1" dirty="0">
                <a:latin typeface="Candara" panose="020E0502030303020204" pitchFamily="34" charset="0"/>
                <a:cs typeface="Helvetica" panose="020B0604020202020204" pitchFamily="34" charset="0"/>
              </a:rPr>
              <a:t>faltas éticas y </a:t>
            </a:r>
          </a:p>
          <a:p>
            <a:pPr algn="ctr"/>
            <a:r>
              <a:rPr lang="es-PE" sz="1600" b="1" dirty="0">
                <a:latin typeface="Candara" panose="020E0502030303020204" pitchFamily="34" charset="0"/>
                <a:cs typeface="Helvetica" panose="020B0604020202020204" pitchFamily="34" charset="0"/>
              </a:rPr>
              <a:t>administrativas</a:t>
            </a:r>
          </a:p>
        </p:txBody>
      </p:sp>
      <p:sp>
        <p:nvSpPr>
          <p:cNvPr id="9" name="CuadroTexto 8"/>
          <p:cNvSpPr txBox="1"/>
          <p:nvPr/>
        </p:nvSpPr>
        <p:spPr>
          <a:xfrm>
            <a:off x="5465560" y="2634944"/>
            <a:ext cx="782587" cy="338554"/>
          </a:xfrm>
          <a:prstGeom prst="rect">
            <a:avLst/>
          </a:prstGeom>
          <a:noFill/>
        </p:spPr>
        <p:txBody>
          <a:bodyPr wrap="none" rtlCol="0">
            <a:spAutoFit/>
          </a:bodyPr>
          <a:lstStyle/>
          <a:p>
            <a:r>
              <a:rPr lang="es-PE" sz="1600" b="1" dirty="0">
                <a:latin typeface="Candara" panose="020E0502030303020204" pitchFamily="34" charset="0"/>
                <a:cs typeface="Helvetica" panose="020B0604020202020204" pitchFamily="34" charset="0"/>
              </a:rPr>
              <a:t>delitos</a:t>
            </a:r>
          </a:p>
        </p:txBody>
      </p:sp>
      <p:cxnSp>
        <p:nvCxnSpPr>
          <p:cNvPr id="16" name="Conector recto 15"/>
          <p:cNvCxnSpPr/>
          <p:nvPr/>
        </p:nvCxnSpPr>
        <p:spPr>
          <a:xfrm flipV="1">
            <a:off x="6456040" y="2744948"/>
            <a:ext cx="2110933" cy="2687"/>
          </a:xfrm>
          <a:prstGeom prst="line">
            <a:avLst/>
          </a:prstGeom>
          <a:ln cap="rnd">
            <a:solidFill>
              <a:srgbClr val="00B0F0"/>
            </a:solidFill>
            <a:bevel/>
            <a:tailEnd type="ova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V="1">
            <a:off x="6672064" y="2981984"/>
            <a:ext cx="1150363" cy="1"/>
          </a:xfrm>
          <a:prstGeom prst="line">
            <a:avLst/>
          </a:prstGeom>
          <a:ln cap="rnd">
            <a:solidFill>
              <a:srgbClr val="00B0F0"/>
            </a:solidFill>
            <a:bevel/>
            <a:tailEnd type="oval"/>
          </a:ln>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8502544" y="2593827"/>
            <a:ext cx="999667" cy="261610"/>
          </a:xfrm>
          <a:prstGeom prst="rect">
            <a:avLst/>
          </a:prstGeom>
        </p:spPr>
        <p:txBody>
          <a:bodyPr wrap="square">
            <a:spAutoFit/>
          </a:bodyPr>
          <a:lstStyle/>
          <a:p>
            <a:r>
              <a:rPr lang="es-PE" sz="1100" dirty="0">
                <a:latin typeface="Candara" panose="020E0502030303020204" pitchFamily="34" charset="0"/>
              </a:rPr>
              <a:t>Colusión</a:t>
            </a:r>
          </a:p>
        </p:txBody>
      </p:sp>
      <p:cxnSp>
        <p:nvCxnSpPr>
          <p:cNvPr id="24" name="Conector recto 23"/>
          <p:cNvCxnSpPr/>
          <p:nvPr/>
        </p:nvCxnSpPr>
        <p:spPr>
          <a:xfrm flipV="1">
            <a:off x="5879976" y="2229908"/>
            <a:ext cx="800200" cy="1"/>
          </a:xfrm>
          <a:prstGeom prst="line">
            <a:avLst/>
          </a:prstGeom>
          <a:ln cap="rnd">
            <a:solidFill>
              <a:srgbClr val="00B0F0"/>
            </a:solidFill>
            <a:bevel/>
            <a:tailEnd type="ova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V="1">
            <a:off x="6223081" y="2518689"/>
            <a:ext cx="1150363" cy="1"/>
          </a:xfrm>
          <a:prstGeom prst="line">
            <a:avLst/>
          </a:prstGeom>
          <a:ln cap="rnd">
            <a:solidFill>
              <a:srgbClr val="00B0F0"/>
            </a:solidFill>
            <a:bevel/>
            <a:tailEnd type="oval"/>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a:xfrm>
            <a:off x="7374558" y="2377803"/>
            <a:ext cx="1745778" cy="261610"/>
          </a:xfrm>
          <a:prstGeom prst="rect">
            <a:avLst/>
          </a:prstGeom>
        </p:spPr>
        <p:txBody>
          <a:bodyPr wrap="square">
            <a:spAutoFit/>
          </a:bodyPr>
          <a:lstStyle/>
          <a:p>
            <a:r>
              <a:rPr lang="es-PE" sz="1100" dirty="0">
                <a:latin typeface="Candara" panose="020E0502030303020204" pitchFamily="34" charset="0"/>
              </a:rPr>
              <a:t>Enriquecimiento ilícito</a:t>
            </a:r>
          </a:p>
        </p:txBody>
      </p:sp>
      <p:sp>
        <p:nvSpPr>
          <p:cNvPr id="28" name="Rectángulo 27"/>
          <p:cNvSpPr/>
          <p:nvPr/>
        </p:nvSpPr>
        <p:spPr>
          <a:xfrm>
            <a:off x="6709340" y="2089771"/>
            <a:ext cx="812961" cy="261610"/>
          </a:xfrm>
          <a:prstGeom prst="rect">
            <a:avLst/>
          </a:prstGeom>
        </p:spPr>
        <p:txBody>
          <a:bodyPr wrap="square">
            <a:spAutoFit/>
          </a:bodyPr>
          <a:lstStyle/>
          <a:p>
            <a:r>
              <a:rPr lang="es-PE" sz="1100" dirty="0">
                <a:latin typeface="Candara" panose="020E0502030303020204" pitchFamily="34" charset="0"/>
              </a:rPr>
              <a:t>Soborno</a:t>
            </a:r>
          </a:p>
        </p:txBody>
      </p:sp>
      <p:sp>
        <p:nvSpPr>
          <p:cNvPr id="23" name="Rectángulo 22"/>
          <p:cNvSpPr/>
          <p:nvPr/>
        </p:nvSpPr>
        <p:spPr>
          <a:xfrm>
            <a:off x="7826399" y="2837410"/>
            <a:ext cx="833592" cy="261610"/>
          </a:xfrm>
          <a:prstGeom prst="rect">
            <a:avLst/>
          </a:prstGeom>
        </p:spPr>
        <p:txBody>
          <a:bodyPr wrap="square">
            <a:spAutoFit/>
          </a:bodyPr>
          <a:lstStyle/>
          <a:p>
            <a:r>
              <a:rPr lang="es-PE" sz="1100" dirty="0">
                <a:latin typeface="Candara" panose="020E0502030303020204" pitchFamily="34" charset="0"/>
              </a:rPr>
              <a:t>Peculado</a:t>
            </a:r>
          </a:p>
        </p:txBody>
      </p:sp>
      <p:cxnSp>
        <p:nvCxnSpPr>
          <p:cNvPr id="56" name="Conector recto 55"/>
          <p:cNvCxnSpPr/>
          <p:nvPr/>
        </p:nvCxnSpPr>
        <p:spPr>
          <a:xfrm flipV="1">
            <a:off x="6818507" y="5428698"/>
            <a:ext cx="1150363" cy="1"/>
          </a:xfrm>
          <a:prstGeom prst="line">
            <a:avLst/>
          </a:prstGeom>
          <a:ln cap="rnd">
            <a:solidFill>
              <a:schemeClr val="bg1"/>
            </a:solidFill>
            <a:bevel/>
            <a:tailEnd type="ova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flipV="1">
            <a:off x="6619193" y="5793081"/>
            <a:ext cx="800200" cy="1"/>
          </a:xfrm>
          <a:prstGeom prst="line">
            <a:avLst/>
          </a:prstGeom>
          <a:ln cap="rnd">
            <a:solidFill>
              <a:schemeClr val="bg1"/>
            </a:solidFill>
            <a:bevel/>
            <a:tailEnd type="ova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flipV="1">
            <a:off x="7392144" y="4503604"/>
            <a:ext cx="1150363" cy="1"/>
          </a:xfrm>
          <a:prstGeom prst="line">
            <a:avLst/>
          </a:prstGeom>
          <a:ln cap="rnd">
            <a:solidFill>
              <a:schemeClr val="bg1"/>
            </a:solidFill>
            <a:bevel/>
            <a:tailEnd type="oval"/>
          </a:ln>
        </p:spPr>
        <p:style>
          <a:lnRef idx="1">
            <a:schemeClr val="accent1"/>
          </a:lnRef>
          <a:fillRef idx="0">
            <a:schemeClr val="accent1"/>
          </a:fillRef>
          <a:effectRef idx="0">
            <a:schemeClr val="accent1"/>
          </a:effectRef>
          <a:fontRef idx="minor">
            <a:schemeClr val="tx1"/>
          </a:fontRef>
        </p:style>
      </p:cxnSp>
      <p:sp>
        <p:nvSpPr>
          <p:cNvPr id="59" name="Rectángulo 58"/>
          <p:cNvSpPr/>
          <p:nvPr/>
        </p:nvSpPr>
        <p:spPr>
          <a:xfrm>
            <a:off x="7473348" y="5669510"/>
            <a:ext cx="3076440" cy="261610"/>
          </a:xfrm>
          <a:prstGeom prst="rect">
            <a:avLst/>
          </a:prstGeom>
        </p:spPr>
        <p:txBody>
          <a:bodyPr wrap="square">
            <a:spAutoFit/>
          </a:bodyPr>
          <a:lstStyle/>
          <a:p>
            <a:r>
              <a:rPr lang="es-PE" sz="1100" dirty="0">
                <a:solidFill>
                  <a:schemeClr val="bg1"/>
                </a:solidFill>
                <a:latin typeface="Candara" panose="020E0502030303020204" pitchFamily="34" charset="0"/>
              </a:rPr>
              <a:t>Débil meritocracia</a:t>
            </a:r>
          </a:p>
        </p:txBody>
      </p:sp>
      <p:sp>
        <p:nvSpPr>
          <p:cNvPr id="60" name="Rectángulo 59"/>
          <p:cNvSpPr/>
          <p:nvPr/>
        </p:nvSpPr>
        <p:spPr>
          <a:xfrm>
            <a:off x="8088039" y="5295191"/>
            <a:ext cx="3580028" cy="261610"/>
          </a:xfrm>
          <a:prstGeom prst="rect">
            <a:avLst/>
          </a:prstGeom>
        </p:spPr>
        <p:txBody>
          <a:bodyPr wrap="square">
            <a:spAutoFit/>
          </a:bodyPr>
          <a:lstStyle/>
          <a:p>
            <a:r>
              <a:rPr lang="es-PE" sz="1100" dirty="0">
                <a:solidFill>
                  <a:schemeClr val="bg1"/>
                </a:solidFill>
                <a:latin typeface="Candara" panose="020E0502030303020204" pitchFamily="34" charset="0"/>
              </a:rPr>
              <a:t>Ausencia de políticas y normas de conducta claras</a:t>
            </a:r>
          </a:p>
        </p:txBody>
      </p:sp>
      <p:sp>
        <p:nvSpPr>
          <p:cNvPr id="61" name="Rectángulo 60"/>
          <p:cNvSpPr/>
          <p:nvPr/>
        </p:nvSpPr>
        <p:spPr>
          <a:xfrm>
            <a:off x="8559910" y="4365104"/>
            <a:ext cx="3051088" cy="261610"/>
          </a:xfrm>
          <a:prstGeom prst="rect">
            <a:avLst/>
          </a:prstGeom>
        </p:spPr>
        <p:txBody>
          <a:bodyPr wrap="square">
            <a:spAutoFit/>
          </a:bodyPr>
          <a:lstStyle/>
          <a:p>
            <a:r>
              <a:rPr lang="es-PE" sz="1100" dirty="0">
                <a:solidFill>
                  <a:schemeClr val="bg1"/>
                </a:solidFill>
                <a:latin typeface="Candara" panose="020E0502030303020204" pitchFamily="34" charset="0"/>
              </a:rPr>
              <a:t>Falta de neutralidad y transparencia</a:t>
            </a:r>
          </a:p>
        </p:txBody>
      </p:sp>
      <p:cxnSp>
        <p:nvCxnSpPr>
          <p:cNvPr id="68" name="Conector recto 67"/>
          <p:cNvCxnSpPr/>
          <p:nvPr/>
        </p:nvCxnSpPr>
        <p:spPr>
          <a:xfrm flipV="1">
            <a:off x="7084507" y="5079668"/>
            <a:ext cx="1150363" cy="1"/>
          </a:xfrm>
          <a:prstGeom prst="line">
            <a:avLst/>
          </a:prstGeom>
          <a:ln cap="rnd">
            <a:solidFill>
              <a:schemeClr val="bg1"/>
            </a:solidFill>
            <a:bevel/>
            <a:tailEnd type="oval"/>
          </a:ln>
        </p:spPr>
        <p:style>
          <a:lnRef idx="1">
            <a:schemeClr val="accent1"/>
          </a:lnRef>
          <a:fillRef idx="0">
            <a:schemeClr val="accent1"/>
          </a:fillRef>
          <a:effectRef idx="0">
            <a:schemeClr val="accent1"/>
          </a:effectRef>
          <a:fontRef idx="minor">
            <a:schemeClr val="tx1"/>
          </a:fontRef>
        </p:style>
      </p:cxnSp>
      <p:sp>
        <p:nvSpPr>
          <p:cNvPr id="69" name="Rectángulo 68"/>
          <p:cNvSpPr/>
          <p:nvPr/>
        </p:nvSpPr>
        <p:spPr>
          <a:xfrm>
            <a:off x="8256229" y="4941168"/>
            <a:ext cx="3076440" cy="261610"/>
          </a:xfrm>
          <a:prstGeom prst="rect">
            <a:avLst/>
          </a:prstGeom>
        </p:spPr>
        <p:txBody>
          <a:bodyPr wrap="square">
            <a:spAutoFit/>
          </a:bodyPr>
          <a:lstStyle/>
          <a:p>
            <a:r>
              <a:rPr lang="es-PE" sz="1100" dirty="0">
                <a:solidFill>
                  <a:schemeClr val="bg1"/>
                </a:solidFill>
                <a:latin typeface="Candara" panose="020E0502030303020204" pitchFamily="34" charset="0"/>
              </a:rPr>
              <a:t>Injerencia política</a:t>
            </a:r>
          </a:p>
        </p:txBody>
      </p:sp>
      <p:grpSp>
        <p:nvGrpSpPr>
          <p:cNvPr id="81" name="Grupo 80"/>
          <p:cNvGrpSpPr/>
          <p:nvPr/>
        </p:nvGrpSpPr>
        <p:grpSpPr>
          <a:xfrm>
            <a:off x="2852859" y="4613013"/>
            <a:ext cx="1458578" cy="338554"/>
            <a:chOff x="145358" y="3497489"/>
            <a:chExt cx="1458578" cy="338554"/>
          </a:xfrm>
        </p:grpSpPr>
        <p:sp>
          <p:nvSpPr>
            <p:cNvPr id="79" name="CuadroTexto 78"/>
            <p:cNvSpPr txBox="1"/>
            <p:nvPr/>
          </p:nvSpPr>
          <p:spPr>
            <a:xfrm>
              <a:off x="145358" y="3497489"/>
              <a:ext cx="1150374" cy="338554"/>
            </a:xfrm>
            <a:prstGeom prst="rect">
              <a:avLst/>
            </a:prstGeom>
            <a:noFill/>
          </p:spPr>
          <p:txBody>
            <a:bodyPr wrap="square" rtlCol="0">
              <a:spAutoFit/>
            </a:bodyPr>
            <a:lstStyle/>
            <a:p>
              <a:pPr algn="ctr"/>
              <a:r>
                <a:rPr lang="es-PE" sz="1600" b="1" dirty="0">
                  <a:solidFill>
                    <a:schemeClr val="bg1"/>
                  </a:solidFill>
                  <a:latin typeface="Candara" panose="020E0502030303020204" pitchFamily="34" charset="0"/>
                  <a:cs typeface="Helvetica" panose="020B0604020202020204" pitchFamily="34" charset="0"/>
                </a:rPr>
                <a:t>Cultura</a:t>
              </a:r>
              <a:endParaRPr lang="es-PE" sz="1600" dirty="0">
                <a:solidFill>
                  <a:schemeClr val="bg1"/>
                </a:solidFill>
                <a:latin typeface="Candara" panose="020E0502030303020204" pitchFamily="34" charset="0"/>
                <a:cs typeface="Helvetica" panose="020B0604020202020204" pitchFamily="34" charset="0"/>
              </a:endParaRPr>
            </a:p>
          </p:txBody>
        </p:sp>
        <p:sp>
          <p:nvSpPr>
            <p:cNvPr id="80" name="Flecha derecha 79"/>
            <p:cNvSpPr/>
            <p:nvPr/>
          </p:nvSpPr>
          <p:spPr>
            <a:xfrm>
              <a:off x="1158858" y="3563110"/>
              <a:ext cx="445078" cy="22045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ndara" panose="020E0502030303020204" pitchFamily="34" charset="0"/>
              </a:endParaRPr>
            </a:p>
          </p:txBody>
        </p:sp>
      </p:grpSp>
      <p:grpSp>
        <p:nvGrpSpPr>
          <p:cNvPr id="66" name="Grupo 65"/>
          <p:cNvGrpSpPr/>
          <p:nvPr/>
        </p:nvGrpSpPr>
        <p:grpSpPr>
          <a:xfrm>
            <a:off x="1175958" y="4272454"/>
            <a:ext cx="1611220" cy="1611220"/>
            <a:chOff x="642031" y="987697"/>
            <a:chExt cx="1611220" cy="1611220"/>
          </a:xfrm>
        </p:grpSpPr>
        <p:sp>
          <p:nvSpPr>
            <p:cNvPr id="54" name="Elipse 53"/>
            <p:cNvSpPr/>
            <p:nvPr/>
          </p:nvSpPr>
          <p:spPr>
            <a:xfrm>
              <a:off x="642031" y="987697"/>
              <a:ext cx="1611220" cy="16112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ndara" panose="020E0502030303020204" pitchFamily="34" charset="0"/>
              </a:endParaRPr>
            </a:p>
          </p:txBody>
        </p:sp>
        <p:sp>
          <p:nvSpPr>
            <p:cNvPr id="67" name="CuadroTexto 66"/>
            <p:cNvSpPr txBox="1"/>
            <p:nvPr/>
          </p:nvSpPr>
          <p:spPr>
            <a:xfrm>
              <a:off x="666623" y="1239309"/>
              <a:ext cx="1562036" cy="1107996"/>
            </a:xfrm>
            <a:prstGeom prst="rect">
              <a:avLst/>
            </a:prstGeom>
            <a:noFill/>
          </p:spPr>
          <p:txBody>
            <a:bodyPr wrap="square" rtlCol="0">
              <a:spAutoFit/>
            </a:bodyPr>
            <a:lstStyle/>
            <a:p>
              <a:pPr algn="ctr"/>
              <a:r>
                <a:rPr lang="es-PE" sz="1100" b="1" dirty="0">
                  <a:solidFill>
                    <a:schemeClr val="bg1"/>
                  </a:solidFill>
                  <a:latin typeface="Candara" panose="020E0502030303020204" pitchFamily="34" charset="0"/>
                  <a:cs typeface="Helvetica" panose="020B0604020202020204" pitchFamily="34" charset="0"/>
                </a:rPr>
                <a:t>Experiencia y percepción ciudadana </a:t>
              </a:r>
              <a:r>
                <a:rPr lang="es-PE" sz="1100" dirty="0">
                  <a:solidFill>
                    <a:schemeClr val="bg1"/>
                  </a:solidFill>
                  <a:latin typeface="Candara" panose="020E0502030303020204" pitchFamily="34" charset="0"/>
                  <a:cs typeface="Helvetica" panose="020B0604020202020204" pitchFamily="34" charset="0"/>
                </a:rPr>
                <a:t>vinculada a cualquier situación irregular, arbitrariedad o injusticia </a:t>
              </a:r>
            </a:p>
          </p:txBody>
        </p:sp>
      </p:grpSp>
      <p:sp>
        <p:nvSpPr>
          <p:cNvPr id="65" name="CuadroTexto 64"/>
          <p:cNvSpPr txBox="1"/>
          <p:nvPr/>
        </p:nvSpPr>
        <p:spPr>
          <a:xfrm>
            <a:off x="5352410" y="5081920"/>
            <a:ext cx="1221972" cy="451406"/>
          </a:xfrm>
          <a:prstGeom prst="rect">
            <a:avLst/>
          </a:prstGeom>
          <a:noFill/>
        </p:spPr>
        <p:txBody>
          <a:bodyPr wrap="square" rtlCol="0">
            <a:spAutoFit/>
          </a:bodyPr>
          <a:lstStyle/>
          <a:p>
            <a:pPr algn="ctr">
              <a:lnSpc>
                <a:spcPts val="1400"/>
              </a:lnSpc>
            </a:pPr>
            <a:r>
              <a:rPr lang="es-PE" sz="1600" b="1" dirty="0">
                <a:latin typeface="Candara" panose="020E0502030303020204" pitchFamily="34" charset="0"/>
                <a:cs typeface="Helvetica" panose="020B0604020202020204" pitchFamily="34" charset="0"/>
              </a:rPr>
              <a:t>problemas de gestión</a:t>
            </a:r>
          </a:p>
        </p:txBody>
      </p:sp>
      <p:cxnSp>
        <p:nvCxnSpPr>
          <p:cNvPr id="30" name="Conector recto 29">
            <a:extLst>
              <a:ext uri="{FF2B5EF4-FFF2-40B4-BE49-F238E27FC236}">
                <a16:creationId xmlns:a16="http://schemas.microsoft.com/office/drawing/2014/main" xmlns="" id="{1C3C19B6-DACA-447E-86EC-62AAE1ED5CEF}"/>
              </a:ext>
            </a:extLst>
          </p:cNvPr>
          <p:cNvCxnSpPr/>
          <p:nvPr/>
        </p:nvCxnSpPr>
        <p:spPr>
          <a:xfrm>
            <a:off x="0" y="3171028"/>
            <a:ext cx="12192000" cy="0"/>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grpSp>
        <p:nvGrpSpPr>
          <p:cNvPr id="72" name="Grupo 71"/>
          <p:cNvGrpSpPr/>
          <p:nvPr/>
        </p:nvGrpSpPr>
        <p:grpSpPr>
          <a:xfrm>
            <a:off x="2436808" y="2693776"/>
            <a:ext cx="1210920" cy="1210920"/>
            <a:chOff x="642031" y="1387997"/>
            <a:chExt cx="1210920" cy="1210920"/>
          </a:xfrm>
        </p:grpSpPr>
        <p:sp>
          <p:nvSpPr>
            <p:cNvPr id="73" name="Elipse 72"/>
            <p:cNvSpPr/>
            <p:nvPr/>
          </p:nvSpPr>
          <p:spPr>
            <a:xfrm>
              <a:off x="642031" y="1387997"/>
              <a:ext cx="1210920" cy="12109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ndara" panose="020E0502030303020204" pitchFamily="34" charset="0"/>
              </a:endParaRPr>
            </a:p>
          </p:txBody>
        </p:sp>
        <p:sp>
          <p:nvSpPr>
            <p:cNvPr id="74" name="CuadroTexto 73"/>
            <p:cNvSpPr txBox="1"/>
            <p:nvPr/>
          </p:nvSpPr>
          <p:spPr>
            <a:xfrm>
              <a:off x="664758" y="1771979"/>
              <a:ext cx="1150374" cy="430887"/>
            </a:xfrm>
            <a:prstGeom prst="rect">
              <a:avLst/>
            </a:prstGeom>
            <a:noFill/>
            <a:ln>
              <a:noFill/>
            </a:ln>
          </p:spPr>
          <p:txBody>
            <a:bodyPr wrap="square" rtlCol="0">
              <a:spAutoFit/>
            </a:bodyPr>
            <a:lstStyle/>
            <a:p>
              <a:pPr algn="ctr"/>
              <a:r>
                <a:rPr lang="es-PE" sz="1100" b="1" dirty="0">
                  <a:solidFill>
                    <a:schemeClr val="bg1"/>
                  </a:solidFill>
                  <a:latin typeface="Candara" panose="020E0502030303020204" pitchFamily="34" charset="0"/>
                  <a:cs typeface="Helvetica" panose="020B0604020202020204" pitchFamily="34" charset="0"/>
                </a:rPr>
                <a:t>Desconfianza ciudadana</a:t>
              </a:r>
              <a:endParaRPr lang="es-PE" sz="1100" dirty="0">
                <a:solidFill>
                  <a:schemeClr val="bg1"/>
                </a:solidFill>
                <a:latin typeface="Candara" panose="020E0502030303020204" pitchFamily="34" charset="0"/>
                <a:cs typeface="Helvetica" panose="020B0604020202020204" pitchFamily="34" charset="0"/>
              </a:endParaRPr>
            </a:p>
          </p:txBody>
        </p:sp>
      </p:grpSp>
      <p:sp>
        <p:nvSpPr>
          <p:cNvPr id="108" name="Flecha curvada hacia abajo 107"/>
          <p:cNvSpPr/>
          <p:nvPr/>
        </p:nvSpPr>
        <p:spPr>
          <a:xfrm rot="18455957">
            <a:off x="458911" y="3113183"/>
            <a:ext cx="2229526" cy="910545"/>
          </a:xfrm>
          <a:prstGeom prst="curvedDownArrow">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latin typeface="Candara" panose="020E0502030303020204" pitchFamily="34" charset="0"/>
            </a:endParaRPr>
          </a:p>
        </p:txBody>
      </p:sp>
      <p:grpSp>
        <p:nvGrpSpPr>
          <p:cNvPr id="76" name="Grupo 75"/>
          <p:cNvGrpSpPr/>
          <p:nvPr/>
        </p:nvGrpSpPr>
        <p:grpSpPr>
          <a:xfrm>
            <a:off x="3642038" y="1502205"/>
            <a:ext cx="1056733" cy="1056733"/>
            <a:chOff x="642031" y="1708861"/>
            <a:chExt cx="890056" cy="890056"/>
          </a:xfrm>
        </p:grpSpPr>
        <p:sp>
          <p:nvSpPr>
            <p:cNvPr id="77" name="Elipse 76"/>
            <p:cNvSpPr/>
            <p:nvPr/>
          </p:nvSpPr>
          <p:spPr>
            <a:xfrm>
              <a:off x="642031" y="1708861"/>
              <a:ext cx="890056" cy="8900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ndara" panose="020E0502030303020204" pitchFamily="34" charset="0"/>
              </a:endParaRPr>
            </a:p>
          </p:txBody>
        </p:sp>
        <p:sp>
          <p:nvSpPr>
            <p:cNvPr id="78" name="CuadroTexto 77"/>
            <p:cNvSpPr txBox="1"/>
            <p:nvPr/>
          </p:nvSpPr>
          <p:spPr>
            <a:xfrm>
              <a:off x="680505" y="1980195"/>
              <a:ext cx="813107" cy="337001"/>
            </a:xfrm>
            <a:prstGeom prst="rect">
              <a:avLst/>
            </a:prstGeom>
            <a:noFill/>
          </p:spPr>
          <p:txBody>
            <a:bodyPr wrap="square" rtlCol="0">
              <a:spAutoFit/>
            </a:bodyPr>
            <a:lstStyle/>
            <a:p>
              <a:pPr algn="ctr">
                <a:lnSpc>
                  <a:spcPts val="1200"/>
                </a:lnSpc>
              </a:pPr>
              <a:r>
                <a:rPr lang="es-PE" sz="1200" b="1" dirty="0">
                  <a:solidFill>
                    <a:schemeClr val="bg1"/>
                  </a:solidFill>
                  <a:latin typeface="Candara" panose="020E0502030303020204" pitchFamily="34" charset="0"/>
                  <a:cs typeface="Helvetica" panose="020B0604020202020204" pitchFamily="34" charset="0"/>
                </a:rPr>
                <a:t>Enfoque punitivo</a:t>
              </a:r>
              <a:endParaRPr lang="es-PE" sz="1200" dirty="0">
                <a:solidFill>
                  <a:schemeClr val="bg1"/>
                </a:solidFill>
                <a:latin typeface="Candara" panose="020E0502030303020204" pitchFamily="34" charset="0"/>
                <a:cs typeface="Helvetica" panose="020B0604020202020204" pitchFamily="34" charset="0"/>
              </a:endParaRPr>
            </a:p>
          </p:txBody>
        </p:sp>
      </p:grpSp>
      <p:grpSp>
        <p:nvGrpSpPr>
          <p:cNvPr id="37" name="Grupo 36">
            <a:extLst>
              <a:ext uri="{FF2B5EF4-FFF2-40B4-BE49-F238E27FC236}">
                <a16:creationId xmlns:a16="http://schemas.microsoft.com/office/drawing/2014/main" xmlns="" id="{DD46A641-ED52-4DEF-BB3C-0CB628BC92E0}"/>
              </a:ext>
            </a:extLst>
          </p:cNvPr>
          <p:cNvGrpSpPr/>
          <p:nvPr/>
        </p:nvGrpSpPr>
        <p:grpSpPr>
          <a:xfrm rot="3473921">
            <a:off x="3060966" y="958439"/>
            <a:ext cx="2250245" cy="2229326"/>
            <a:chOff x="9120336" y="1299024"/>
            <a:chExt cx="2250245" cy="2229326"/>
          </a:xfrm>
        </p:grpSpPr>
        <p:sp>
          <p:nvSpPr>
            <p:cNvPr id="34" name="Arco 33">
              <a:extLst>
                <a:ext uri="{FF2B5EF4-FFF2-40B4-BE49-F238E27FC236}">
                  <a16:creationId xmlns:a16="http://schemas.microsoft.com/office/drawing/2014/main" xmlns="" id="{7D6E40EB-E3AE-4016-BCED-D8F3EA792429}"/>
                </a:ext>
              </a:extLst>
            </p:cNvPr>
            <p:cNvSpPr/>
            <p:nvPr/>
          </p:nvSpPr>
          <p:spPr>
            <a:xfrm>
              <a:off x="9120336" y="1567907"/>
              <a:ext cx="1960443" cy="1960443"/>
            </a:xfrm>
            <a:prstGeom prst="arc">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latin typeface="Candara" panose="020E0502030303020204" pitchFamily="34" charset="0"/>
              </a:endParaRPr>
            </a:p>
          </p:txBody>
        </p:sp>
        <p:sp>
          <p:nvSpPr>
            <p:cNvPr id="92" name="Arco 91">
              <a:extLst>
                <a:ext uri="{FF2B5EF4-FFF2-40B4-BE49-F238E27FC236}">
                  <a16:creationId xmlns:a16="http://schemas.microsoft.com/office/drawing/2014/main" xmlns="" id="{15F14012-3D3C-401F-9C12-FD4242A67FA2}"/>
                </a:ext>
              </a:extLst>
            </p:cNvPr>
            <p:cNvSpPr/>
            <p:nvPr/>
          </p:nvSpPr>
          <p:spPr>
            <a:xfrm>
              <a:off x="9285323" y="1417528"/>
              <a:ext cx="1960443" cy="1960443"/>
            </a:xfrm>
            <a:prstGeom prst="arc">
              <a:avLst>
                <a:gd name="adj1" fmla="val 17185800"/>
                <a:gd name="adj2" fmla="val 0"/>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latin typeface="Candara" panose="020E0502030303020204" pitchFamily="34" charset="0"/>
              </a:endParaRPr>
            </a:p>
          </p:txBody>
        </p:sp>
        <p:sp>
          <p:nvSpPr>
            <p:cNvPr id="93" name="Arco 92">
              <a:extLst>
                <a:ext uri="{FF2B5EF4-FFF2-40B4-BE49-F238E27FC236}">
                  <a16:creationId xmlns:a16="http://schemas.microsoft.com/office/drawing/2014/main" xmlns="" id="{097C6302-F555-4B93-A616-A969A6443917}"/>
                </a:ext>
              </a:extLst>
            </p:cNvPr>
            <p:cNvSpPr/>
            <p:nvPr/>
          </p:nvSpPr>
          <p:spPr>
            <a:xfrm rot="20695549">
              <a:off x="9410138" y="1299024"/>
              <a:ext cx="1960443" cy="1960443"/>
            </a:xfrm>
            <a:prstGeom prst="arc">
              <a:avLst>
                <a:gd name="adj1" fmla="val 18388335"/>
                <a:gd name="adj2" fmla="val 21062827"/>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latin typeface="Candara" panose="020E0502030303020204" pitchFamily="34" charset="0"/>
              </a:endParaRPr>
            </a:p>
          </p:txBody>
        </p:sp>
      </p:grpSp>
      <p:sp>
        <p:nvSpPr>
          <p:cNvPr id="101" name="Flecha curvada hacia abajo 109">
            <a:extLst>
              <a:ext uri="{FF2B5EF4-FFF2-40B4-BE49-F238E27FC236}">
                <a16:creationId xmlns:a16="http://schemas.microsoft.com/office/drawing/2014/main" xmlns="" id="{0F65E999-0121-486E-871F-6846CA9A0E06}"/>
              </a:ext>
            </a:extLst>
          </p:cNvPr>
          <p:cNvSpPr/>
          <p:nvPr/>
        </p:nvSpPr>
        <p:spPr>
          <a:xfrm rot="5400000">
            <a:off x="10010809" y="3020070"/>
            <a:ext cx="2858810" cy="899234"/>
          </a:xfrm>
          <a:prstGeom prst="curvedDownArrow">
            <a:avLst>
              <a:gd name="adj1" fmla="val 19024"/>
              <a:gd name="adj2" fmla="val 54102"/>
              <a:gd name="adj3" fmla="val 25000"/>
            </a:avLst>
          </a:prstGeom>
          <a:solidFill>
            <a:schemeClr val="bg1"/>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latin typeface="Candara" panose="020E0502030303020204" pitchFamily="34" charset="0"/>
            </a:endParaRPr>
          </a:p>
        </p:txBody>
      </p:sp>
      <p:grpSp>
        <p:nvGrpSpPr>
          <p:cNvPr id="2" name="Grupo 1">
            <a:extLst>
              <a:ext uri="{FF2B5EF4-FFF2-40B4-BE49-F238E27FC236}">
                <a16:creationId xmlns:a16="http://schemas.microsoft.com/office/drawing/2014/main" xmlns="" id="{22E47ABB-DBD9-974E-8709-DAACFF0E1C72}"/>
              </a:ext>
            </a:extLst>
          </p:cNvPr>
          <p:cNvGrpSpPr/>
          <p:nvPr/>
        </p:nvGrpSpPr>
        <p:grpSpPr>
          <a:xfrm>
            <a:off x="10762508" y="1461956"/>
            <a:ext cx="1056733" cy="1056733"/>
            <a:chOff x="642031" y="1708861"/>
            <a:chExt cx="890056" cy="890056"/>
          </a:xfrm>
        </p:grpSpPr>
        <p:sp>
          <p:nvSpPr>
            <p:cNvPr id="90" name="Elipse 89">
              <a:extLst>
                <a:ext uri="{FF2B5EF4-FFF2-40B4-BE49-F238E27FC236}">
                  <a16:creationId xmlns:a16="http://schemas.microsoft.com/office/drawing/2014/main" xmlns="" id="{6F6034B4-C49B-A44D-9D7A-4836286D21CF}"/>
                </a:ext>
              </a:extLst>
            </p:cNvPr>
            <p:cNvSpPr/>
            <p:nvPr/>
          </p:nvSpPr>
          <p:spPr>
            <a:xfrm>
              <a:off x="642031" y="1708861"/>
              <a:ext cx="890056" cy="89005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E" dirty="0">
                <a:latin typeface="Candara" panose="020E0502030303020204" pitchFamily="34" charset="0"/>
              </a:endParaRPr>
            </a:p>
          </p:txBody>
        </p:sp>
        <p:sp>
          <p:nvSpPr>
            <p:cNvPr id="91" name="CuadroTexto 90">
              <a:extLst>
                <a:ext uri="{FF2B5EF4-FFF2-40B4-BE49-F238E27FC236}">
                  <a16:creationId xmlns:a16="http://schemas.microsoft.com/office/drawing/2014/main" xmlns="" id="{39A27E1E-BDBF-CB47-8F75-1E086928D176}"/>
                </a:ext>
              </a:extLst>
            </p:cNvPr>
            <p:cNvSpPr txBox="1"/>
            <p:nvPr/>
          </p:nvSpPr>
          <p:spPr>
            <a:xfrm>
              <a:off x="680505" y="1981019"/>
              <a:ext cx="813107" cy="33700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s-PE" sz="1200" b="1" dirty="0">
                  <a:solidFill>
                    <a:schemeClr val="bg1"/>
                  </a:solidFill>
                  <a:latin typeface="Candara" panose="020E0502030303020204" pitchFamily="34" charset="0"/>
                  <a:cs typeface="Helvetica" panose="020B0604020202020204" pitchFamily="34" charset="0"/>
                </a:rPr>
                <a:t>Enfoque integridad</a:t>
              </a:r>
              <a:endParaRPr lang="es-PE" sz="1200" dirty="0">
                <a:solidFill>
                  <a:schemeClr val="bg1"/>
                </a:solidFill>
                <a:latin typeface="Candara" panose="020E0502030303020204" pitchFamily="34" charset="0"/>
                <a:cs typeface="Helvetica" panose="020B0604020202020204" pitchFamily="34" charset="0"/>
              </a:endParaRPr>
            </a:p>
          </p:txBody>
        </p:sp>
      </p:grpSp>
      <p:sp>
        <p:nvSpPr>
          <p:cNvPr id="109" name="Rectángulo 108">
            <a:extLst>
              <a:ext uri="{FF2B5EF4-FFF2-40B4-BE49-F238E27FC236}">
                <a16:creationId xmlns:a16="http://schemas.microsoft.com/office/drawing/2014/main" xmlns="" id="{F8E23820-DB21-4E20-B469-CB79FA83FFE6}"/>
              </a:ext>
            </a:extLst>
          </p:cNvPr>
          <p:cNvSpPr/>
          <p:nvPr/>
        </p:nvSpPr>
        <p:spPr>
          <a:xfrm>
            <a:off x="695400" y="580511"/>
            <a:ext cx="8784976" cy="400110"/>
          </a:xfrm>
          <a:prstGeom prst="rect">
            <a:avLst/>
          </a:prstGeom>
        </p:spPr>
        <p:txBody>
          <a:bodyPr wrap="square">
            <a:spAutoFit/>
          </a:bodyPr>
          <a:lstStyle/>
          <a:p>
            <a:pPr>
              <a:lnSpc>
                <a:spcPts val="2400"/>
              </a:lnSpc>
            </a:pPr>
            <a:r>
              <a:rPr lang="es-PE" sz="2000" b="1" dirty="0">
                <a:latin typeface="Candara" panose="020E0502030303020204" pitchFamily="34" charset="0"/>
                <a:cs typeface="Helvetica" panose="020B0604020202020204" pitchFamily="34" charset="0"/>
              </a:rPr>
              <a:t>¿</a:t>
            </a:r>
            <a:r>
              <a:rPr lang="x-none" sz="2000" b="1" dirty="0">
                <a:latin typeface="Candara" panose="020E0502030303020204" pitchFamily="34" charset="0"/>
                <a:cs typeface="Helvetica" panose="020B0604020202020204" pitchFamily="34" charset="0"/>
              </a:rPr>
              <a:t>CÓMO HEMOS ENFRENTADO DESDE EL ESTADO LA CORRUPCIÓN?</a:t>
            </a:r>
            <a:endParaRPr lang="es-PE" sz="2000" b="1" dirty="0">
              <a:latin typeface="Candara" panose="020E0502030303020204" pitchFamily="34" charset="0"/>
              <a:cs typeface="Helvetica" panose="020B0604020202020204" pitchFamily="34" charset="0"/>
            </a:endParaRPr>
          </a:p>
        </p:txBody>
      </p:sp>
      <p:sp>
        <p:nvSpPr>
          <p:cNvPr id="121" name="TextBox 81">
            <a:extLst>
              <a:ext uri="{FF2B5EF4-FFF2-40B4-BE49-F238E27FC236}">
                <a16:creationId xmlns:a16="http://schemas.microsoft.com/office/drawing/2014/main" xmlns="" id="{0826742D-BFB7-41C9-B695-8A497763C3BD}"/>
              </a:ext>
            </a:extLst>
          </p:cNvPr>
          <p:cNvSpPr txBox="1"/>
          <p:nvPr/>
        </p:nvSpPr>
        <p:spPr>
          <a:xfrm>
            <a:off x="301344" y="1804190"/>
            <a:ext cx="1802623" cy="810589"/>
          </a:xfrm>
          <a:prstGeom prst="rect">
            <a:avLst/>
          </a:prstGeom>
          <a:noFill/>
        </p:spPr>
        <p:txBody>
          <a:bodyPr wrap="square" lIns="0" tIns="0" rIns="121893" bIns="0" rtlCol="0">
            <a:noAutofit/>
          </a:bodyPr>
          <a:lstStyle/>
          <a:p>
            <a:pPr algn="ctr">
              <a:lnSpc>
                <a:spcPts val="1500"/>
              </a:lnSpc>
            </a:pPr>
            <a:r>
              <a:rPr lang="es-PE" sz="1600" dirty="0">
                <a:latin typeface="Candara" panose="020E0502030303020204" pitchFamily="34" charset="0"/>
              </a:rPr>
              <a:t>Desarrollo anticorrupción 2001-2017</a:t>
            </a:r>
            <a:endParaRPr lang="en-US" sz="1600" dirty="0">
              <a:latin typeface="Candara" panose="020E0502030303020204" pitchFamily="34" charset="0"/>
              <a:cs typeface="Calibri"/>
            </a:endParaRPr>
          </a:p>
        </p:txBody>
      </p:sp>
      <p:sp>
        <p:nvSpPr>
          <p:cNvPr id="62" name="Rectángulo 61"/>
          <p:cNvSpPr/>
          <p:nvPr/>
        </p:nvSpPr>
        <p:spPr>
          <a:xfrm>
            <a:off x="0" y="0"/>
            <a:ext cx="12192000" cy="38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915762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849" y="2636912"/>
            <a:ext cx="6200775"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704338" y="3735209"/>
            <a:ext cx="4134366" cy="523220"/>
          </a:xfrm>
          <a:prstGeom prst="rect">
            <a:avLst/>
          </a:prstGeom>
          <a:noFill/>
          <a:ln w="57150">
            <a:solidFill>
              <a:srgbClr val="C00000"/>
            </a:solidFill>
          </a:ln>
        </p:spPr>
        <p:txBody>
          <a:bodyPr wrap="square" rtlCol="0">
            <a:spAutoFit/>
          </a:bodyPr>
          <a:lstStyle/>
          <a:p>
            <a:pPr algn="just"/>
            <a:r>
              <a:rPr lang="es-PE" sz="2800" b="1" dirty="0">
                <a:latin typeface="Calibri" panose="020F0502020204030204" pitchFamily="34" charset="0"/>
                <a:cs typeface="Calibri" panose="020F0502020204030204" pitchFamily="34" charset="0"/>
              </a:rPr>
              <a:t>3. Ámbito social</a:t>
            </a:r>
            <a:endParaRPr lang="es-PE" sz="2400" dirty="0">
              <a:latin typeface="Calibri" panose="020F0502020204030204" pitchFamily="34" charset="0"/>
              <a:cs typeface="Calibri" panose="020F0502020204030204" pitchFamily="34" charset="0"/>
            </a:endParaRPr>
          </a:p>
        </p:txBody>
      </p:sp>
      <p:sp>
        <p:nvSpPr>
          <p:cNvPr id="7" name="CuadroTexto 3"/>
          <p:cNvSpPr txBox="1"/>
          <p:nvPr/>
        </p:nvSpPr>
        <p:spPr>
          <a:xfrm>
            <a:off x="704338" y="1837571"/>
            <a:ext cx="4134366" cy="523220"/>
          </a:xfrm>
          <a:prstGeom prst="rect">
            <a:avLst/>
          </a:prstGeom>
          <a:noFill/>
          <a:ln w="57150">
            <a:solidFill>
              <a:srgbClr val="C00000"/>
            </a:solidFill>
          </a:ln>
        </p:spPr>
        <p:txBody>
          <a:bodyPr wrap="square" rtlCol="0">
            <a:spAutoFit/>
          </a:bodyPr>
          <a:lstStyle/>
          <a:p>
            <a:pPr algn="just"/>
            <a:r>
              <a:rPr lang="es-PE" sz="2800" b="1" dirty="0">
                <a:latin typeface="Calibri" panose="020F0502020204030204" pitchFamily="34" charset="0"/>
                <a:cs typeface="Calibri" panose="020F0502020204030204" pitchFamily="34" charset="0"/>
              </a:rPr>
              <a:t>1. Ámbito económico</a:t>
            </a:r>
            <a:endParaRPr lang="es-PE" sz="2400" dirty="0">
              <a:latin typeface="Calibri" panose="020F0502020204030204" pitchFamily="34" charset="0"/>
              <a:cs typeface="Calibri" panose="020F0502020204030204" pitchFamily="34" charset="0"/>
            </a:endParaRPr>
          </a:p>
        </p:txBody>
      </p:sp>
      <p:sp>
        <p:nvSpPr>
          <p:cNvPr id="8" name="CuadroTexto 3"/>
          <p:cNvSpPr txBox="1"/>
          <p:nvPr/>
        </p:nvSpPr>
        <p:spPr>
          <a:xfrm>
            <a:off x="705835" y="2786390"/>
            <a:ext cx="4132869" cy="523220"/>
          </a:xfrm>
          <a:prstGeom prst="rect">
            <a:avLst/>
          </a:prstGeom>
          <a:noFill/>
          <a:ln w="57150">
            <a:solidFill>
              <a:srgbClr val="C00000"/>
            </a:solidFill>
          </a:ln>
        </p:spPr>
        <p:txBody>
          <a:bodyPr wrap="square" rtlCol="0">
            <a:spAutoFit/>
          </a:bodyPr>
          <a:lstStyle/>
          <a:p>
            <a:pPr algn="just">
              <a:spcBef>
                <a:spcPts val="600"/>
              </a:spcBef>
              <a:spcAft>
                <a:spcPts val="600"/>
              </a:spcAft>
            </a:pPr>
            <a:r>
              <a:rPr lang="es-PE" sz="2800" b="1" dirty="0">
                <a:latin typeface="Calibri" panose="020F0502020204030204" pitchFamily="34" charset="0"/>
                <a:cs typeface="Calibri" panose="020F0502020204030204" pitchFamily="34" charset="0"/>
              </a:rPr>
              <a:t>2. Ámbito político</a:t>
            </a:r>
            <a:endParaRPr lang="es-PE" sz="2400" dirty="0">
              <a:latin typeface="Calibri" panose="020F0502020204030204" pitchFamily="34" charset="0"/>
              <a:cs typeface="Calibri" panose="020F0502020204030204" pitchFamily="34" charset="0"/>
            </a:endParaRPr>
          </a:p>
        </p:txBody>
      </p:sp>
      <p:sp>
        <p:nvSpPr>
          <p:cNvPr id="9" name="Título 1"/>
          <p:cNvSpPr txBox="1">
            <a:spLocks/>
          </p:cNvSpPr>
          <p:nvPr/>
        </p:nvSpPr>
        <p:spPr>
          <a:xfrm>
            <a:off x="850900" y="2329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DA291C"/>
                </a:solidFill>
                <a:latin typeface="+mj-lt"/>
                <a:ea typeface="+mj-ea"/>
                <a:cs typeface="+mj-cs"/>
              </a:defRPr>
            </a:lvl1pPr>
          </a:lstStyle>
          <a:p>
            <a:pPr algn="ctr"/>
            <a:r>
              <a:rPr lang="es-PE" dirty="0">
                <a:latin typeface="Calibri" panose="020F0502020204030204" pitchFamily="34" charset="0"/>
                <a:cs typeface="Calibri" panose="020F0502020204030204" pitchFamily="34" charset="0"/>
              </a:rPr>
              <a:t>Situación de la corrupción en el país:</a:t>
            </a:r>
          </a:p>
        </p:txBody>
      </p:sp>
    </p:spTree>
    <p:extLst>
      <p:ext uri="{BB962C8B-B14F-4D97-AF65-F5344CB8AC3E}">
        <p14:creationId xmlns:p14="http://schemas.microsoft.com/office/powerpoint/2010/main" val="81819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41367" y="2486529"/>
            <a:ext cx="5202234" cy="3354765"/>
          </a:xfrm>
          <a:prstGeom prst="rect">
            <a:avLst/>
          </a:prstGeom>
          <a:noFill/>
        </p:spPr>
        <p:txBody>
          <a:bodyPr wrap="square" rtlCol="0">
            <a:spAutoFit/>
          </a:bodyPr>
          <a:lstStyle/>
          <a:p>
            <a:pPr algn="ctr"/>
            <a:r>
              <a:rPr lang="es-PE" sz="3200" b="1" dirty="0">
                <a:solidFill>
                  <a:srgbClr val="C00000"/>
                </a:solidFill>
                <a:latin typeface="Calibri" panose="020F0502020204030204" pitchFamily="34" charset="0"/>
                <a:cs typeface="Calibri" panose="020F0502020204030204" pitchFamily="34" charset="0"/>
              </a:rPr>
              <a:t>En la década de los 90</a:t>
            </a:r>
          </a:p>
          <a:p>
            <a:pPr algn="ctr"/>
            <a:endParaRPr lang="es-PE" sz="2800" b="1" dirty="0">
              <a:solidFill>
                <a:srgbClr val="C00000"/>
              </a:solidFill>
              <a:latin typeface="Calibri" panose="020F0502020204030204" pitchFamily="34" charset="0"/>
              <a:cs typeface="Calibri" panose="020F0502020204030204" pitchFamily="34" charset="0"/>
            </a:endParaRPr>
          </a:p>
          <a:p>
            <a:pPr algn="just"/>
            <a:r>
              <a:rPr lang="es-PE" sz="2400" dirty="0">
                <a:latin typeface="Calibri" panose="020F0502020204030204" pitchFamily="34" charset="0"/>
                <a:cs typeface="Calibri" panose="020F0502020204030204" pitchFamily="34" charset="0"/>
              </a:rPr>
              <a:t>En el 2001, El Instituto Nacional Anticorrupción (INA) calculó como costo total de la corrupción en la década de los 90, un total de </a:t>
            </a:r>
            <a:r>
              <a:rPr lang="es-PE" sz="2800" b="1" dirty="0">
                <a:latin typeface="Calibri" panose="020F0502020204030204" pitchFamily="34" charset="0"/>
                <a:cs typeface="Calibri" panose="020F0502020204030204" pitchFamily="34" charset="0"/>
              </a:rPr>
              <a:t>1 800 millones de dólares (4 600 millones de soles).</a:t>
            </a:r>
          </a:p>
          <a:p>
            <a:pPr algn="just"/>
            <a:endParaRPr lang="es-PE" sz="2400" dirty="0">
              <a:latin typeface="Calibri" panose="020F0502020204030204" pitchFamily="34" charset="0"/>
              <a:cs typeface="Calibri" panose="020F0502020204030204" pitchFamily="34" charset="0"/>
            </a:endParaRPr>
          </a:p>
        </p:txBody>
      </p:sp>
      <p:sp>
        <p:nvSpPr>
          <p:cNvPr id="4" name="CuadroTexto 3"/>
          <p:cNvSpPr txBox="1"/>
          <p:nvPr/>
        </p:nvSpPr>
        <p:spPr>
          <a:xfrm>
            <a:off x="2585270" y="694437"/>
            <a:ext cx="6654983" cy="646331"/>
          </a:xfrm>
          <a:prstGeom prst="rect">
            <a:avLst/>
          </a:prstGeom>
          <a:noFill/>
          <a:ln w="57150">
            <a:solidFill>
              <a:srgbClr val="C00000"/>
            </a:solidFill>
          </a:ln>
        </p:spPr>
        <p:txBody>
          <a:bodyPr wrap="square" rtlCol="0">
            <a:spAutoFit/>
          </a:bodyPr>
          <a:lstStyle/>
          <a:p>
            <a:pPr algn="ctr"/>
            <a:r>
              <a:rPr lang="es-PE" sz="3600" b="1" dirty="0">
                <a:latin typeface="Calibri" panose="020F0502020204030204" pitchFamily="34" charset="0"/>
                <a:cs typeface="Calibri" panose="020F0502020204030204" pitchFamily="34" charset="0"/>
              </a:rPr>
              <a:t>1. ÁMBITO ECONÓMICO</a:t>
            </a:r>
            <a:endParaRPr lang="es-PE" sz="3200" dirty="0">
              <a:latin typeface="Calibri" panose="020F0502020204030204" pitchFamily="34" charset="0"/>
              <a:cs typeface="Calibri" panose="020F0502020204030204" pitchFamily="34" charset="0"/>
            </a:endParaRPr>
          </a:p>
        </p:txBody>
      </p:sp>
      <p:pic>
        <p:nvPicPr>
          <p:cNvPr id="6" name="Picture 4" descr="Resultado de imagen para monedas ani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801" y="2152674"/>
            <a:ext cx="4568566" cy="40185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497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72351" y="647791"/>
            <a:ext cx="6654983" cy="646331"/>
          </a:xfrm>
          <a:prstGeom prst="rect">
            <a:avLst/>
          </a:prstGeom>
          <a:noFill/>
          <a:ln w="57150">
            <a:solidFill>
              <a:srgbClr val="C00000"/>
            </a:solidFill>
          </a:ln>
        </p:spPr>
        <p:txBody>
          <a:bodyPr wrap="square" rtlCol="0">
            <a:spAutoFit/>
          </a:bodyPr>
          <a:lstStyle/>
          <a:p>
            <a:pPr algn="ctr"/>
            <a:r>
              <a:rPr lang="es-PE" sz="3600" b="1" dirty="0">
                <a:latin typeface="Calibri" panose="020F0502020204030204" pitchFamily="34" charset="0"/>
                <a:cs typeface="Calibri" panose="020F0502020204030204" pitchFamily="34" charset="0"/>
              </a:rPr>
              <a:t>1. ÁMBITO ECONÓMICO</a:t>
            </a:r>
            <a:endParaRPr lang="es-PE" sz="3200" dirty="0">
              <a:latin typeface="Calibri" panose="020F0502020204030204" pitchFamily="34" charset="0"/>
              <a:cs typeface="Calibri" panose="020F0502020204030204" pitchFamily="34" charset="0"/>
            </a:endParaRPr>
          </a:p>
        </p:txBody>
      </p:sp>
      <p:pic>
        <p:nvPicPr>
          <p:cNvPr id="7" name="Picture 2" descr="http://www.rpp.com.pe/pict.php?g=-1&amp;p=/picnewsa/9146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519" y="2536292"/>
            <a:ext cx="2368571" cy="16880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8" name="CuadroTexto 7"/>
          <p:cNvSpPr txBox="1"/>
          <p:nvPr/>
        </p:nvSpPr>
        <p:spPr>
          <a:xfrm>
            <a:off x="3387270" y="1672775"/>
            <a:ext cx="5225143" cy="523214"/>
          </a:xfrm>
          <a:prstGeom prst="rect">
            <a:avLst/>
          </a:prstGeom>
          <a:noFill/>
          <a:ln>
            <a:solidFill>
              <a:schemeClr val="tx1"/>
            </a:solidFill>
          </a:ln>
        </p:spPr>
        <p:txBody>
          <a:bodyPr wrap="square" lIns="91433" tIns="45717" rIns="91433" bIns="45717" rtlCol="0">
            <a:spAutoFit/>
          </a:bodyPr>
          <a:lstStyle/>
          <a:p>
            <a:pPr algn="ctr"/>
            <a:r>
              <a:rPr lang="es-PE" sz="2000" dirty="0">
                <a:latin typeface="Calibri" panose="020F0502020204030204" pitchFamily="34" charset="0"/>
                <a:cs typeface="Calibri" panose="020F0502020204030204" pitchFamily="34" charset="0"/>
              </a:rPr>
              <a:t>Con </a:t>
            </a:r>
            <a:r>
              <a:rPr lang="es-PE" sz="2800" b="1" dirty="0">
                <a:latin typeface="Calibri" panose="020F0502020204030204" pitchFamily="34" charset="0"/>
                <a:cs typeface="Calibri" panose="020F0502020204030204" pitchFamily="34" charset="0"/>
              </a:rPr>
              <a:t>4,600 millones </a:t>
            </a:r>
            <a:r>
              <a:rPr lang="es-PE" sz="2000" dirty="0">
                <a:latin typeface="Calibri" panose="020F0502020204030204" pitchFamily="34" charset="0"/>
                <a:cs typeface="Calibri" panose="020F0502020204030204" pitchFamily="34" charset="0"/>
              </a:rPr>
              <a:t>de soles se pudo…</a:t>
            </a:r>
          </a:p>
        </p:txBody>
      </p:sp>
      <p:sp>
        <p:nvSpPr>
          <p:cNvPr id="9" name="CuadroTexto 8"/>
          <p:cNvSpPr txBox="1"/>
          <p:nvPr/>
        </p:nvSpPr>
        <p:spPr>
          <a:xfrm>
            <a:off x="2894090" y="2964453"/>
            <a:ext cx="3105753" cy="584769"/>
          </a:xfrm>
          <a:prstGeom prst="rect">
            <a:avLst/>
          </a:prstGeom>
          <a:noFill/>
        </p:spPr>
        <p:txBody>
          <a:bodyPr wrap="square" lIns="91433" tIns="45717" rIns="91433" bIns="45717" rtlCol="0">
            <a:spAutoFit/>
          </a:bodyPr>
          <a:lstStyle/>
          <a:p>
            <a:pPr marL="342874" indent="-342874">
              <a:buFont typeface="Arial" panose="020B0604020202020204" pitchFamily="34" charset="0"/>
              <a:buChar char="•"/>
            </a:pPr>
            <a:r>
              <a:rPr lang="es-PE" sz="2000" dirty="0">
                <a:latin typeface="Calibri" panose="020F0502020204030204" pitchFamily="34" charset="0"/>
                <a:cs typeface="Calibri" panose="020F0502020204030204" pitchFamily="34" charset="0"/>
              </a:rPr>
              <a:t>Construir </a:t>
            </a:r>
            <a:r>
              <a:rPr lang="es-PE" sz="3200" b="1" dirty="0">
                <a:latin typeface="Calibri" panose="020F0502020204030204" pitchFamily="34" charset="0"/>
                <a:cs typeface="Calibri" panose="020F0502020204030204" pitchFamily="34" charset="0"/>
              </a:rPr>
              <a:t>180</a:t>
            </a:r>
            <a:r>
              <a:rPr lang="es-PE" sz="3200" dirty="0">
                <a:latin typeface="Calibri" panose="020F0502020204030204" pitchFamily="34" charset="0"/>
                <a:cs typeface="Calibri" panose="020F0502020204030204" pitchFamily="34" charset="0"/>
              </a:rPr>
              <a:t> </a:t>
            </a:r>
            <a:r>
              <a:rPr lang="es-PE" sz="2000" dirty="0">
                <a:latin typeface="Calibri" panose="020F0502020204030204" pitchFamily="34" charset="0"/>
                <a:cs typeface="Calibri" panose="020F0502020204030204" pitchFamily="34" charset="0"/>
              </a:rPr>
              <a:t>colegios</a:t>
            </a:r>
          </a:p>
        </p:txBody>
      </p:sp>
      <p:sp>
        <p:nvSpPr>
          <p:cNvPr id="10" name="CuadroTexto 9"/>
          <p:cNvSpPr txBox="1"/>
          <p:nvPr/>
        </p:nvSpPr>
        <p:spPr>
          <a:xfrm>
            <a:off x="8575120" y="2799712"/>
            <a:ext cx="2641600" cy="1200323"/>
          </a:xfrm>
          <a:prstGeom prst="rect">
            <a:avLst/>
          </a:prstGeom>
          <a:noFill/>
        </p:spPr>
        <p:txBody>
          <a:bodyPr wrap="square" lIns="91433" tIns="45717" rIns="91433" bIns="45717" rtlCol="0">
            <a:spAutoFit/>
          </a:bodyPr>
          <a:lstStyle/>
          <a:p>
            <a:pPr marL="342874" indent="-342874">
              <a:buFont typeface="Arial" panose="020B0604020202020204" pitchFamily="34" charset="0"/>
              <a:buChar char="•"/>
            </a:pPr>
            <a:r>
              <a:rPr lang="es-PE" sz="2000" dirty="0">
                <a:latin typeface="Calibri" panose="020F0502020204030204" pitchFamily="34" charset="0"/>
                <a:cs typeface="Calibri" panose="020F0502020204030204" pitchFamily="34" charset="0"/>
              </a:rPr>
              <a:t>Construir </a:t>
            </a:r>
            <a:r>
              <a:rPr lang="es-PE" sz="3200" b="1" dirty="0">
                <a:latin typeface="Calibri" panose="020F0502020204030204" pitchFamily="34" charset="0"/>
                <a:cs typeface="Calibri" panose="020F0502020204030204" pitchFamily="34" charset="0"/>
              </a:rPr>
              <a:t>36 </a:t>
            </a:r>
            <a:r>
              <a:rPr lang="es-PE" sz="2000" dirty="0">
                <a:latin typeface="Calibri" panose="020F0502020204030204" pitchFamily="34" charset="0"/>
                <a:cs typeface="Calibri" panose="020F0502020204030204" pitchFamily="34" charset="0"/>
              </a:rPr>
              <a:t>hospitales de 200 camas c/u</a:t>
            </a:r>
          </a:p>
        </p:txBody>
      </p:sp>
      <p:pic>
        <p:nvPicPr>
          <p:cNvPr id="11" name="Picture 4" descr="http://cdn.larepublica.pe/sites/default/files/imagecache/img_noticia_640x384/imagen/2012/06/27/imagen-hospi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040" y="2536292"/>
            <a:ext cx="2119080" cy="17012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12" name="CuadroTexto 11"/>
          <p:cNvSpPr txBox="1"/>
          <p:nvPr/>
        </p:nvSpPr>
        <p:spPr>
          <a:xfrm>
            <a:off x="2894090" y="4864573"/>
            <a:ext cx="3105753" cy="892551"/>
          </a:xfrm>
          <a:prstGeom prst="rect">
            <a:avLst/>
          </a:prstGeom>
          <a:noFill/>
        </p:spPr>
        <p:txBody>
          <a:bodyPr wrap="square" lIns="91433" tIns="45717" rIns="91433" bIns="45717" rtlCol="0">
            <a:spAutoFit/>
          </a:bodyPr>
          <a:lstStyle/>
          <a:p>
            <a:pPr marL="342874" indent="-342874">
              <a:buFont typeface="Arial" panose="020B0604020202020204" pitchFamily="34" charset="0"/>
              <a:buChar char="•"/>
            </a:pPr>
            <a:r>
              <a:rPr lang="es-PE" sz="2000" dirty="0">
                <a:latin typeface="Calibri" panose="020F0502020204030204" pitchFamily="34" charset="0"/>
                <a:cs typeface="Calibri" panose="020F0502020204030204" pitchFamily="34" charset="0"/>
              </a:rPr>
              <a:t>Generar </a:t>
            </a:r>
            <a:r>
              <a:rPr lang="es-PE" sz="3200" b="1" dirty="0">
                <a:latin typeface="Calibri" panose="020F0502020204030204" pitchFamily="34" charset="0"/>
                <a:cs typeface="Calibri" panose="020F0502020204030204" pitchFamily="34" charset="0"/>
              </a:rPr>
              <a:t>100,000</a:t>
            </a:r>
            <a:r>
              <a:rPr lang="es-PE" sz="3200" dirty="0">
                <a:latin typeface="Calibri" panose="020F0502020204030204" pitchFamily="34" charset="0"/>
                <a:cs typeface="Calibri" panose="020F0502020204030204" pitchFamily="34" charset="0"/>
              </a:rPr>
              <a:t> </a:t>
            </a:r>
            <a:r>
              <a:rPr lang="es-PE" sz="2000" dirty="0">
                <a:latin typeface="Calibri" panose="020F0502020204030204" pitchFamily="34" charset="0"/>
                <a:cs typeface="Calibri" panose="020F0502020204030204" pitchFamily="34" charset="0"/>
              </a:rPr>
              <a:t>puestos de trabajo</a:t>
            </a:r>
          </a:p>
        </p:txBody>
      </p:sp>
      <p:pic>
        <p:nvPicPr>
          <p:cNvPr id="13" name="Picture 6" descr="http://www.antena3.com/clipping/2013/06/20/00453/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519" y="4503053"/>
            <a:ext cx="2368571" cy="16591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4" name="Imagen 13"/>
          <p:cNvPicPr>
            <a:picLocks noChangeAspect="1"/>
          </p:cNvPicPr>
          <p:nvPr/>
        </p:nvPicPr>
        <p:blipFill>
          <a:blip r:embed="rId5"/>
          <a:stretch>
            <a:fillRect/>
          </a:stretch>
        </p:blipFill>
        <p:spPr>
          <a:xfrm>
            <a:off x="9574154" y="4051607"/>
            <a:ext cx="2562916" cy="2806393"/>
          </a:xfrm>
          <a:prstGeom prst="rect">
            <a:avLst/>
          </a:prstGeom>
        </p:spPr>
      </p:pic>
    </p:spTree>
    <p:extLst>
      <p:ext uri="{BB962C8B-B14F-4D97-AF65-F5344CB8AC3E}">
        <p14:creationId xmlns:p14="http://schemas.microsoft.com/office/powerpoint/2010/main" val="163668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456040" y="1551057"/>
            <a:ext cx="5111141" cy="4961490"/>
          </a:xfrm>
          <a:prstGeom prst="rect">
            <a:avLst/>
          </a:prstGeom>
        </p:spPr>
      </p:pic>
      <p:sp>
        <p:nvSpPr>
          <p:cNvPr id="3" name="CuadroTexto 2"/>
          <p:cNvSpPr txBox="1"/>
          <p:nvPr/>
        </p:nvSpPr>
        <p:spPr>
          <a:xfrm>
            <a:off x="675585" y="1769644"/>
            <a:ext cx="5325977" cy="4524315"/>
          </a:xfrm>
          <a:prstGeom prst="rect">
            <a:avLst/>
          </a:prstGeom>
          <a:noFill/>
        </p:spPr>
        <p:txBody>
          <a:bodyPr wrap="square" rtlCol="0">
            <a:spAutoFit/>
          </a:bodyPr>
          <a:lstStyle/>
          <a:p>
            <a:pPr algn="ctr"/>
            <a:r>
              <a:rPr lang="es-PE" sz="2400" b="1" dirty="0">
                <a:solidFill>
                  <a:srgbClr val="C00000"/>
                </a:solidFill>
                <a:latin typeface="Calibri" panose="020F0502020204030204" pitchFamily="34" charset="0"/>
                <a:cs typeface="Calibri" panose="020F0502020204030204" pitchFamily="34" charset="0"/>
              </a:rPr>
              <a:t>La corrupción desplaza después de 48 meses a la delincuencia como el principal problema que afecta a la ciudadanía</a:t>
            </a:r>
            <a:endParaRPr lang="es-PE" sz="2400" dirty="0">
              <a:solidFill>
                <a:srgbClr val="C00000"/>
              </a:solidFill>
              <a:latin typeface="Calibri" panose="020F0502020204030204" pitchFamily="34" charset="0"/>
              <a:cs typeface="Calibri" panose="020F0502020204030204" pitchFamily="34" charset="0"/>
            </a:endParaRPr>
          </a:p>
          <a:p>
            <a:endParaRPr lang="es-PE" sz="2400" dirty="0">
              <a:solidFill>
                <a:srgbClr val="C00000"/>
              </a:solidFill>
              <a:latin typeface="Calibri" panose="020F0502020204030204" pitchFamily="34" charset="0"/>
              <a:cs typeface="Calibri" panose="020F0502020204030204" pitchFamily="34" charset="0"/>
            </a:endParaRPr>
          </a:p>
          <a:p>
            <a:pPr algn="just"/>
            <a:r>
              <a:rPr lang="es-PE" sz="2400" dirty="0">
                <a:latin typeface="Calibri" panose="020F0502020204030204" pitchFamily="34" charset="0"/>
                <a:cs typeface="Calibri" panose="020F0502020204030204" pitchFamily="34" charset="0"/>
              </a:rPr>
              <a:t>INEI, a través de la Encuesta Nacional de Hogares (ENAHO), aplicada en el periodo noviembre 2016–abril 2017, informó que </a:t>
            </a:r>
            <a:r>
              <a:rPr lang="es-PE" sz="2400" b="1" dirty="0">
                <a:latin typeface="Calibri" panose="020F0502020204030204" pitchFamily="34" charset="0"/>
                <a:cs typeface="Calibri" panose="020F0502020204030204" pitchFamily="34" charset="0"/>
              </a:rPr>
              <a:t>48,1%</a:t>
            </a:r>
            <a:r>
              <a:rPr lang="es-PE" sz="2400" dirty="0">
                <a:latin typeface="Calibri" panose="020F0502020204030204" pitchFamily="34" charset="0"/>
                <a:cs typeface="Calibri" panose="020F0502020204030204" pitchFamily="34" charset="0"/>
              </a:rPr>
              <a:t> de la población de 18 y más años opina que </a:t>
            </a:r>
            <a:r>
              <a:rPr lang="es-PE" sz="2400" b="1" dirty="0">
                <a:latin typeface="Calibri" panose="020F0502020204030204" pitchFamily="34" charset="0"/>
                <a:cs typeface="Calibri" panose="020F0502020204030204" pitchFamily="34" charset="0"/>
              </a:rPr>
              <a:t>la corrupción es el principal problema que afecta al país</a:t>
            </a:r>
            <a:r>
              <a:rPr lang="es-PE" sz="2400" dirty="0">
                <a:latin typeface="Calibri" panose="020F0502020204030204" pitchFamily="34" charset="0"/>
                <a:cs typeface="Calibri" panose="020F0502020204030204" pitchFamily="34" charset="0"/>
              </a:rPr>
              <a:t>, superando a la delincuencia con un 44,5%. </a:t>
            </a:r>
          </a:p>
        </p:txBody>
      </p:sp>
      <p:sp>
        <p:nvSpPr>
          <p:cNvPr id="4" name="CuadroTexto 3"/>
          <p:cNvSpPr txBox="1"/>
          <p:nvPr/>
        </p:nvSpPr>
        <p:spPr>
          <a:xfrm>
            <a:off x="3041133" y="548680"/>
            <a:ext cx="5901004" cy="646331"/>
          </a:xfrm>
          <a:prstGeom prst="rect">
            <a:avLst/>
          </a:prstGeom>
          <a:noFill/>
          <a:ln w="57150">
            <a:solidFill>
              <a:srgbClr val="C00000"/>
            </a:solidFill>
          </a:ln>
        </p:spPr>
        <p:txBody>
          <a:bodyPr wrap="square" rtlCol="0">
            <a:spAutoFit/>
          </a:bodyPr>
          <a:lstStyle/>
          <a:p>
            <a:pPr algn="ctr"/>
            <a:r>
              <a:rPr lang="es-PE" sz="3600" b="1" dirty="0">
                <a:latin typeface="Calibri" panose="020F0502020204030204" pitchFamily="34" charset="0"/>
                <a:cs typeface="Calibri" panose="020F0502020204030204" pitchFamily="34" charset="0"/>
              </a:rPr>
              <a:t>2. AMBITO POLÍTICO</a:t>
            </a:r>
            <a:endParaRPr lang="es-PE"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060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61733" y="677067"/>
            <a:ext cx="5901004" cy="646331"/>
          </a:xfrm>
          <a:prstGeom prst="rect">
            <a:avLst/>
          </a:prstGeom>
          <a:noFill/>
          <a:ln w="57150">
            <a:solidFill>
              <a:srgbClr val="C00000"/>
            </a:solidFill>
          </a:ln>
        </p:spPr>
        <p:txBody>
          <a:bodyPr wrap="square" rtlCol="0">
            <a:spAutoFit/>
          </a:bodyPr>
          <a:lstStyle/>
          <a:p>
            <a:pPr algn="ctr"/>
            <a:r>
              <a:rPr lang="es-PE" sz="3600" b="1" dirty="0">
                <a:latin typeface="Calibri" panose="020F0502020204030204" pitchFamily="34" charset="0"/>
                <a:cs typeface="Calibri" panose="020F0502020204030204" pitchFamily="34" charset="0"/>
              </a:rPr>
              <a:t>3. AMBITO SOCIAL</a:t>
            </a:r>
            <a:endParaRPr lang="es-PE" sz="3200" dirty="0">
              <a:latin typeface="Calibri" panose="020F0502020204030204" pitchFamily="34" charset="0"/>
              <a:cs typeface="Calibri" panose="020F0502020204030204" pitchFamily="34" charset="0"/>
            </a:endParaRPr>
          </a:p>
        </p:txBody>
      </p:sp>
      <p:sp>
        <p:nvSpPr>
          <p:cNvPr id="3" name="Rectángulo 2"/>
          <p:cNvSpPr/>
          <p:nvPr/>
        </p:nvSpPr>
        <p:spPr>
          <a:xfrm>
            <a:off x="338129" y="1728722"/>
            <a:ext cx="5374106" cy="4401205"/>
          </a:xfrm>
          <a:prstGeom prst="rect">
            <a:avLst/>
          </a:prstGeom>
          <a:noFill/>
        </p:spPr>
        <p:txBody>
          <a:bodyPr wrap="square" rtlCol="0">
            <a:spAutoFit/>
          </a:bodyPr>
          <a:lstStyle/>
          <a:p>
            <a:pPr algn="ctr"/>
            <a:r>
              <a:rPr lang="es-PE" sz="2800" b="1" dirty="0">
                <a:solidFill>
                  <a:srgbClr val="C00000"/>
                </a:solidFill>
                <a:latin typeface="Calibri" panose="020F0502020204030204" pitchFamily="34" charset="0"/>
                <a:cs typeface="Calibri" panose="020F0502020204030204" pitchFamily="34" charset="0"/>
              </a:rPr>
              <a:t>Acceso discriminatorio de los servicios públicos</a:t>
            </a:r>
          </a:p>
          <a:p>
            <a:pPr algn="ctr"/>
            <a:endParaRPr lang="es-PE" sz="2800" b="1" dirty="0">
              <a:solidFill>
                <a:srgbClr val="C00000"/>
              </a:solidFill>
              <a:latin typeface="Calibri" panose="020F0502020204030204" pitchFamily="34" charset="0"/>
              <a:cs typeface="Calibri" panose="020F0502020204030204" pitchFamily="34" charset="0"/>
            </a:endParaRPr>
          </a:p>
          <a:p>
            <a:pPr algn="ctr"/>
            <a:r>
              <a:rPr lang="es-PE" sz="2800" dirty="0">
                <a:latin typeface="Calibri" panose="020F0502020204030204" pitchFamily="34" charset="0"/>
                <a:cs typeface="Calibri" panose="020F0502020204030204" pitchFamily="34" charset="0"/>
              </a:rPr>
              <a:t>Afectando principalmente a poblaciones en riesgo como las personas con discapacidad, personas de la tercera edad, población pobre, etc. Los principios democráticos y el Estado de Derecho son también vulnerados. </a:t>
            </a:r>
          </a:p>
        </p:txBody>
      </p:sp>
      <p:pic>
        <p:nvPicPr>
          <p:cNvPr id="2052" name="Picture 4" descr="Resultado de imagen para POBRE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426" y="2053938"/>
            <a:ext cx="4836953"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68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5440" y="2204864"/>
            <a:ext cx="9978081" cy="878789"/>
          </a:xfrm>
        </p:spPr>
        <p:txBody>
          <a:bodyPr>
            <a:normAutofit/>
          </a:bodyPr>
          <a:lstStyle/>
          <a:p>
            <a:pPr algn="ctr"/>
            <a:r>
              <a:rPr lang="es-PE" sz="4800" dirty="0">
                <a:solidFill>
                  <a:srgbClr val="CC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¿Cómo se ha respondido a la corrupción?</a:t>
            </a:r>
          </a:p>
        </p:txBody>
      </p:sp>
      <p:pic>
        <p:nvPicPr>
          <p:cNvPr id="36" name="Picture 2" descr="Resultado de imagen para interrog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4457" y="3873395"/>
            <a:ext cx="2438798" cy="243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311131"/>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Personalizado 1">
      <a:dk1>
        <a:srgbClr val="363639"/>
      </a:dk1>
      <a:lt1>
        <a:sysClr val="window" lastClr="FFFFFF"/>
      </a:lt1>
      <a:dk2>
        <a:srgbClr val="363639"/>
      </a:dk2>
      <a:lt2>
        <a:srgbClr val="DEDEE0"/>
      </a:lt2>
      <a:accent1>
        <a:srgbClr val="C00000"/>
      </a:accent1>
      <a:accent2>
        <a:srgbClr val="C9BEB8"/>
      </a:accent2>
      <a:accent3>
        <a:srgbClr val="AC956E"/>
      </a:accent3>
      <a:accent4>
        <a:srgbClr val="A4A4A9"/>
      </a:accent4>
      <a:accent5>
        <a:srgbClr val="6C6C72"/>
      </a:accent5>
      <a:accent6>
        <a:srgbClr val="C00000"/>
      </a:accent6>
      <a:hlink>
        <a:srgbClr val="C00000"/>
      </a:hlink>
      <a:folHlink>
        <a:srgbClr val="C0000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19578</TotalTime>
  <Words>2982</Words>
  <Application>Microsoft Office PowerPoint</Application>
  <PresentationFormat>Panorámica</PresentationFormat>
  <Paragraphs>356</Paragraphs>
  <Slides>26</Slides>
  <Notes>9</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26</vt:i4>
      </vt:variant>
    </vt:vector>
  </HeadingPairs>
  <TitlesOfParts>
    <vt:vector size="37" baseType="lpstr">
      <vt:lpstr>Arial</vt:lpstr>
      <vt:lpstr>Calibri</vt:lpstr>
      <vt:lpstr>Candara</vt:lpstr>
      <vt:lpstr>Helvetica</vt:lpstr>
      <vt:lpstr>Helvetica Neue</vt:lpstr>
      <vt:lpstr>Helvetica Neue Medium</vt:lpstr>
      <vt:lpstr>Helvetica Nue</vt:lpstr>
      <vt:lpstr>Tahoma</vt:lpstr>
      <vt:lpstr>Times New Roman</vt:lpstr>
      <vt:lpstr>Wingdings</vt:lpstr>
      <vt:lpstr>Claridad</vt:lpstr>
      <vt:lpstr>Política y Plan nacional de integridad y lucha contra la corrupción 2018-2021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se ha respondido a la corrupción?</vt:lpstr>
      <vt:lpstr>Desarrollo de esfuerzos anticorrupción</vt:lpstr>
      <vt:lpstr>Presentación de PowerPoint</vt:lpstr>
      <vt:lpstr>Estrategia de Integridad y Lucha contra la Corrupción</vt:lpstr>
      <vt:lpstr>Presentación de PowerPoint</vt:lpstr>
      <vt:lpstr>Presentación de PowerPoint</vt:lpstr>
      <vt:lpstr>Presentación de PowerPoint</vt:lpstr>
      <vt:lpstr>Presentación de PowerPoint</vt:lpstr>
      <vt:lpstr>Estrategia de Integridad y Lucha contra la Corrupción</vt:lpstr>
      <vt:lpstr>Presentación de PowerPoint</vt:lpstr>
      <vt:lpstr>Presentación de PowerPoint</vt:lpstr>
      <vt:lpstr>Presentación de PowerPoint</vt:lpstr>
      <vt:lpstr>Presentación de PowerPoint</vt:lpstr>
      <vt:lpstr>1. Creación de la Secretaría de Integridad Pública</vt:lpstr>
      <vt:lpstr>Presentación de PowerPoint</vt:lpstr>
      <vt:lpstr>Principales funciones de la Secretaría de Integridad</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Nueva Metodología para Elaboración de matrices de delimitación de competencias y asignación de funciones y presentación del Equipo de consultores.</dc:title>
  <dc:creator>Nancy Arroyo</dc:creator>
  <cp:lastModifiedBy>Manuel Raul Enriquez Anaya</cp:lastModifiedBy>
  <cp:revision>1273</cp:revision>
  <cp:lastPrinted>2013-11-19T14:37:38Z</cp:lastPrinted>
  <dcterms:created xsi:type="dcterms:W3CDTF">2012-04-24T16:22:29Z</dcterms:created>
  <dcterms:modified xsi:type="dcterms:W3CDTF">2019-09-10T01:45:23Z</dcterms:modified>
</cp:coreProperties>
</file>