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Lst>
  <p:notesMasterIdLst>
    <p:notesMasterId r:id="rId31"/>
  </p:notesMasterIdLst>
  <p:sldIdLst>
    <p:sldId id="256" r:id="rId2"/>
    <p:sldId id="276" r:id="rId3"/>
    <p:sldId id="277" r:id="rId4"/>
    <p:sldId id="288" r:id="rId5"/>
    <p:sldId id="308" r:id="rId6"/>
    <p:sldId id="309" r:id="rId7"/>
    <p:sldId id="310" r:id="rId8"/>
    <p:sldId id="312" r:id="rId9"/>
    <p:sldId id="307" r:id="rId10"/>
    <p:sldId id="289" r:id="rId11"/>
    <p:sldId id="290" r:id="rId12"/>
    <p:sldId id="285" r:id="rId13"/>
    <p:sldId id="313" r:id="rId14"/>
    <p:sldId id="314" r:id="rId15"/>
    <p:sldId id="304" r:id="rId16"/>
    <p:sldId id="293" r:id="rId17"/>
    <p:sldId id="295" r:id="rId18"/>
    <p:sldId id="294" r:id="rId19"/>
    <p:sldId id="296" r:id="rId20"/>
    <p:sldId id="297" r:id="rId21"/>
    <p:sldId id="298" r:id="rId22"/>
    <p:sldId id="299" r:id="rId23"/>
    <p:sldId id="300" r:id="rId24"/>
    <p:sldId id="301" r:id="rId25"/>
    <p:sldId id="302" r:id="rId26"/>
    <p:sldId id="305" r:id="rId27"/>
    <p:sldId id="311" r:id="rId28"/>
    <p:sldId id="303" r:id="rId29"/>
    <p:sldId id="315" r:id="rId30"/>
  </p:sldIdLst>
  <p:sldSz cx="8640763" cy="6480175"/>
  <p:notesSz cx="6784975" cy="9856788"/>
  <p:defaultTextStyle>
    <a:defPPr>
      <a:defRPr lang="es-ES_tradnl"/>
    </a:defPPr>
    <a:lvl1pPr marL="0" algn="l" defTabSz="725759" rtl="0" eaLnBrk="1" latinLnBrk="0" hangingPunct="1">
      <a:defRPr sz="1429" kern="1200">
        <a:solidFill>
          <a:schemeClr val="tx1"/>
        </a:solidFill>
        <a:latin typeface="+mn-lt"/>
        <a:ea typeface="+mn-ea"/>
        <a:cs typeface="+mn-cs"/>
      </a:defRPr>
    </a:lvl1pPr>
    <a:lvl2pPr marL="362880" algn="l" defTabSz="725759" rtl="0" eaLnBrk="1" latinLnBrk="0" hangingPunct="1">
      <a:defRPr sz="1429" kern="1200">
        <a:solidFill>
          <a:schemeClr val="tx1"/>
        </a:solidFill>
        <a:latin typeface="+mn-lt"/>
        <a:ea typeface="+mn-ea"/>
        <a:cs typeface="+mn-cs"/>
      </a:defRPr>
    </a:lvl2pPr>
    <a:lvl3pPr marL="725759" algn="l" defTabSz="725759" rtl="0" eaLnBrk="1" latinLnBrk="0" hangingPunct="1">
      <a:defRPr sz="1429" kern="1200">
        <a:solidFill>
          <a:schemeClr val="tx1"/>
        </a:solidFill>
        <a:latin typeface="+mn-lt"/>
        <a:ea typeface="+mn-ea"/>
        <a:cs typeface="+mn-cs"/>
      </a:defRPr>
    </a:lvl3pPr>
    <a:lvl4pPr marL="1088639" algn="l" defTabSz="725759" rtl="0" eaLnBrk="1" latinLnBrk="0" hangingPunct="1">
      <a:defRPr sz="1429" kern="1200">
        <a:solidFill>
          <a:schemeClr val="tx1"/>
        </a:solidFill>
        <a:latin typeface="+mn-lt"/>
        <a:ea typeface="+mn-ea"/>
        <a:cs typeface="+mn-cs"/>
      </a:defRPr>
    </a:lvl4pPr>
    <a:lvl5pPr marL="1451519" algn="l" defTabSz="725759" rtl="0" eaLnBrk="1" latinLnBrk="0" hangingPunct="1">
      <a:defRPr sz="1429" kern="1200">
        <a:solidFill>
          <a:schemeClr val="tx1"/>
        </a:solidFill>
        <a:latin typeface="+mn-lt"/>
        <a:ea typeface="+mn-ea"/>
        <a:cs typeface="+mn-cs"/>
      </a:defRPr>
    </a:lvl5pPr>
    <a:lvl6pPr marL="1814398" algn="l" defTabSz="725759" rtl="0" eaLnBrk="1" latinLnBrk="0" hangingPunct="1">
      <a:defRPr sz="1429" kern="1200">
        <a:solidFill>
          <a:schemeClr val="tx1"/>
        </a:solidFill>
        <a:latin typeface="+mn-lt"/>
        <a:ea typeface="+mn-ea"/>
        <a:cs typeface="+mn-cs"/>
      </a:defRPr>
    </a:lvl6pPr>
    <a:lvl7pPr marL="2177278" algn="l" defTabSz="725759" rtl="0" eaLnBrk="1" latinLnBrk="0" hangingPunct="1">
      <a:defRPr sz="1429" kern="1200">
        <a:solidFill>
          <a:schemeClr val="tx1"/>
        </a:solidFill>
        <a:latin typeface="+mn-lt"/>
        <a:ea typeface="+mn-ea"/>
        <a:cs typeface="+mn-cs"/>
      </a:defRPr>
    </a:lvl7pPr>
    <a:lvl8pPr marL="2540157" algn="l" defTabSz="725759" rtl="0" eaLnBrk="1" latinLnBrk="0" hangingPunct="1">
      <a:defRPr sz="1429" kern="1200">
        <a:solidFill>
          <a:schemeClr val="tx1"/>
        </a:solidFill>
        <a:latin typeface="+mn-lt"/>
        <a:ea typeface="+mn-ea"/>
        <a:cs typeface="+mn-cs"/>
      </a:defRPr>
    </a:lvl8pPr>
    <a:lvl9pPr marL="2903037" algn="l" defTabSz="725759" rtl="0" eaLnBrk="1" latinLnBrk="0" hangingPunct="1">
      <a:defRPr sz="1429"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41">
          <p15:clr>
            <a:srgbClr val="A4A3A4"/>
          </p15:clr>
        </p15:guide>
        <p15:guide id="2" pos="27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3"/>
    <p:restoredTop sz="91655" autoAdjust="0"/>
  </p:normalViewPr>
  <p:slideViewPr>
    <p:cSldViewPr snapToGrid="0" snapToObjects="1">
      <p:cViewPr>
        <p:scale>
          <a:sx n="60" d="100"/>
          <a:sy n="60" d="100"/>
        </p:scale>
        <p:origin x="-1812" y="-228"/>
      </p:cViewPr>
      <p:guideLst>
        <p:guide orient="horz" pos="2041"/>
        <p:guide pos="27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56112-652D-41CA-ADA7-E825FD1EF90E}"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s-PE"/>
        </a:p>
      </dgm:t>
    </dgm:pt>
    <dgm:pt modelId="{25039578-E64C-4B2B-9787-B11437346778}">
      <dgm:prSet custT="1"/>
      <dgm:spPr/>
      <dgm:t>
        <a:bodyPr/>
        <a:lstStyle/>
        <a:p>
          <a:r>
            <a:rPr lang="es-ES" sz="1200" b="1"/>
            <a:t>Forma parte del Control Gubernamental, </a:t>
          </a:r>
          <a:endParaRPr lang="es-PE" sz="1200" b="1"/>
        </a:p>
      </dgm:t>
    </dgm:pt>
    <dgm:pt modelId="{897E164F-E0F2-4D97-8070-6FC16295965C}" type="parTrans" cxnId="{F52B7321-6B1D-48AD-A383-9ED65B49781E}">
      <dgm:prSet/>
      <dgm:spPr/>
      <dgm:t>
        <a:bodyPr/>
        <a:lstStyle/>
        <a:p>
          <a:endParaRPr lang="es-PE" sz="2000"/>
        </a:p>
      </dgm:t>
    </dgm:pt>
    <dgm:pt modelId="{4718A980-417A-433C-B44C-861D91C7AD1E}" type="sibTrans" cxnId="{F52B7321-6B1D-48AD-A383-9ED65B49781E}">
      <dgm:prSet/>
      <dgm:spPr/>
      <dgm:t>
        <a:bodyPr/>
        <a:lstStyle/>
        <a:p>
          <a:endParaRPr lang="es-PE" sz="2000"/>
        </a:p>
      </dgm:t>
    </dgm:pt>
    <dgm:pt modelId="{709314FC-1696-4AE6-8246-F6F6EC411382}">
      <dgm:prSet custT="1"/>
      <dgm:spPr/>
      <dgm:t>
        <a:bodyPr/>
        <a:lstStyle/>
        <a:p>
          <a:r>
            <a:rPr lang="es-ES" sz="1200" b="1"/>
            <a:t>es una modalidad de los servicios de control posterior,</a:t>
          </a:r>
          <a:endParaRPr lang="es-PE" sz="1200" b="1"/>
        </a:p>
      </dgm:t>
    </dgm:pt>
    <dgm:pt modelId="{AC50FF1B-D684-485E-9C36-B609389A9BE0}" type="parTrans" cxnId="{607B528C-BE50-40B9-BFBE-9092E49F598F}">
      <dgm:prSet/>
      <dgm:spPr/>
      <dgm:t>
        <a:bodyPr/>
        <a:lstStyle/>
        <a:p>
          <a:endParaRPr lang="es-PE" sz="2000"/>
        </a:p>
      </dgm:t>
    </dgm:pt>
    <dgm:pt modelId="{E4673DD5-8F73-42AE-90D2-1F23686E25F7}" type="sibTrans" cxnId="{607B528C-BE50-40B9-BFBE-9092E49F598F}">
      <dgm:prSet/>
      <dgm:spPr/>
      <dgm:t>
        <a:bodyPr/>
        <a:lstStyle/>
        <a:p>
          <a:endParaRPr lang="es-PE" sz="2000"/>
        </a:p>
      </dgm:t>
    </dgm:pt>
    <dgm:pt modelId="{8AE6A140-62CF-4993-BE1A-CDB908F68C10}">
      <dgm:prSet custT="1"/>
      <dgm:spPr>
        <a:solidFill>
          <a:srgbClr val="6A5E56"/>
        </a:solidFill>
      </dgm:spPr>
      <dgm:t>
        <a:bodyPr/>
        <a:lstStyle/>
        <a:p>
          <a:r>
            <a:rPr lang="es-ES" sz="1200" b="1" dirty="0"/>
            <a:t>que consiste en la intervención </a:t>
          </a:r>
          <a:r>
            <a:rPr lang="es-ES" sz="1200" b="1" u="sng" dirty="0"/>
            <a:t>oportuna, puntual y abreviada, </a:t>
          </a:r>
          <a:endParaRPr lang="es-PE" sz="1200" b="1" u="sng" dirty="0"/>
        </a:p>
      </dgm:t>
    </dgm:pt>
    <dgm:pt modelId="{7675F376-5D48-401C-BB07-5434909BE670}" type="parTrans" cxnId="{847292B1-4D2D-49FC-831B-3631D47F22CF}">
      <dgm:prSet/>
      <dgm:spPr/>
      <dgm:t>
        <a:bodyPr/>
        <a:lstStyle/>
        <a:p>
          <a:endParaRPr lang="es-PE" sz="2000"/>
        </a:p>
      </dgm:t>
    </dgm:pt>
    <dgm:pt modelId="{8CEA28AE-AF82-4652-B873-2B6DDC17E7C6}" type="sibTrans" cxnId="{847292B1-4D2D-49FC-831B-3631D47F22CF}">
      <dgm:prSet/>
      <dgm:spPr/>
      <dgm:t>
        <a:bodyPr/>
        <a:lstStyle/>
        <a:p>
          <a:endParaRPr lang="es-PE" sz="2000"/>
        </a:p>
      </dgm:t>
    </dgm:pt>
    <dgm:pt modelId="{71536DAA-4D2E-4EBE-B5F0-8D1298B03600}">
      <dgm:prSet custT="1"/>
      <dgm:spPr/>
      <dgm:t>
        <a:bodyPr/>
        <a:lstStyle/>
        <a:p>
          <a:r>
            <a:rPr lang="es-ES" sz="1200" b="1" dirty="0"/>
            <a:t>con el objeto de verificar la existencia de hechos con evidencias de presunta irregularidad e </a:t>
          </a:r>
          <a:endParaRPr lang="es-PE" sz="1200" b="1" dirty="0"/>
        </a:p>
      </dgm:t>
    </dgm:pt>
    <dgm:pt modelId="{9F150707-6899-4EC6-AF8D-A97CCCE2D7D9}" type="parTrans" cxnId="{DD40ACBD-8909-410F-9692-10BD283112DD}">
      <dgm:prSet/>
      <dgm:spPr/>
      <dgm:t>
        <a:bodyPr/>
        <a:lstStyle/>
        <a:p>
          <a:endParaRPr lang="es-PE" sz="2000"/>
        </a:p>
      </dgm:t>
    </dgm:pt>
    <dgm:pt modelId="{D4EDAD7E-7484-428A-8D83-663C18F6F4A1}" type="sibTrans" cxnId="{DD40ACBD-8909-410F-9692-10BD283112DD}">
      <dgm:prSet/>
      <dgm:spPr/>
      <dgm:t>
        <a:bodyPr/>
        <a:lstStyle/>
        <a:p>
          <a:endParaRPr lang="es-PE" sz="2000"/>
        </a:p>
      </dgm:t>
    </dgm:pt>
    <dgm:pt modelId="{B50A223B-FE3A-4DE5-8060-9302C17E0DB2}">
      <dgm:prSet custT="1"/>
      <dgm:spPr>
        <a:solidFill>
          <a:srgbClr val="FF0000"/>
        </a:solidFill>
        <a:ln>
          <a:solidFill>
            <a:schemeClr val="bg1"/>
          </a:solidFill>
        </a:ln>
      </dgm:spPr>
      <dgm:t>
        <a:bodyPr/>
        <a:lstStyle/>
        <a:p>
          <a:r>
            <a:rPr lang="es-ES" sz="1400" b="1" dirty="0"/>
            <a:t>identificar las posibles </a:t>
          </a:r>
          <a:r>
            <a:rPr lang="es-ES" sz="1400" b="1" u="sng" dirty="0"/>
            <a:t>responsabilidades civiles, penales o administrativas </a:t>
          </a:r>
          <a:r>
            <a:rPr lang="es-ES" sz="1400" b="1" dirty="0"/>
            <a:t>que correspondan.</a:t>
          </a:r>
          <a:endParaRPr lang="es-PE" sz="1400" b="1" dirty="0"/>
        </a:p>
      </dgm:t>
    </dgm:pt>
    <dgm:pt modelId="{88E844C2-A08C-4E87-ABF9-62454DDB2197}" type="parTrans" cxnId="{EED8A668-B88D-44EA-8CC5-D872626D6832}">
      <dgm:prSet/>
      <dgm:spPr/>
      <dgm:t>
        <a:bodyPr/>
        <a:lstStyle/>
        <a:p>
          <a:endParaRPr lang="es-PE" sz="2000"/>
        </a:p>
      </dgm:t>
    </dgm:pt>
    <dgm:pt modelId="{B540BE9F-5AD1-49C8-9B60-A306BF2463FB}" type="sibTrans" cxnId="{EED8A668-B88D-44EA-8CC5-D872626D6832}">
      <dgm:prSet/>
      <dgm:spPr/>
      <dgm:t>
        <a:bodyPr/>
        <a:lstStyle/>
        <a:p>
          <a:endParaRPr lang="es-PE" sz="2000"/>
        </a:p>
      </dgm:t>
    </dgm:pt>
    <dgm:pt modelId="{F955D816-94A8-4791-97A1-5B4FA8D65E00}" type="pres">
      <dgm:prSet presAssocID="{FEE56112-652D-41CA-ADA7-E825FD1EF90E}" presName="CompostProcess" presStyleCnt="0">
        <dgm:presLayoutVars>
          <dgm:dir/>
          <dgm:resizeHandles val="exact"/>
        </dgm:presLayoutVars>
      </dgm:prSet>
      <dgm:spPr/>
      <dgm:t>
        <a:bodyPr/>
        <a:lstStyle/>
        <a:p>
          <a:endParaRPr lang="es-PE"/>
        </a:p>
      </dgm:t>
    </dgm:pt>
    <dgm:pt modelId="{15C1D4C3-FD84-49DB-9112-823325E2BF5C}" type="pres">
      <dgm:prSet presAssocID="{FEE56112-652D-41CA-ADA7-E825FD1EF90E}" presName="arrow" presStyleLbl="bgShp" presStyleIdx="0" presStyleCnt="1"/>
      <dgm:spPr/>
    </dgm:pt>
    <dgm:pt modelId="{E15F8245-ABDD-4B95-8F1A-04BAB16025FA}" type="pres">
      <dgm:prSet presAssocID="{FEE56112-652D-41CA-ADA7-E825FD1EF90E}" presName="linearProcess" presStyleCnt="0"/>
      <dgm:spPr/>
    </dgm:pt>
    <dgm:pt modelId="{141CBA82-2706-4768-8BD9-A90B0BDE21F4}" type="pres">
      <dgm:prSet presAssocID="{25039578-E64C-4B2B-9787-B11437346778}" presName="textNode" presStyleLbl="node1" presStyleIdx="0" presStyleCnt="5">
        <dgm:presLayoutVars>
          <dgm:bulletEnabled val="1"/>
        </dgm:presLayoutVars>
      </dgm:prSet>
      <dgm:spPr/>
      <dgm:t>
        <a:bodyPr/>
        <a:lstStyle/>
        <a:p>
          <a:endParaRPr lang="es-PE"/>
        </a:p>
      </dgm:t>
    </dgm:pt>
    <dgm:pt modelId="{2EA7126C-4558-4A50-B464-52D858E81B3D}" type="pres">
      <dgm:prSet presAssocID="{4718A980-417A-433C-B44C-861D91C7AD1E}" presName="sibTrans" presStyleCnt="0"/>
      <dgm:spPr/>
    </dgm:pt>
    <dgm:pt modelId="{6C144C20-8775-4AB8-8E5E-0E859FE2AA39}" type="pres">
      <dgm:prSet presAssocID="{709314FC-1696-4AE6-8246-F6F6EC411382}" presName="textNode" presStyleLbl="node1" presStyleIdx="1" presStyleCnt="5">
        <dgm:presLayoutVars>
          <dgm:bulletEnabled val="1"/>
        </dgm:presLayoutVars>
      </dgm:prSet>
      <dgm:spPr/>
      <dgm:t>
        <a:bodyPr/>
        <a:lstStyle/>
        <a:p>
          <a:endParaRPr lang="es-PE"/>
        </a:p>
      </dgm:t>
    </dgm:pt>
    <dgm:pt modelId="{03D5AF05-07A4-4836-B6B4-977606ED9A79}" type="pres">
      <dgm:prSet presAssocID="{E4673DD5-8F73-42AE-90D2-1F23686E25F7}" presName="sibTrans" presStyleCnt="0"/>
      <dgm:spPr/>
    </dgm:pt>
    <dgm:pt modelId="{1CEA9495-76BD-470E-BD29-8DB73C5A6159}" type="pres">
      <dgm:prSet presAssocID="{8AE6A140-62CF-4993-BE1A-CDB908F68C10}" presName="textNode" presStyleLbl="node1" presStyleIdx="2" presStyleCnt="5">
        <dgm:presLayoutVars>
          <dgm:bulletEnabled val="1"/>
        </dgm:presLayoutVars>
      </dgm:prSet>
      <dgm:spPr/>
      <dgm:t>
        <a:bodyPr/>
        <a:lstStyle/>
        <a:p>
          <a:endParaRPr lang="es-PE"/>
        </a:p>
      </dgm:t>
    </dgm:pt>
    <dgm:pt modelId="{7FF9C707-D9E7-4573-85B5-77D77EF7D899}" type="pres">
      <dgm:prSet presAssocID="{8CEA28AE-AF82-4652-B873-2B6DDC17E7C6}" presName="sibTrans" presStyleCnt="0"/>
      <dgm:spPr/>
    </dgm:pt>
    <dgm:pt modelId="{3929BB0C-BCCB-44EA-8B37-CA353E063AD9}" type="pres">
      <dgm:prSet presAssocID="{71536DAA-4D2E-4EBE-B5F0-8D1298B03600}" presName="textNode" presStyleLbl="node1" presStyleIdx="3" presStyleCnt="5" custScaleY="115510">
        <dgm:presLayoutVars>
          <dgm:bulletEnabled val="1"/>
        </dgm:presLayoutVars>
      </dgm:prSet>
      <dgm:spPr/>
      <dgm:t>
        <a:bodyPr/>
        <a:lstStyle/>
        <a:p>
          <a:endParaRPr lang="es-PE"/>
        </a:p>
      </dgm:t>
    </dgm:pt>
    <dgm:pt modelId="{7E819CDA-4B7C-4C81-A722-4B249C529086}" type="pres">
      <dgm:prSet presAssocID="{D4EDAD7E-7484-428A-8D83-663C18F6F4A1}" presName="sibTrans" presStyleCnt="0"/>
      <dgm:spPr/>
    </dgm:pt>
    <dgm:pt modelId="{E8B1D8BF-07C3-44CD-976E-75C7F3056D00}" type="pres">
      <dgm:prSet presAssocID="{B50A223B-FE3A-4DE5-8060-9302C17E0DB2}" presName="textNode" presStyleLbl="node1" presStyleIdx="4" presStyleCnt="5" custScaleY="133631">
        <dgm:presLayoutVars>
          <dgm:bulletEnabled val="1"/>
        </dgm:presLayoutVars>
      </dgm:prSet>
      <dgm:spPr/>
      <dgm:t>
        <a:bodyPr/>
        <a:lstStyle/>
        <a:p>
          <a:endParaRPr lang="es-PE"/>
        </a:p>
      </dgm:t>
    </dgm:pt>
  </dgm:ptLst>
  <dgm:cxnLst>
    <dgm:cxn modelId="{24D15E97-0A54-405E-977E-2286628E48AE}" type="presOf" srcId="{8AE6A140-62CF-4993-BE1A-CDB908F68C10}" destId="{1CEA9495-76BD-470E-BD29-8DB73C5A6159}" srcOrd="0" destOrd="0" presId="urn:microsoft.com/office/officeart/2005/8/layout/hProcess9"/>
    <dgm:cxn modelId="{82CA721A-6C8A-489F-9339-9F26F0D59B79}" type="presOf" srcId="{709314FC-1696-4AE6-8246-F6F6EC411382}" destId="{6C144C20-8775-4AB8-8E5E-0E859FE2AA39}" srcOrd="0" destOrd="0" presId="urn:microsoft.com/office/officeart/2005/8/layout/hProcess9"/>
    <dgm:cxn modelId="{847292B1-4D2D-49FC-831B-3631D47F22CF}" srcId="{FEE56112-652D-41CA-ADA7-E825FD1EF90E}" destId="{8AE6A140-62CF-4993-BE1A-CDB908F68C10}" srcOrd="2" destOrd="0" parTransId="{7675F376-5D48-401C-BB07-5434909BE670}" sibTransId="{8CEA28AE-AF82-4652-B873-2B6DDC17E7C6}"/>
    <dgm:cxn modelId="{6FDCA8E9-831D-45EE-A7B0-EE307DE359AB}" type="presOf" srcId="{71536DAA-4D2E-4EBE-B5F0-8D1298B03600}" destId="{3929BB0C-BCCB-44EA-8B37-CA353E063AD9}" srcOrd="0" destOrd="0" presId="urn:microsoft.com/office/officeart/2005/8/layout/hProcess9"/>
    <dgm:cxn modelId="{EED8A668-B88D-44EA-8CC5-D872626D6832}" srcId="{FEE56112-652D-41CA-ADA7-E825FD1EF90E}" destId="{B50A223B-FE3A-4DE5-8060-9302C17E0DB2}" srcOrd="4" destOrd="0" parTransId="{88E844C2-A08C-4E87-ABF9-62454DDB2197}" sibTransId="{B540BE9F-5AD1-49C8-9B60-A306BF2463FB}"/>
    <dgm:cxn modelId="{F52B7321-6B1D-48AD-A383-9ED65B49781E}" srcId="{FEE56112-652D-41CA-ADA7-E825FD1EF90E}" destId="{25039578-E64C-4B2B-9787-B11437346778}" srcOrd="0" destOrd="0" parTransId="{897E164F-E0F2-4D97-8070-6FC16295965C}" sibTransId="{4718A980-417A-433C-B44C-861D91C7AD1E}"/>
    <dgm:cxn modelId="{BD458E93-2FEB-463A-B42D-2C043FD34E93}" type="presOf" srcId="{25039578-E64C-4B2B-9787-B11437346778}" destId="{141CBA82-2706-4768-8BD9-A90B0BDE21F4}" srcOrd="0" destOrd="0" presId="urn:microsoft.com/office/officeart/2005/8/layout/hProcess9"/>
    <dgm:cxn modelId="{DD40ACBD-8909-410F-9692-10BD283112DD}" srcId="{FEE56112-652D-41CA-ADA7-E825FD1EF90E}" destId="{71536DAA-4D2E-4EBE-B5F0-8D1298B03600}" srcOrd="3" destOrd="0" parTransId="{9F150707-6899-4EC6-AF8D-A97CCCE2D7D9}" sibTransId="{D4EDAD7E-7484-428A-8D83-663C18F6F4A1}"/>
    <dgm:cxn modelId="{4A74AE6C-C8F3-4563-B017-0064263E310F}" type="presOf" srcId="{FEE56112-652D-41CA-ADA7-E825FD1EF90E}" destId="{F955D816-94A8-4791-97A1-5B4FA8D65E00}" srcOrd="0" destOrd="0" presId="urn:microsoft.com/office/officeart/2005/8/layout/hProcess9"/>
    <dgm:cxn modelId="{607B528C-BE50-40B9-BFBE-9092E49F598F}" srcId="{FEE56112-652D-41CA-ADA7-E825FD1EF90E}" destId="{709314FC-1696-4AE6-8246-F6F6EC411382}" srcOrd="1" destOrd="0" parTransId="{AC50FF1B-D684-485E-9C36-B609389A9BE0}" sibTransId="{E4673DD5-8F73-42AE-90D2-1F23686E25F7}"/>
    <dgm:cxn modelId="{1F48FF9F-C359-496A-95C3-AFE4B0315F9F}" type="presOf" srcId="{B50A223B-FE3A-4DE5-8060-9302C17E0DB2}" destId="{E8B1D8BF-07C3-44CD-976E-75C7F3056D00}" srcOrd="0" destOrd="0" presId="urn:microsoft.com/office/officeart/2005/8/layout/hProcess9"/>
    <dgm:cxn modelId="{A479FA85-7BA7-45E9-A3B2-4DD2FADD2CC5}" type="presParOf" srcId="{F955D816-94A8-4791-97A1-5B4FA8D65E00}" destId="{15C1D4C3-FD84-49DB-9112-823325E2BF5C}" srcOrd="0" destOrd="0" presId="urn:microsoft.com/office/officeart/2005/8/layout/hProcess9"/>
    <dgm:cxn modelId="{F54203C4-0CF0-40E2-B5E4-0740C50DF67C}" type="presParOf" srcId="{F955D816-94A8-4791-97A1-5B4FA8D65E00}" destId="{E15F8245-ABDD-4B95-8F1A-04BAB16025FA}" srcOrd="1" destOrd="0" presId="urn:microsoft.com/office/officeart/2005/8/layout/hProcess9"/>
    <dgm:cxn modelId="{3D7E3278-1929-4F96-94FF-CE4101026D80}" type="presParOf" srcId="{E15F8245-ABDD-4B95-8F1A-04BAB16025FA}" destId="{141CBA82-2706-4768-8BD9-A90B0BDE21F4}" srcOrd="0" destOrd="0" presId="urn:microsoft.com/office/officeart/2005/8/layout/hProcess9"/>
    <dgm:cxn modelId="{0F81C9DA-7B46-46FC-949F-C7739C00994F}" type="presParOf" srcId="{E15F8245-ABDD-4B95-8F1A-04BAB16025FA}" destId="{2EA7126C-4558-4A50-B464-52D858E81B3D}" srcOrd="1" destOrd="0" presId="urn:microsoft.com/office/officeart/2005/8/layout/hProcess9"/>
    <dgm:cxn modelId="{CA602D35-2A4F-4C1F-BAF2-8058E9493FC9}" type="presParOf" srcId="{E15F8245-ABDD-4B95-8F1A-04BAB16025FA}" destId="{6C144C20-8775-4AB8-8E5E-0E859FE2AA39}" srcOrd="2" destOrd="0" presId="urn:microsoft.com/office/officeart/2005/8/layout/hProcess9"/>
    <dgm:cxn modelId="{ADAB808F-1F74-4341-9AA3-9F95243A9594}" type="presParOf" srcId="{E15F8245-ABDD-4B95-8F1A-04BAB16025FA}" destId="{03D5AF05-07A4-4836-B6B4-977606ED9A79}" srcOrd="3" destOrd="0" presId="urn:microsoft.com/office/officeart/2005/8/layout/hProcess9"/>
    <dgm:cxn modelId="{F13CE0D1-3E27-41EC-BCD1-4AE08BBA08B2}" type="presParOf" srcId="{E15F8245-ABDD-4B95-8F1A-04BAB16025FA}" destId="{1CEA9495-76BD-470E-BD29-8DB73C5A6159}" srcOrd="4" destOrd="0" presId="urn:microsoft.com/office/officeart/2005/8/layout/hProcess9"/>
    <dgm:cxn modelId="{605681BB-E5C7-4120-A10A-C1DF89F96C36}" type="presParOf" srcId="{E15F8245-ABDD-4B95-8F1A-04BAB16025FA}" destId="{7FF9C707-D9E7-4573-85B5-77D77EF7D899}" srcOrd="5" destOrd="0" presId="urn:microsoft.com/office/officeart/2005/8/layout/hProcess9"/>
    <dgm:cxn modelId="{4794762C-3AAE-4E24-85B6-AD872C9AD7D7}" type="presParOf" srcId="{E15F8245-ABDD-4B95-8F1A-04BAB16025FA}" destId="{3929BB0C-BCCB-44EA-8B37-CA353E063AD9}" srcOrd="6" destOrd="0" presId="urn:microsoft.com/office/officeart/2005/8/layout/hProcess9"/>
    <dgm:cxn modelId="{BB3648A9-72CF-4231-8534-F15E1CCA05AF}" type="presParOf" srcId="{E15F8245-ABDD-4B95-8F1A-04BAB16025FA}" destId="{7E819CDA-4B7C-4C81-A722-4B249C529086}" srcOrd="7" destOrd="0" presId="urn:microsoft.com/office/officeart/2005/8/layout/hProcess9"/>
    <dgm:cxn modelId="{A48A9608-F9D7-4092-9CCD-30A7981EBFFC}" type="presParOf" srcId="{E15F8245-ABDD-4B95-8F1A-04BAB16025FA}" destId="{E8B1D8BF-07C3-44CD-976E-75C7F3056D0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19E05-AFA5-4A05-B1DF-4723E20D4479}" type="doc">
      <dgm:prSet loTypeId="urn:microsoft.com/office/officeart/2005/8/layout/process1" loCatId="process" qsTypeId="urn:microsoft.com/office/officeart/2005/8/quickstyle/simple5" qsCatId="simple" csTypeId="urn:microsoft.com/office/officeart/2005/8/colors/colorful5" csCatId="colorful" phldr="1"/>
      <dgm:spPr/>
      <dgm:t>
        <a:bodyPr/>
        <a:lstStyle/>
        <a:p>
          <a:endParaRPr lang="es-PE"/>
        </a:p>
      </dgm:t>
    </dgm:pt>
    <dgm:pt modelId="{8B1AC2A8-9973-4F3D-938E-D401BDEF2D2B}">
      <dgm:prSet custT="1"/>
      <dgm:spPr/>
      <dgm:t>
        <a:bodyPr/>
        <a:lstStyle/>
        <a:p>
          <a:r>
            <a:rPr lang="es-ES" sz="1200" b="1" dirty="0"/>
            <a:t>Los hechos evidenciados  a  partir de un servicio de control o servicio relacionado, </a:t>
          </a:r>
          <a:endParaRPr lang="es-PE" sz="1200" b="1" dirty="0"/>
        </a:p>
      </dgm:t>
    </dgm:pt>
    <dgm:pt modelId="{E96ADC19-0A89-46B3-8683-81D264160C9B}" type="parTrans" cxnId="{7FBEC005-372A-4275-A9D4-F955F80B7B23}">
      <dgm:prSet/>
      <dgm:spPr/>
      <dgm:t>
        <a:bodyPr/>
        <a:lstStyle/>
        <a:p>
          <a:endParaRPr lang="es-PE"/>
        </a:p>
      </dgm:t>
    </dgm:pt>
    <dgm:pt modelId="{44ECA036-8F80-4B34-A786-252882551724}" type="sibTrans" cxnId="{7FBEC005-372A-4275-A9D4-F955F80B7B23}">
      <dgm:prSet/>
      <dgm:spPr>
        <a:solidFill>
          <a:srgbClr val="FF0000"/>
        </a:solidFill>
      </dgm:spPr>
      <dgm:t>
        <a:bodyPr/>
        <a:lstStyle/>
        <a:p>
          <a:endParaRPr lang="es-PE"/>
        </a:p>
      </dgm:t>
    </dgm:pt>
    <dgm:pt modelId="{12812793-6B7E-41A2-A5EA-22A2FA528289}">
      <dgm:prSet custT="1"/>
      <dgm:spPr/>
      <dgm:t>
        <a:bodyPr/>
        <a:lstStyle/>
        <a:p>
          <a:r>
            <a:rPr lang="es-ES" sz="1200" b="1" dirty="0"/>
            <a:t>son puestos en conocimiento de la Unidad bajo cuyo ámbito se encuentra la entidad o dependencia, </a:t>
          </a:r>
          <a:endParaRPr lang="es-PE" sz="1200" b="1" dirty="0"/>
        </a:p>
      </dgm:t>
    </dgm:pt>
    <dgm:pt modelId="{15C95846-09CF-44CF-A380-92DD27D5449B}" type="parTrans" cxnId="{25AFDE79-CEBB-4098-A810-23A8B224A871}">
      <dgm:prSet/>
      <dgm:spPr/>
      <dgm:t>
        <a:bodyPr/>
        <a:lstStyle/>
        <a:p>
          <a:endParaRPr lang="es-PE"/>
        </a:p>
      </dgm:t>
    </dgm:pt>
    <dgm:pt modelId="{6C9A9C89-4D75-40BF-9EE6-74F0B69FB4B6}" type="sibTrans" cxnId="{25AFDE79-CEBB-4098-A810-23A8B224A871}">
      <dgm:prSet/>
      <dgm:spPr>
        <a:solidFill>
          <a:srgbClr val="FF0000"/>
        </a:solidFill>
      </dgm:spPr>
      <dgm:t>
        <a:bodyPr/>
        <a:lstStyle/>
        <a:p>
          <a:endParaRPr lang="es-PE"/>
        </a:p>
      </dgm:t>
    </dgm:pt>
    <dgm:pt modelId="{1136842C-1B29-4329-9ABC-5D43E9695BFA}">
      <dgm:prSet custT="1"/>
      <dgm:spPr/>
      <dgm:t>
        <a:bodyPr/>
        <a:lstStyle/>
        <a:p>
          <a:r>
            <a:rPr lang="es-ES" sz="1200" b="1" dirty="0"/>
            <a:t>Por la comisión o  equipo a cargo del servicio</a:t>
          </a:r>
          <a:endParaRPr lang="es-PE" sz="1200" b="1" dirty="0"/>
        </a:p>
      </dgm:t>
    </dgm:pt>
    <dgm:pt modelId="{988230A2-B1D3-4C6E-BD7E-00D306D19E04}" type="parTrans" cxnId="{88D1CDC1-BE53-4097-B09D-D3844274ACB7}">
      <dgm:prSet/>
      <dgm:spPr/>
      <dgm:t>
        <a:bodyPr/>
        <a:lstStyle/>
        <a:p>
          <a:endParaRPr lang="es-PE"/>
        </a:p>
      </dgm:t>
    </dgm:pt>
    <dgm:pt modelId="{FCF34807-5843-4F15-A25D-48769C0C3CF5}" type="sibTrans" cxnId="{88D1CDC1-BE53-4097-B09D-D3844274ACB7}">
      <dgm:prSet/>
      <dgm:spPr>
        <a:solidFill>
          <a:srgbClr val="FF0000"/>
        </a:solidFill>
      </dgm:spPr>
      <dgm:t>
        <a:bodyPr/>
        <a:lstStyle/>
        <a:p>
          <a:endParaRPr lang="es-PE"/>
        </a:p>
      </dgm:t>
    </dgm:pt>
    <dgm:pt modelId="{6D0F57B0-B0CB-47C2-A004-9E871450163D}">
      <dgm:prSet custT="1"/>
      <dgm:spPr>
        <a:solidFill>
          <a:schemeClr val="accent5">
            <a:lumMod val="50000"/>
          </a:schemeClr>
        </a:solidFill>
        <a:scene3d>
          <a:camera prst="orthographicFront"/>
          <a:lightRig rig="threePt" dir="t"/>
        </a:scene3d>
        <a:sp3d>
          <a:bevelT prst="relaxedInset"/>
        </a:sp3d>
      </dgm:spPr>
      <dgm:t>
        <a:bodyPr/>
        <a:lstStyle/>
        <a:p>
          <a:r>
            <a:rPr lang="es-ES" sz="1200" b="1" dirty="0"/>
            <a:t> Documento con análisis y conclusiones que den cuenta el hecho con evidencias de presunta irregularidad, </a:t>
          </a:r>
          <a:endParaRPr lang="es-PE" sz="1200" b="1" dirty="0"/>
        </a:p>
      </dgm:t>
    </dgm:pt>
    <dgm:pt modelId="{5E273C76-C20B-4513-A48F-3748F09C2990}" type="parTrans" cxnId="{6AD5A723-59EC-45E4-8765-7AC8591DDB29}">
      <dgm:prSet/>
      <dgm:spPr/>
      <dgm:t>
        <a:bodyPr/>
        <a:lstStyle/>
        <a:p>
          <a:endParaRPr lang="es-PE"/>
        </a:p>
      </dgm:t>
    </dgm:pt>
    <dgm:pt modelId="{F287FE2B-4A5F-4FD1-BD32-911538792E70}" type="sibTrans" cxnId="{6AD5A723-59EC-45E4-8765-7AC8591DDB29}">
      <dgm:prSet/>
      <dgm:spPr>
        <a:solidFill>
          <a:srgbClr val="FF0000"/>
        </a:solidFill>
      </dgm:spPr>
      <dgm:t>
        <a:bodyPr/>
        <a:lstStyle/>
        <a:p>
          <a:endParaRPr lang="es-PE"/>
        </a:p>
      </dgm:t>
    </dgm:pt>
    <dgm:pt modelId="{13F117AF-AA04-4A97-962C-3EA583702F82}">
      <dgm:prSet custT="1"/>
      <dgm:spPr>
        <a:solidFill>
          <a:schemeClr val="accent2">
            <a:lumMod val="50000"/>
          </a:schemeClr>
        </a:solidFill>
      </dgm:spPr>
      <dgm:t>
        <a:bodyPr/>
        <a:lstStyle/>
        <a:p>
          <a:r>
            <a:rPr lang="es-ES" sz="1200" b="1" dirty="0"/>
            <a:t>así como la recomendación para que se evalúe el inicio de un Servicio de Control Especifico.</a:t>
          </a:r>
          <a:endParaRPr lang="es-PE" sz="1200" b="1" dirty="0"/>
        </a:p>
      </dgm:t>
    </dgm:pt>
    <dgm:pt modelId="{70E03DB9-49BE-4428-9410-BCBE1DDEF6CE}" type="parTrans" cxnId="{9D0FDCE3-1B7D-4480-8A7E-90A199B603B6}">
      <dgm:prSet/>
      <dgm:spPr/>
      <dgm:t>
        <a:bodyPr/>
        <a:lstStyle/>
        <a:p>
          <a:endParaRPr lang="es-PE"/>
        </a:p>
      </dgm:t>
    </dgm:pt>
    <dgm:pt modelId="{47DC2114-4C10-4DCF-92C4-D820C968E4B8}" type="sibTrans" cxnId="{9D0FDCE3-1B7D-4480-8A7E-90A199B603B6}">
      <dgm:prSet/>
      <dgm:spPr/>
      <dgm:t>
        <a:bodyPr/>
        <a:lstStyle/>
        <a:p>
          <a:endParaRPr lang="es-PE"/>
        </a:p>
      </dgm:t>
    </dgm:pt>
    <dgm:pt modelId="{28EC4650-1DDC-4E6D-AA5A-FF41903C02FD}" type="pres">
      <dgm:prSet presAssocID="{14D19E05-AFA5-4A05-B1DF-4723E20D4479}" presName="Name0" presStyleCnt="0">
        <dgm:presLayoutVars>
          <dgm:dir/>
          <dgm:resizeHandles val="exact"/>
        </dgm:presLayoutVars>
      </dgm:prSet>
      <dgm:spPr/>
      <dgm:t>
        <a:bodyPr/>
        <a:lstStyle/>
        <a:p>
          <a:endParaRPr lang="es-PE"/>
        </a:p>
      </dgm:t>
    </dgm:pt>
    <dgm:pt modelId="{DFDDE503-73AA-4B39-82FE-E5FA2430FC65}" type="pres">
      <dgm:prSet presAssocID="{8B1AC2A8-9973-4F3D-938E-D401BDEF2D2B}" presName="node" presStyleLbl="node1" presStyleIdx="0" presStyleCnt="5" custScaleY="100208" custLinFactNeighborX="-19795" custLinFactNeighborY="-30538">
        <dgm:presLayoutVars>
          <dgm:bulletEnabled val="1"/>
        </dgm:presLayoutVars>
      </dgm:prSet>
      <dgm:spPr/>
      <dgm:t>
        <a:bodyPr/>
        <a:lstStyle/>
        <a:p>
          <a:endParaRPr lang="es-PE"/>
        </a:p>
      </dgm:t>
    </dgm:pt>
    <dgm:pt modelId="{E0E3E520-C446-4A8C-96E1-B7F94247D521}" type="pres">
      <dgm:prSet presAssocID="{44ECA036-8F80-4B34-A786-252882551724}" presName="sibTrans" presStyleLbl="sibTrans2D1" presStyleIdx="0" presStyleCnt="4"/>
      <dgm:spPr/>
      <dgm:t>
        <a:bodyPr/>
        <a:lstStyle/>
        <a:p>
          <a:endParaRPr lang="es-PE"/>
        </a:p>
      </dgm:t>
    </dgm:pt>
    <dgm:pt modelId="{EFEE62C6-09B6-4DFC-97DB-08AA5315D90B}" type="pres">
      <dgm:prSet presAssocID="{44ECA036-8F80-4B34-A786-252882551724}" presName="connectorText" presStyleLbl="sibTrans2D1" presStyleIdx="0" presStyleCnt="4"/>
      <dgm:spPr/>
      <dgm:t>
        <a:bodyPr/>
        <a:lstStyle/>
        <a:p>
          <a:endParaRPr lang="es-PE"/>
        </a:p>
      </dgm:t>
    </dgm:pt>
    <dgm:pt modelId="{4467A9B1-C3F5-4296-A32E-17F6C6B91421}" type="pres">
      <dgm:prSet presAssocID="{12812793-6B7E-41A2-A5EA-22A2FA528289}" presName="node" presStyleLbl="node1" presStyleIdx="1" presStyleCnt="5" custScaleY="100208" custLinFactNeighborX="-19795" custLinFactNeighborY="-30538">
        <dgm:presLayoutVars>
          <dgm:bulletEnabled val="1"/>
        </dgm:presLayoutVars>
      </dgm:prSet>
      <dgm:spPr/>
      <dgm:t>
        <a:bodyPr/>
        <a:lstStyle/>
        <a:p>
          <a:endParaRPr lang="es-PE"/>
        </a:p>
      </dgm:t>
    </dgm:pt>
    <dgm:pt modelId="{3294E152-6ED7-4373-8A58-BC7E8594C50F}" type="pres">
      <dgm:prSet presAssocID="{6C9A9C89-4D75-40BF-9EE6-74F0B69FB4B6}" presName="sibTrans" presStyleLbl="sibTrans2D1" presStyleIdx="1" presStyleCnt="4"/>
      <dgm:spPr/>
      <dgm:t>
        <a:bodyPr/>
        <a:lstStyle/>
        <a:p>
          <a:endParaRPr lang="es-PE"/>
        </a:p>
      </dgm:t>
    </dgm:pt>
    <dgm:pt modelId="{0B739305-C60F-4F30-ADE1-BE107B501DF1}" type="pres">
      <dgm:prSet presAssocID="{6C9A9C89-4D75-40BF-9EE6-74F0B69FB4B6}" presName="connectorText" presStyleLbl="sibTrans2D1" presStyleIdx="1" presStyleCnt="4"/>
      <dgm:spPr/>
      <dgm:t>
        <a:bodyPr/>
        <a:lstStyle/>
        <a:p>
          <a:endParaRPr lang="es-PE"/>
        </a:p>
      </dgm:t>
    </dgm:pt>
    <dgm:pt modelId="{291A2432-8E74-4875-A0AA-43082295D8CD}" type="pres">
      <dgm:prSet presAssocID="{1136842C-1B29-4329-9ABC-5D43E9695BFA}" presName="node" presStyleLbl="node1" presStyleIdx="2" presStyleCnt="5" custScaleY="100208" custLinFactNeighborX="-19795" custLinFactNeighborY="-30538">
        <dgm:presLayoutVars>
          <dgm:bulletEnabled val="1"/>
        </dgm:presLayoutVars>
      </dgm:prSet>
      <dgm:spPr/>
      <dgm:t>
        <a:bodyPr/>
        <a:lstStyle/>
        <a:p>
          <a:endParaRPr lang="es-PE"/>
        </a:p>
      </dgm:t>
    </dgm:pt>
    <dgm:pt modelId="{F92AE39D-B5F3-445A-8966-39E43A4F0EC0}" type="pres">
      <dgm:prSet presAssocID="{FCF34807-5843-4F15-A25D-48769C0C3CF5}" presName="sibTrans" presStyleLbl="sibTrans2D1" presStyleIdx="2" presStyleCnt="4"/>
      <dgm:spPr/>
      <dgm:t>
        <a:bodyPr/>
        <a:lstStyle/>
        <a:p>
          <a:endParaRPr lang="es-PE"/>
        </a:p>
      </dgm:t>
    </dgm:pt>
    <dgm:pt modelId="{B0323D2A-3A79-43DB-82A8-F21CF9522508}" type="pres">
      <dgm:prSet presAssocID="{FCF34807-5843-4F15-A25D-48769C0C3CF5}" presName="connectorText" presStyleLbl="sibTrans2D1" presStyleIdx="2" presStyleCnt="4"/>
      <dgm:spPr/>
      <dgm:t>
        <a:bodyPr/>
        <a:lstStyle/>
        <a:p>
          <a:endParaRPr lang="es-PE"/>
        </a:p>
      </dgm:t>
    </dgm:pt>
    <dgm:pt modelId="{F894E471-5CCB-49D1-ADF4-21C830214778}" type="pres">
      <dgm:prSet presAssocID="{6D0F57B0-B0CB-47C2-A004-9E871450163D}" presName="node" presStyleLbl="node1" presStyleIdx="3" presStyleCnt="5" custScaleY="100208" custLinFactNeighborX="-19795" custLinFactNeighborY="-30538">
        <dgm:presLayoutVars>
          <dgm:bulletEnabled val="1"/>
        </dgm:presLayoutVars>
      </dgm:prSet>
      <dgm:spPr/>
      <dgm:t>
        <a:bodyPr/>
        <a:lstStyle/>
        <a:p>
          <a:endParaRPr lang="es-PE"/>
        </a:p>
      </dgm:t>
    </dgm:pt>
    <dgm:pt modelId="{DBC13ABF-ADDD-43BE-9963-A5D645EAB5D4}" type="pres">
      <dgm:prSet presAssocID="{F287FE2B-4A5F-4FD1-BD32-911538792E70}" presName="sibTrans" presStyleLbl="sibTrans2D1" presStyleIdx="3" presStyleCnt="4"/>
      <dgm:spPr/>
      <dgm:t>
        <a:bodyPr/>
        <a:lstStyle/>
        <a:p>
          <a:endParaRPr lang="es-PE"/>
        </a:p>
      </dgm:t>
    </dgm:pt>
    <dgm:pt modelId="{DFEFCCA0-DB1D-4B22-93E1-35EAA89C8F04}" type="pres">
      <dgm:prSet presAssocID="{F287FE2B-4A5F-4FD1-BD32-911538792E70}" presName="connectorText" presStyleLbl="sibTrans2D1" presStyleIdx="3" presStyleCnt="4"/>
      <dgm:spPr/>
      <dgm:t>
        <a:bodyPr/>
        <a:lstStyle/>
        <a:p>
          <a:endParaRPr lang="es-PE"/>
        </a:p>
      </dgm:t>
    </dgm:pt>
    <dgm:pt modelId="{9738B999-1B64-4BB5-9B0C-C3F1D9CB84C2}" type="pres">
      <dgm:prSet presAssocID="{13F117AF-AA04-4A97-962C-3EA583702F82}" presName="node" presStyleLbl="node1" presStyleIdx="4" presStyleCnt="5" custScaleY="100208" custLinFactNeighborX="-45491" custLinFactNeighborY="-30538">
        <dgm:presLayoutVars>
          <dgm:bulletEnabled val="1"/>
        </dgm:presLayoutVars>
      </dgm:prSet>
      <dgm:spPr/>
      <dgm:t>
        <a:bodyPr/>
        <a:lstStyle/>
        <a:p>
          <a:endParaRPr lang="es-PE"/>
        </a:p>
      </dgm:t>
    </dgm:pt>
  </dgm:ptLst>
  <dgm:cxnLst>
    <dgm:cxn modelId="{88D1CDC1-BE53-4097-B09D-D3844274ACB7}" srcId="{14D19E05-AFA5-4A05-B1DF-4723E20D4479}" destId="{1136842C-1B29-4329-9ABC-5D43E9695BFA}" srcOrd="2" destOrd="0" parTransId="{988230A2-B1D3-4C6E-BD7E-00D306D19E04}" sibTransId="{FCF34807-5843-4F15-A25D-48769C0C3CF5}"/>
    <dgm:cxn modelId="{3D486ED1-95E7-412E-B155-0938C7041FA0}" type="presOf" srcId="{13F117AF-AA04-4A97-962C-3EA583702F82}" destId="{9738B999-1B64-4BB5-9B0C-C3F1D9CB84C2}" srcOrd="0" destOrd="0" presId="urn:microsoft.com/office/officeart/2005/8/layout/process1"/>
    <dgm:cxn modelId="{002DA8CC-5300-4F3B-8EB7-51EA88A1E546}" type="presOf" srcId="{6D0F57B0-B0CB-47C2-A004-9E871450163D}" destId="{F894E471-5CCB-49D1-ADF4-21C830214778}" srcOrd="0" destOrd="0" presId="urn:microsoft.com/office/officeart/2005/8/layout/process1"/>
    <dgm:cxn modelId="{6AD5A723-59EC-45E4-8765-7AC8591DDB29}" srcId="{14D19E05-AFA5-4A05-B1DF-4723E20D4479}" destId="{6D0F57B0-B0CB-47C2-A004-9E871450163D}" srcOrd="3" destOrd="0" parTransId="{5E273C76-C20B-4513-A48F-3748F09C2990}" sibTransId="{F287FE2B-4A5F-4FD1-BD32-911538792E70}"/>
    <dgm:cxn modelId="{F97DFBEE-2450-4831-B487-8EF44324810F}" type="presOf" srcId="{14D19E05-AFA5-4A05-B1DF-4723E20D4479}" destId="{28EC4650-1DDC-4E6D-AA5A-FF41903C02FD}" srcOrd="0" destOrd="0" presId="urn:microsoft.com/office/officeart/2005/8/layout/process1"/>
    <dgm:cxn modelId="{9D0FDCE3-1B7D-4480-8A7E-90A199B603B6}" srcId="{14D19E05-AFA5-4A05-B1DF-4723E20D4479}" destId="{13F117AF-AA04-4A97-962C-3EA583702F82}" srcOrd="4" destOrd="0" parTransId="{70E03DB9-49BE-4428-9410-BCBE1DDEF6CE}" sibTransId="{47DC2114-4C10-4DCF-92C4-D820C968E4B8}"/>
    <dgm:cxn modelId="{7FBEC005-372A-4275-A9D4-F955F80B7B23}" srcId="{14D19E05-AFA5-4A05-B1DF-4723E20D4479}" destId="{8B1AC2A8-9973-4F3D-938E-D401BDEF2D2B}" srcOrd="0" destOrd="0" parTransId="{E96ADC19-0A89-46B3-8683-81D264160C9B}" sibTransId="{44ECA036-8F80-4B34-A786-252882551724}"/>
    <dgm:cxn modelId="{50F52CBC-1D31-440C-A936-3A4D388C7E19}" type="presOf" srcId="{F287FE2B-4A5F-4FD1-BD32-911538792E70}" destId="{DBC13ABF-ADDD-43BE-9963-A5D645EAB5D4}" srcOrd="0" destOrd="0" presId="urn:microsoft.com/office/officeart/2005/8/layout/process1"/>
    <dgm:cxn modelId="{FE609A22-B30B-423F-B672-A07F68741A73}" type="presOf" srcId="{6C9A9C89-4D75-40BF-9EE6-74F0B69FB4B6}" destId="{0B739305-C60F-4F30-ADE1-BE107B501DF1}" srcOrd="1" destOrd="0" presId="urn:microsoft.com/office/officeart/2005/8/layout/process1"/>
    <dgm:cxn modelId="{E1868278-73EA-4779-BC8F-8893220DCCC9}" type="presOf" srcId="{12812793-6B7E-41A2-A5EA-22A2FA528289}" destId="{4467A9B1-C3F5-4296-A32E-17F6C6B91421}" srcOrd="0" destOrd="0" presId="urn:microsoft.com/office/officeart/2005/8/layout/process1"/>
    <dgm:cxn modelId="{226D615A-8B23-4099-9891-FCD8F9B3F42F}" type="presOf" srcId="{6C9A9C89-4D75-40BF-9EE6-74F0B69FB4B6}" destId="{3294E152-6ED7-4373-8A58-BC7E8594C50F}" srcOrd="0" destOrd="0" presId="urn:microsoft.com/office/officeart/2005/8/layout/process1"/>
    <dgm:cxn modelId="{F2923135-6228-4208-894A-6B4CD9E74C46}" type="presOf" srcId="{1136842C-1B29-4329-9ABC-5D43E9695BFA}" destId="{291A2432-8E74-4875-A0AA-43082295D8CD}" srcOrd="0" destOrd="0" presId="urn:microsoft.com/office/officeart/2005/8/layout/process1"/>
    <dgm:cxn modelId="{5752DD67-E21F-41C5-A121-7EA125750AFD}" type="presOf" srcId="{FCF34807-5843-4F15-A25D-48769C0C3CF5}" destId="{F92AE39D-B5F3-445A-8966-39E43A4F0EC0}" srcOrd="0" destOrd="0" presId="urn:microsoft.com/office/officeart/2005/8/layout/process1"/>
    <dgm:cxn modelId="{3353DD72-235B-4C56-9C7F-9413122925B4}" type="presOf" srcId="{44ECA036-8F80-4B34-A786-252882551724}" destId="{EFEE62C6-09B6-4DFC-97DB-08AA5315D90B}" srcOrd="1" destOrd="0" presId="urn:microsoft.com/office/officeart/2005/8/layout/process1"/>
    <dgm:cxn modelId="{02ADB91D-0B8A-4DCB-A29D-BA8362A91FDD}" type="presOf" srcId="{FCF34807-5843-4F15-A25D-48769C0C3CF5}" destId="{B0323D2A-3A79-43DB-82A8-F21CF9522508}" srcOrd="1" destOrd="0" presId="urn:microsoft.com/office/officeart/2005/8/layout/process1"/>
    <dgm:cxn modelId="{25AFDE79-CEBB-4098-A810-23A8B224A871}" srcId="{14D19E05-AFA5-4A05-B1DF-4723E20D4479}" destId="{12812793-6B7E-41A2-A5EA-22A2FA528289}" srcOrd="1" destOrd="0" parTransId="{15C95846-09CF-44CF-A380-92DD27D5449B}" sibTransId="{6C9A9C89-4D75-40BF-9EE6-74F0B69FB4B6}"/>
    <dgm:cxn modelId="{63FB524E-C1B8-4495-9837-0A18EFEDF09A}" type="presOf" srcId="{8B1AC2A8-9973-4F3D-938E-D401BDEF2D2B}" destId="{DFDDE503-73AA-4B39-82FE-E5FA2430FC65}" srcOrd="0" destOrd="0" presId="urn:microsoft.com/office/officeart/2005/8/layout/process1"/>
    <dgm:cxn modelId="{6A5A4B77-05DF-466E-A998-681283439B5E}" type="presOf" srcId="{F287FE2B-4A5F-4FD1-BD32-911538792E70}" destId="{DFEFCCA0-DB1D-4B22-93E1-35EAA89C8F04}" srcOrd="1" destOrd="0" presId="urn:microsoft.com/office/officeart/2005/8/layout/process1"/>
    <dgm:cxn modelId="{969D7244-6633-4AAA-9F49-B9A3FB2FC489}" type="presOf" srcId="{44ECA036-8F80-4B34-A786-252882551724}" destId="{E0E3E520-C446-4A8C-96E1-B7F94247D521}" srcOrd="0" destOrd="0" presId="urn:microsoft.com/office/officeart/2005/8/layout/process1"/>
    <dgm:cxn modelId="{87B45640-0061-40EA-83F5-6E3A2874B1AC}" type="presParOf" srcId="{28EC4650-1DDC-4E6D-AA5A-FF41903C02FD}" destId="{DFDDE503-73AA-4B39-82FE-E5FA2430FC65}" srcOrd="0" destOrd="0" presId="urn:microsoft.com/office/officeart/2005/8/layout/process1"/>
    <dgm:cxn modelId="{452F0149-366B-4A94-8D15-F922C1F98ABA}" type="presParOf" srcId="{28EC4650-1DDC-4E6D-AA5A-FF41903C02FD}" destId="{E0E3E520-C446-4A8C-96E1-B7F94247D521}" srcOrd="1" destOrd="0" presId="urn:microsoft.com/office/officeart/2005/8/layout/process1"/>
    <dgm:cxn modelId="{4403FE1D-CD19-49D3-8FC9-52BCEB3C81DF}" type="presParOf" srcId="{E0E3E520-C446-4A8C-96E1-B7F94247D521}" destId="{EFEE62C6-09B6-4DFC-97DB-08AA5315D90B}" srcOrd="0" destOrd="0" presId="urn:microsoft.com/office/officeart/2005/8/layout/process1"/>
    <dgm:cxn modelId="{3A854ED5-A7E9-424C-8E4E-F54484F291F0}" type="presParOf" srcId="{28EC4650-1DDC-4E6D-AA5A-FF41903C02FD}" destId="{4467A9B1-C3F5-4296-A32E-17F6C6B91421}" srcOrd="2" destOrd="0" presId="urn:microsoft.com/office/officeart/2005/8/layout/process1"/>
    <dgm:cxn modelId="{A9ABD783-7D65-4177-A841-AA40CC9BE57F}" type="presParOf" srcId="{28EC4650-1DDC-4E6D-AA5A-FF41903C02FD}" destId="{3294E152-6ED7-4373-8A58-BC7E8594C50F}" srcOrd="3" destOrd="0" presId="urn:microsoft.com/office/officeart/2005/8/layout/process1"/>
    <dgm:cxn modelId="{BD3C4F14-3A9D-4080-A4D9-1486BAE20CE9}" type="presParOf" srcId="{3294E152-6ED7-4373-8A58-BC7E8594C50F}" destId="{0B739305-C60F-4F30-ADE1-BE107B501DF1}" srcOrd="0" destOrd="0" presId="urn:microsoft.com/office/officeart/2005/8/layout/process1"/>
    <dgm:cxn modelId="{65B0DD72-FEC2-49A1-8213-693108F7A1B0}" type="presParOf" srcId="{28EC4650-1DDC-4E6D-AA5A-FF41903C02FD}" destId="{291A2432-8E74-4875-A0AA-43082295D8CD}" srcOrd="4" destOrd="0" presId="urn:microsoft.com/office/officeart/2005/8/layout/process1"/>
    <dgm:cxn modelId="{28C99B63-100E-461E-ABE6-E94D05C6D540}" type="presParOf" srcId="{28EC4650-1DDC-4E6D-AA5A-FF41903C02FD}" destId="{F92AE39D-B5F3-445A-8966-39E43A4F0EC0}" srcOrd="5" destOrd="0" presId="urn:microsoft.com/office/officeart/2005/8/layout/process1"/>
    <dgm:cxn modelId="{2212F793-5284-4FFA-B79E-70D031320707}" type="presParOf" srcId="{F92AE39D-B5F3-445A-8966-39E43A4F0EC0}" destId="{B0323D2A-3A79-43DB-82A8-F21CF9522508}" srcOrd="0" destOrd="0" presId="urn:microsoft.com/office/officeart/2005/8/layout/process1"/>
    <dgm:cxn modelId="{42EAE1FF-D798-45F5-A158-66A71531D2E7}" type="presParOf" srcId="{28EC4650-1DDC-4E6D-AA5A-FF41903C02FD}" destId="{F894E471-5CCB-49D1-ADF4-21C830214778}" srcOrd="6" destOrd="0" presId="urn:microsoft.com/office/officeart/2005/8/layout/process1"/>
    <dgm:cxn modelId="{0EDCF86C-ECE2-497D-8102-05A39DE26C8F}" type="presParOf" srcId="{28EC4650-1DDC-4E6D-AA5A-FF41903C02FD}" destId="{DBC13ABF-ADDD-43BE-9963-A5D645EAB5D4}" srcOrd="7" destOrd="0" presId="urn:microsoft.com/office/officeart/2005/8/layout/process1"/>
    <dgm:cxn modelId="{B4AF12F8-3ED7-4351-936A-F6860B2AD396}" type="presParOf" srcId="{DBC13ABF-ADDD-43BE-9963-A5D645EAB5D4}" destId="{DFEFCCA0-DB1D-4B22-93E1-35EAA89C8F04}" srcOrd="0" destOrd="0" presId="urn:microsoft.com/office/officeart/2005/8/layout/process1"/>
    <dgm:cxn modelId="{81DA67F8-5CE7-4AC5-B9B6-99370A82B705}" type="presParOf" srcId="{28EC4650-1DDC-4E6D-AA5A-FF41903C02FD}" destId="{9738B999-1B64-4BB5-9B0C-C3F1D9CB84C2}"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1D4C3-FD84-49DB-9112-823325E2BF5C}">
      <dsp:nvSpPr>
        <dsp:cNvPr id="0" name=""/>
        <dsp:cNvSpPr/>
      </dsp:nvSpPr>
      <dsp:spPr>
        <a:xfrm>
          <a:off x="619286" y="0"/>
          <a:ext cx="7018581" cy="292890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1CBA82-2706-4768-8BD9-A90B0BDE21F4}">
      <dsp:nvSpPr>
        <dsp:cNvPr id="0" name=""/>
        <dsp:cNvSpPr/>
      </dsp:nvSpPr>
      <dsp:spPr>
        <a:xfrm>
          <a:off x="2419" y="878670"/>
          <a:ext cx="1456291" cy="11715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a:t>Forma parte del Control Gubernamental, </a:t>
          </a:r>
          <a:endParaRPr lang="es-PE" sz="1200" b="1" kern="1200"/>
        </a:p>
      </dsp:txBody>
      <dsp:txXfrm>
        <a:off x="59610" y="935861"/>
        <a:ext cx="1341909" cy="1057179"/>
      </dsp:txXfrm>
    </dsp:sp>
    <dsp:sp modelId="{6C144C20-8775-4AB8-8E5E-0E859FE2AA39}">
      <dsp:nvSpPr>
        <dsp:cNvPr id="0" name=""/>
        <dsp:cNvSpPr/>
      </dsp:nvSpPr>
      <dsp:spPr>
        <a:xfrm>
          <a:off x="1701425" y="878670"/>
          <a:ext cx="1456291" cy="117156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a:t>es una modalidad de los servicios de control posterior,</a:t>
          </a:r>
          <a:endParaRPr lang="es-PE" sz="1200" b="1" kern="1200"/>
        </a:p>
      </dsp:txBody>
      <dsp:txXfrm>
        <a:off x="1758616" y="935861"/>
        <a:ext cx="1341909" cy="1057179"/>
      </dsp:txXfrm>
    </dsp:sp>
    <dsp:sp modelId="{1CEA9495-76BD-470E-BD29-8DB73C5A6159}">
      <dsp:nvSpPr>
        <dsp:cNvPr id="0" name=""/>
        <dsp:cNvSpPr/>
      </dsp:nvSpPr>
      <dsp:spPr>
        <a:xfrm>
          <a:off x="3400431" y="878670"/>
          <a:ext cx="1456291" cy="1171561"/>
        </a:xfrm>
        <a:prstGeom prst="roundRect">
          <a:avLst/>
        </a:prstGeom>
        <a:solidFill>
          <a:srgbClr val="6A5E5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t>que consiste en la intervención </a:t>
          </a:r>
          <a:r>
            <a:rPr lang="es-ES" sz="1200" b="1" u="sng" kern="1200" dirty="0"/>
            <a:t>oportuna, puntual y abreviada, </a:t>
          </a:r>
          <a:endParaRPr lang="es-PE" sz="1200" b="1" u="sng" kern="1200" dirty="0"/>
        </a:p>
      </dsp:txBody>
      <dsp:txXfrm>
        <a:off x="3457622" y="935861"/>
        <a:ext cx="1341909" cy="1057179"/>
      </dsp:txXfrm>
    </dsp:sp>
    <dsp:sp modelId="{3929BB0C-BCCB-44EA-8B37-CA353E063AD9}">
      <dsp:nvSpPr>
        <dsp:cNvPr id="0" name=""/>
        <dsp:cNvSpPr/>
      </dsp:nvSpPr>
      <dsp:spPr>
        <a:xfrm>
          <a:off x="5099438" y="787816"/>
          <a:ext cx="1456291" cy="13532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t>con el objeto de verificar la existencia de hechos con evidencias de presunta irregularidad e </a:t>
          </a:r>
          <a:endParaRPr lang="es-PE" sz="1200" b="1" kern="1200" dirty="0"/>
        </a:p>
      </dsp:txBody>
      <dsp:txXfrm>
        <a:off x="5165499" y="853877"/>
        <a:ext cx="1324169" cy="1221148"/>
      </dsp:txXfrm>
    </dsp:sp>
    <dsp:sp modelId="{E8B1D8BF-07C3-44CD-976E-75C7F3056D00}">
      <dsp:nvSpPr>
        <dsp:cNvPr id="0" name=""/>
        <dsp:cNvSpPr/>
      </dsp:nvSpPr>
      <dsp:spPr>
        <a:xfrm>
          <a:off x="6798444" y="681667"/>
          <a:ext cx="1456291" cy="1565568"/>
        </a:xfrm>
        <a:prstGeom prst="roundRect">
          <a:avLst/>
        </a:prstGeom>
        <a:solidFill>
          <a:srgbClr val="FF00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a:t>identificar las posibles </a:t>
          </a:r>
          <a:r>
            <a:rPr lang="es-ES" sz="1400" b="1" u="sng" kern="1200" dirty="0"/>
            <a:t>responsabilidades civiles, penales o administrativas </a:t>
          </a:r>
          <a:r>
            <a:rPr lang="es-ES" sz="1400" b="1" kern="1200" dirty="0"/>
            <a:t>que correspondan.</a:t>
          </a:r>
          <a:endParaRPr lang="es-PE" sz="1400" b="1" kern="1200" dirty="0"/>
        </a:p>
      </dsp:txBody>
      <dsp:txXfrm>
        <a:off x="6869534" y="752757"/>
        <a:ext cx="1314111" cy="1423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DE503-73AA-4B39-82FE-E5FA2430FC65}">
      <dsp:nvSpPr>
        <dsp:cNvPr id="0" name=""/>
        <dsp:cNvSpPr/>
      </dsp:nvSpPr>
      <dsp:spPr>
        <a:xfrm>
          <a:off x="0" y="1646501"/>
          <a:ext cx="1063940" cy="170084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t>Los hechos evidenciados  a  partir de un servicio de control o servicio relacionado, </a:t>
          </a:r>
          <a:endParaRPr lang="es-PE" sz="1200" b="1" kern="1200" dirty="0"/>
        </a:p>
      </dsp:txBody>
      <dsp:txXfrm>
        <a:off x="31162" y="1677663"/>
        <a:ext cx="1001616" cy="1638519"/>
      </dsp:txXfrm>
    </dsp:sp>
    <dsp:sp modelId="{E0E3E520-C446-4A8C-96E1-B7F94247D521}">
      <dsp:nvSpPr>
        <dsp:cNvPr id="0" name=""/>
        <dsp:cNvSpPr/>
      </dsp:nvSpPr>
      <dsp:spPr>
        <a:xfrm>
          <a:off x="1150991" y="2364994"/>
          <a:ext cx="184546" cy="26385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PE" sz="1100" kern="1200"/>
        </a:p>
      </dsp:txBody>
      <dsp:txXfrm>
        <a:off x="1150991" y="2417765"/>
        <a:ext cx="129182" cy="158315"/>
      </dsp:txXfrm>
    </dsp:sp>
    <dsp:sp modelId="{4467A9B1-C3F5-4296-A32E-17F6C6B91421}">
      <dsp:nvSpPr>
        <dsp:cNvPr id="0" name=""/>
        <dsp:cNvSpPr/>
      </dsp:nvSpPr>
      <dsp:spPr>
        <a:xfrm>
          <a:off x="1412141" y="1646501"/>
          <a:ext cx="1063940" cy="1700843"/>
        </a:xfrm>
        <a:prstGeom prst="roundRect">
          <a:avLst>
            <a:gd name="adj" fmla="val 10000"/>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t>son puestos en conocimiento de la Unidad bajo cuyo ámbito se encuentra la entidad o dependencia, </a:t>
          </a:r>
          <a:endParaRPr lang="es-PE" sz="1200" b="1" kern="1200" dirty="0"/>
        </a:p>
      </dsp:txBody>
      <dsp:txXfrm>
        <a:off x="1443303" y="1677663"/>
        <a:ext cx="1001616" cy="1638519"/>
      </dsp:txXfrm>
    </dsp:sp>
    <dsp:sp modelId="{3294E152-6ED7-4373-8A58-BC7E8594C50F}">
      <dsp:nvSpPr>
        <dsp:cNvPr id="0" name=""/>
        <dsp:cNvSpPr/>
      </dsp:nvSpPr>
      <dsp:spPr>
        <a:xfrm>
          <a:off x="2582476" y="2364994"/>
          <a:ext cx="225555" cy="26385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PE" sz="1100" kern="1200"/>
        </a:p>
      </dsp:txBody>
      <dsp:txXfrm>
        <a:off x="2582476" y="2417765"/>
        <a:ext cx="157889" cy="158315"/>
      </dsp:txXfrm>
    </dsp:sp>
    <dsp:sp modelId="{291A2432-8E74-4875-A0AA-43082295D8CD}">
      <dsp:nvSpPr>
        <dsp:cNvPr id="0" name=""/>
        <dsp:cNvSpPr/>
      </dsp:nvSpPr>
      <dsp:spPr>
        <a:xfrm>
          <a:off x="2901659" y="1646501"/>
          <a:ext cx="1063940" cy="1700843"/>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t>Por la comisión o  equipo a cargo del servicio</a:t>
          </a:r>
          <a:endParaRPr lang="es-PE" sz="1200" b="1" kern="1200" dirty="0"/>
        </a:p>
      </dsp:txBody>
      <dsp:txXfrm>
        <a:off x="2932821" y="1677663"/>
        <a:ext cx="1001616" cy="1638519"/>
      </dsp:txXfrm>
    </dsp:sp>
    <dsp:sp modelId="{F92AE39D-B5F3-445A-8966-39E43A4F0EC0}">
      <dsp:nvSpPr>
        <dsp:cNvPr id="0" name=""/>
        <dsp:cNvSpPr/>
      </dsp:nvSpPr>
      <dsp:spPr>
        <a:xfrm>
          <a:off x="4071994" y="2364994"/>
          <a:ext cx="225555" cy="26385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PE" sz="1100" kern="1200"/>
        </a:p>
      </dsp:txBody>
      <dsp:txXfrm>
        <a:off x="4071994" y="2417765"/>
        <a:ext cx="157889" cy="158315"/>
      </dsp:txXfrm>
    </dsp:sp>
    <dsp:sp modelId="{F894E471-5CCB-49D1-ADF4-21C830214778}">
      <dsp:nvSpPr>
        <dsp:cNvPr id="0" name=""/>
        <dsp:cNvSpPr/>
      </dsp:nvSpPr>
      <dsp:spPr>
        <a:xfrm>
          <a:off x="4391176" y="1646501"/>
          <a:ext cx="1063940" cy="1700843"/>
        </a:xfrm>
        <a:prstGeom prst="roundRect">
          <a:avLst>
            <a:gd name="adj" fmla="val 10000"/>
          </a:avLst>
        </a:prstGeom>
        <a:solidFill>
          <a:schemeClr val="accent5">
            <a:lumMod val="50000"/>
          </a:schemeClr>
        </a:solid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t> Documento con análisis y conclusiones que den cuenta el hecho con evidencias de presunta irregularidad, </a:t>
          </a:r>
          <a:endParaRPr lang="es-PE" sz="1200" b="1" kern="1200" dirty="0"/>
        </a:p>
      </dsp:txBody>
      <dsp:txXfrm>
        <a:off x="4422338" y="1677663"/>
        <a:ext cx="1001616" cy="1638519"/>
      </dsp:txXfrm>
    </dsp:sp>
    <dsp:sp modelId="{DBC13ABF-ADDD-43BE-9963-A5D645EAB5D4}">
      <dsp:nvSpPr>
        <dsp:cNvPr id="0" name=""/>
        <dsp:cNvSpPr/>
      </dsp:nvSpPr>
      <dsp:spPr>
        <a:xfrm>
          <a:off x="5534172" y="2364994"/>
          <a:ext cx="167596" cy="263857"/>
        </a:xfrm>
        <a:prstGeom prst="rightArrow">
          <a:avLst>
            <a:gd name="adj1" fmla="val 60000"/>
            <a:gd name="adj2" fmla="val 5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PE" sz="1100" kern="1200"/>
        </a:p>
      </dsp:txBody>
      <dsp:txXfrm>
        <a:off x="5534172" y="2417765"/>
        <a:ext cx="117317" cy="158315"/>
      </dsp:txXfrm>
    </dsp:sp>
    <dsp:sp modelId="{9738B999-1B64-4BB5-9B0C-C3F1D9CB84C2}">
      <dsp:nvSpPr>
        <dsp:cNvPr id="0" name=""/>
        <dsp:cNvSpPr/>
      </dsp:nvSpPr>
      <dsp:spPr>
        <a:xfrm>
          <a:off x="5771337" y="1646501"/>
          <a:ext cx="1063940" cy="1700843"/>
        </a:xfrm>
        <a:prstGeom prst="roundRect">
          <a:avLst>
            <a:gd name="adj" fmla="val 10000"/>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kern="1200" dirty="0"/>
            <a:t>así como la recomendación para que se evalúe el inicio de un Servicio de Control Especifico.</a:t>
          </a:r>
          <a:endParaRPr lang="es-PE" sz="1200" b="1" kern="1200" dirty="0"/>
        </a:p>
      </dsp:txBody>
      <dsp:txXfrm>
        <a:off x="5802499" y="1677663"/>
        <a:ext cx="1001616" cy="16385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40156" cy="494551"/>
          </a:xfrm>
          <a:prstGeom prst="rect">
            <a:avLst/>
          </a:prstGeom>
        </p:spPr>
        <p:txBody>
          <a:bodyPr vert="horz" lIns="91433" tIns="45717" rIns="91433" bIns="45717" rtlCol="0"/>
          <a:lstStyle>
            <a:lvl1pPr algn="l">
              <a:defRPr sz="1200"/>
            </a:lvl1pPr>
          </a:lstStyle>
          <a:p>
            <a:endParaRPr lang="es-ES_tradnl"/>
          </a:p>
        </p:txBody>
      </p:sp>
      <p:sp>
        <p:nvSpPr>
          <p:cNvPr id="3" name="Marcador de fecha 2"/>
          <p:cNvSpPr>
            <a:spLocks noGrp="1"/>
          </p:cNvSpPr>
          <p:nvPr>
            <p:ph type="dt" idx="1"/>
          </p:nvPr>
        </p:nvSpPr>
        <p:spPr>
          <a:xfrm>
            <a:off x="3843249" y="1"/>
            <a:ext cx="2940156" cy="494551"/>
          </a:xfrm>
          <a:prstGeom prst="rect">
            <a:avLst/>
          </a:prstGeom>
        </p:spPr>
        <p:txBody>
          <a:bodyPr vert="horz" lIns="91433" tIns="45717" rIns="91433" bIns="45717" rtlCol="0"/>
          <a:lstStyle>
            <a:lvl1pPr algn="r">
              <a:defRPr sz="1200"/>
            </a:lvl1pPr>
          </a:lstStyle>
          <a:p>
            <a:fld id="{CCD0F512-5D42-934F-97B4-1AD019A09C78}" type="datetimeFigureOut">
              <a:rPr lang="es-ES_tradnl" smtClean="0"/>
              <a:t>09/09/2019</a:t>
            </a:fld>
            <a:endParaRPr lang="es-ES_tradnl"/>
          </a:p>
        </p:txBody>
      </p:sp>
      <p:sp>
        <p:nvSpPr>
          <p:cNvPr id="4" name="Marcador de imagen de diapositiva 3"/>
          <p:cNvSpPr>
            <a:spLocks noGrp="1" noRot="1" noChangeAspect="1"/>
          </p:cNvSpPr>
          <p:nvPr>
            <p:ph type="sldImg" idx="2"/>
          </p:nvPr>
        </p:nvSpPr>
        <p:spPr>
          <a:xfrm>
            <a:off x="1174750" y="1231900"/>
            <a:ext cx="4435475" cy="3327400"/>
          </a:xfrm>
          <a:prstGeom prst="rect">
            <a:avLst/>
          </a:prstGeom>
          <a:noFill/>
          <a:ln w="12700">
            <a:solidFill>
              <a:prstClr val="black"/>
            </a:solidFill>
          </a:ln>
        </p:spPr>
        <p:txBody>
          <a:bodyPr vert="horz" lIns="91433" tIns="45717" rIns="91433" bIns="45717" rtlCol="0" anchor="ctr"/>
          <a:lstStyle/>
          <a:p>
            <a:endParaRPr lang="es-ES_tradnl"/>
          </a:p>
        </p:txBody>
      </p:sp>
      <p:sp>
        <p:nvSpPr>
          <p:cNvPr id="5" name="Marcador de notas 4"/>
          <p:cNvSpPr>
            <a:spLocks noGrp="1"/>
          </p:cNvSpPr>
          <p:nvPr>
            <p:ph type="body" sz="quarter" idx="3"/>
          </p:nvPr>
        </p:nvSpPr>
        <p:spPr>
          <a:xfrm>
            <a:off x="678498" y="4743579"/>
            <a:ext cx="5427980" cy="3881110"/>
          </a:xfrm>
          <a:prstGeom prst="rect">
            <a:avLst/>
          </a:prstGeom>
        </p:spPr>
        <p:txBody>
          <a:bodyPr vert="horz" lIns="91433" tIns="45717" rIns="91433" bIns="4571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6" name="Marcador de pie de página 5"/>
          <p:cNvSpPr>
            <a:spLocks noGrp="1"/>
          </p:cNvSpPr>
          <p:nvPr>
            <p:ph type="ftr" sz="quarter" idx="4"/>
          </p:nvPr>
        </p:nvSpPr>
        <p:spPr>
          <a:xfrm>
            <a:off x="1" y="9362239"/>
            <a:ext cx="2940156" cy="494550"/>
          </a:xfrm>
          <a:prstGeom prst="rect">
            <a:avLst/>
          </a:prstGeom>
        </p:spPr>
        <p:txBody>
          <a:bodyPr vert="horz" lIns="91433" tIns="45717" rIns="91433" bIns="45717"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43249" y="9362239"/>
            <a:ext cx="2940156" cy="494550"/>
          </a:xfrm>
          <a:prstGeom prst="rect">
            <a:avLst/>
          </a:prstGeom>
        </p:spPr>
        <p:txBody>
          <a:bodyPr vert="horz" lIns="91433" tIns="45717" rIns="91433" bIns="45717" rtlCol="0" anchor="b"/>
          <a:lstStyle>
            <a:lvl1pPr algn="r">
              <a:defRPr sz="1200"/>
            </a:lvl1pPr>
          </a:lstStyle>
          <a:p>
            <a:fld id="{F799F492-C023-7845-8EAF-DEB052D0241D}" type="slidenum">
              <a:rPr lang="es-ES_tradnl" smtClean="0"/>
              <a:t>‹Nº›</a:t>
            </a:fld>
            <a:endParaRPr lang="es-ES_tradnl"/>
          </a:p>
        </p:txBody>
      </p:sp>
    </p:spTree>
    <p:extLst>
      <p:ext uri="{BB962C8B-B14F-4D97-AF65-F5344CB8AC3E}">
        <p14:creationId xmlns:p14="http://schemas.microsoft.com/office/powerpoint/2010/main" val="141252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799F492-C023-7845-8EAF-DEB052D0241D}" type="slidenum">
              <a:rPr lang="es-ES_tradnl" smtClean="0"/>
              <a:t>1</a:t>
            </a:fld>
            <a:endParaRPr lang="es-ES_tradnl"/>
          </a:p>
        </p:txBody>
      </p:sp>
    </p:spTree>
    <p:extLst>
      <p:ext uri="{BB962C8B-B14F-4D97-AF65-F5344CB8AC3E}">
        <p14:creationId xmlns:p14="http://schemas.microsoft.com/office/powerpoint/2010/main" val="1948162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799F492-C023-7845-8EAF-DEB052D0241D}" type="slidenum">
              <a:rPr lang="es-ES_tradnl" smtClean="0"/>
              <a:t>10</a:t>
            </a:fld>
            <a:endParaRPr lang="es-ES_tradnl"/>
          </a:p>
        </p:txBody>
      </p:sp>
    </p:spTree>
    <p:extLst>
      <p:ext uri="{BB962C8B-B14F-4D97-AF65-F5344CB8AC3E}">
        <p14:creationId xmlns:p14="http://schemas.microsoft.com/office/powerpoint/2010/main" val="175411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F799F492-C023-7845-8EAF-DEB052D0241D}" type="slidenum">
              <a:rPr lang="es-ES_tradnl" smtClean="0"/>
              <a:t>29</a:t>
            </a:fld>
            <a:endParaRPr lang="es-ES_tradnl"/>
          </a:p>
        </p:txBody>
      </p:sp>
    </p:spTree>
    <p:extLst>
      <p:ext uri="{BB962C8B-B14F-4D97-AF65-F5344CB8AC3E}">
        <p14:creationId xmlns:p14="http://schemas.microsoft.com/office/powerpoint/2010/main" val="1948162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48057" y="1060529"/>
            <a:ext cx="7344649" cy="2256061"/>
          </a:xfrm>
        </p:spPr>
        <p:txBody>
          <a:bodyPr anchor="b"/>
          <a:lstStyle>
            <a:lvl1pPr algn="ctr">
              <a:defRPr sz="5669"/>
            </a:lvl1pPr>
          </a:lstStyle>
          <a:p>
            <a:r>
              <a:rPr lang="es-ES"/>
              <a:t>Clic para editar título</a:t>
            </a:r>
            <a:endParaRPr lang="en-US" dirty="0"/>
          </a:p>
        </p:txBody>
      </p:sp>
      <p:sp>
        <p:nvSpPr>
          <p:cNvPr id="3" name="Subtitle 2"/>
          <p:cNvSpPr>
            <a:spLocks noGrp="1"/>
          </p:cNvSpPr>
          <p:nvPr>
            <p:ph type="subTitle" idx="1"/>
          </p:nvPr>
        </p:nvSpPr>
        <p:spPr>
          <a:xfrm>
            <a:off x="1080096" y="3403592"/>
            <a:ext cx="6480572" cy="1564542"/>
          </a:xfrm>
        </p:spPr>
        <p:txBody>
          <a:bodyPr/>
          <a:lstStyle>
            <a:lvl1pPr marL="0" indent="0" algn="ctr">
              <a:buNone/>
              <a:defRPr sz="2268"/>
            </a:lvl1pPr>
            <a:lvl2pPr marL="432008" indent="0" algn="ctr">
              <a:buNone/>
              <a:defRPr sz="1890"/>
            </a:lvl2pPr>
            <a:lvl3pPr marL="864017" indent="0" algn="ctr">
              <a:buNone/>
              <a:defRPr sz="1701"/>
            </a:lvl3pPr>
            <a:lvl4pPr marL="1296025" indent="0" algn="ctr">
              <a:buNone/>
              <a:defRPr sz="1512"/>
            </a:lvl4pPr>
            <a:lvl5pPr marL="1728033" indent="0" algn="ctr">
              <a:buNone/>
              <a:defRPr sz="1512"/>
            </a:lvl5pPr>
            <a:lvl6pPr marL="2160041" indent="0" algn="ctr">
              <a:buNone/>
              <a:defRPr sz="1512"/>
            </a:lvl6pPr>
            <a:lvl7pPr marL="2592050" indent="0" algn="ctr">
              <a:buNone/>
              <a:defRPr sz="1512"/>
            </a:lvl7pPr>
            <a:lvl8pPr marL="3024058" indent="0" algn="ctr">
              <a:buNone/>
              <a:defRPr sz="1512"/>
            </a:lvl8pPr>
            <a:lvl9pPr marL="3456066" indent="0" algn="ctr">
              <a:buNone/>
              <a:defRPr sz="151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101302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1188932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3546" y="345009"/>
            <a:ext cx="1863165" cy="5491649"/>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594053" y="345009"/>
            <a:ext cx="5481484" cy="549164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4853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62759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89553" y="1615546"/>
            <a:ext cx="7452658" cy="2695572"/>
          </a:xfrm>
        </p:spPr>
        <p:txBody>
          <a:bodyPr anchor="b"/>
          <a:lstStyle>
            <a:lvl1pPr>
              <a:defRPr sz="5669"/>
            </a:lvl1pPr>
          </a:lstStyle>
          <a:p>
            <a:r>
              <a:rPr lang="es-ES"/>
              <a:t>Clic para editar título</a:t>
            </a:r>
            <a:endParaRPr lang="en-US" dirty="0"/>
          </a:p>
        </p:txBody>
      </p:sp>
      <p:sp>
        <p:nvSpPr>
          <p:cNvPr id="3" name="Text Placeholder 2"/>
          <p:cNvSpPr>
            <a:spLocks noGrp="1"/>
          </p:cNvSpPr>
          <p:nvPr>
            <p:ph type="body" idx="1"/>
          </p:nvPr>
        </p:nvSpPr>
        <p:spPr>
          <a:xfrm>
            <a:off x="589553" y="4336619"/>
            <a:ext cx="7452658" cy="1417538"/>
          </a:xfrm>
        </p:spPr>
        <p:txBody>
          <a:bodyPr/>
          <a:lstStyle>
            <a:lvl1pPr marL="0" indent="0">
              <a:buNone/>
              <a:defRPr sz="2268">
                <a:solidFill>
                  <a:schemeClr val="tx1"/>
                </a:solidFill>
              </a:defRPr>
            </a:lvl1pPr>
            <a:lvl2pPr marL="432008" indent="0">
              <a:buNone/>
              <a:defRPr sz="1890">
                <a:solidFill>
                  <a:schemeClr val="tx1">
                    <a:tint val="75000"/>
                  </a:schemeClr>
                </a:solidFill>
              </a:defRPr>
            </a:lvl2pPr>
            <a:lvl3pPr marL="864017" indent="0">
              <a:buNone/>
              <a:defRPr sz="1701">
                <a:solidFill>
                  <a:schemeClr val="tx1">
                    <a:tint val="75000"/>
                  </a:schemeClr>
                </a:solidFill>
              </a:defRPr>
            </a:lvl3pPr>
            <a:lvl4pPr marL="1296025" indent="0">
              <a:buNone/>
              <a:defRPr sz="1512">
                <a:solidFill>
                  <a:schemeClr val="tx1">
                    <a:tint val="75000"/>
                  </a:schemeClr>
                </a:solidFill>
              </a:defRPr>
            </a:lvl4pPr>
            <a:lvl5pPr marL="1728033" indent="0">
              <a:buNone/>
              <a:defRPr sz="1512">
                <a:solidFill>
                  <a:schemeClr val="tx1">
                    <a:tint val="75000"/>
                  </a:schemeClr>
                </a:solidFill>
              </a:defRPr>
            </a:lvl5pPr>
            <a:lvl6pPr marL="2160041" indent="0">
              <a:buNone/>
              <a:defRPr sz="1512">
                <a:solidFill>
                  <a:schemeClr val="tx1">
                    <a:tint val="75000"/>
                  </a:schemeClr>
                </a:solidFill>
              </a:defRPr>
            </a:lvl6pPr>
            <a:lvl7pPr marL="2592050" indent="0">
              <a:buNone/>
              <a:defRPr sz="1512">
                <a:solidFill>
                  <a:schemeClr val="tx1">
                    <a:tint val="75000"/>
                  </a:schemeClr>
                </a:solidFill>
              </a:defRPr>
            </a:lvl7pPr>
            <a:lvl8pPr marL="3024058" indent="0">
              <a:buNone/>
              <a:defRPr sz="1512">
                <a:solidFill>
                  <a:schemeClr val="tx1">
                    <a:tint val="75000"/>
                  </a:schemeClr>
                </a:solidFill>
              </a:defRPr>
            </a:lvl8pPr>
            <a:lvl9pPr marL="3456066" indent="0">
              <a:buNone/>
              <a:defRPr sz="1512">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168260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594053" y="1725046"/>
            <a:ext cx="3672324" cy="41116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374386" y="1725046"/>
            <a:ext cx="3672324" cy="41116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147081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95178" y="345011"/>
            <a:ext cx="7452658" cy="1252534"/>
          </a:xfrm>
        </p:spPr>
        <p:txBody>
          <a:bodyPr/>
          <a:lstStyle/>
          <a:p>
            <a:r>
              <a:rPr lang="es-ES"/>
              <a:t>Clic para editar título</a:t>
            </a:r>
            <a:endParaRPr lang="en-US" dirty="0"/>
          </a:p>
        </p:txBody>
      </p:sp>
      <p:sp>
        <p:nvSpPr>
          <p:cNvPr id="3" name="Text Placeholder 2"/>
          <p:cNvSpPr>
            <a:spLocks noGrp="1"/>
          </p:cNvSpPr>
          <p:nvPr>
            <p:ph type="body" idx="1"/>
          </p:nvPr>
        </p:nvSpPr>
        <p:spPr>
          <a:xfrm>
            <a:off x="595179" y="1588543"/>
            <a:ext cx="3655447"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es-ES"/>
              <a:t>Haga clic para modificar el estilo de texto del patrón</a:t>
            </a:r>
          </a:p>
        </p:txBody>
      </p:sp>
      <p:sp>
        <p:nvSpPr>
          <p:cNvPr id="4" name="Content Placeholder 3"/>
          <p:cNvSpPr>
            <a:spLocks noGrp="1"/>
          </p:cNvSpPr>
          <p:nvPr>
            <p:ph sz="half" idx="2"/>
          </p:nvPr>
        </p:nvSpPr>
        <p:spPr>
          <a:xfrm>
            <a:off x="595179" y="2367064"/>
            <a:ext cx="3655447" cy="34815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374387" y="1588543"/>
            <a:ext cx="3673450" cy="778521"/>
          </a:xfrm>
        </p:spPr>
        <p:txBody>
          <a:bodyPr anchor="b"/>
          <a:lstStyle>
            <a:lvl1pPr marL="0" indent="0">
              <a:buNone/>
              <a:defRPr sz="2268" b="1"/>
            </a:lvl1pPr>
            <a:lvl2pPr marL="432008" indent="0">
              <a:buNone/>
              <a:defRPr sz="1890" b="1"/>
            </a:lvl2pPr>
            <a:lvl3pPr marL="864017" indent="0">
              <a:buNone/>
              <a:defRPr sz="1701" b="1"/>
            </a:lvl3pPr>
            <a:lvl4pPr marL="1296025" indent="0">
              <a:buNone/>
              <a:defRPr sz="1512" b="1"/>
            </a:lvl4pPr>
            <a:lvl5pPr marL="1728033" indent="0">
              <a:buNone/>
              <a:defRPr sz="1512" b="1"/>
            </a:lvl5pPr>
            <a:lvl6pPr marL="2160041" indent="0">
              <a:buNone/>
              <a:defRPr sz="1512" b="1"/>
            </a:lvl6pPr>
            <a:lvl7pPr marL="2592050" indent="0">
              <a:buNone/>
              <a:defRPr sz="1512" b="1"/>
            </a:lvl7pPr>
            <a:lvl8pPr marL="3024058" indent="0">
              <a:buNone/>
              <a:defRPr sz="1512" b="1"/>
            </a:lvl8pPr>
            <a:lvl9pPr marL="3456066" indent="0">
              <a:buNone/>
              <a:defRPr sz="1512" b="1"/>
            </a:lvl9pPr>
          </a:lstStyle>
          <a:p>
            <a:pPr lvl="0"/>
            <a:r>
              <a:rPr lang="es-ES"/>
              <a:t>Haga clic para modificar el estilo de texto del patrón</a:t>
            </a:r>
          </a:p>
        </p:txBody>
      </p:sp>
      <p:sp>
        <p:nvSpPr>
          <p:cNvPr id="6" name="Content Placeholder 5"/>
          <p:cNvSpPr>
            <a:spLocks noGrp="1"/>
          </p:cNvSpPr>
          <p:nvPr>
            <p:ph sz="quarter" idx="4"/>
          </p:nvPr>
        </p:nvSpPr>
        <p:spPr>
          <a:xfrm>
            <a:off x="4374387" y="2367064"/>
            <a:ext cx="3673450" cy="34815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30159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85606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182042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5178" y="432012"/>
            <a:ext cx="2786871" cy="1512041"/>
          </a:xfrm>
        </p:spPr>
        <p:txBody>
          <a:bodyPr anchor="b"/>
          <a:lstStyle>
            <a:lvl1pPr>
              <a:defRPr sz="3024"/>
            </a:lvl1pPr>
          </a:lstStyle>
          <a:p>
            <a:r>
              <a:rPr lang="es-ES"/>
              <a:t>Clic para editar título</a:t>
            </a:r>
            <a:endParaRPr lang="en-US" dirty="0"/>
          </a:p>
        </p:txBody>
      </p:sp>
      <p:sp>
        <p:nvSpPr>
          <p:cNvPr id="3" name="Content Placeholder 2"/>
          <p:cNvSpPr>
            <a:spLocks noGrp="1"/>
          </p:cNvSpPr>
          <p:nvPr>
            <p:ph idx="1"/>
          </p:nvPr>
        </p:nvSpPr>
        <p:spPr>
          <a:xfrm>
            <a:off x="3673450" y="933027"/>
            <a:ext cx="4374386" cy="4605124"/>
          </a:xfrm>
        </p:spPr>
        <p:txBody>
          <a:bodyPr/>
          <a:lstStyle>
            <a:lvl1pPr>
              <a:defRPr sz="3024"/>
            </a:lvl1pPr>
            <a:lvl2pPr>
              <a:defRPr sz="2646"/>
            </a:lvl2pPr>
            <a:lvl3pPr>
              <a:defRPr sz="2268"/>
            </a:lvl3pPr>
            <a:lvl4pPr>
              <a:defRPr sz="1890"/>
            </a:lvl4pPr>
            <a:lvl5pPr>
              <a:defRPr sz="1890"/>
            </a:lvl5pPr>
            <a:lvl6pPr>
              <a:defRPr sz="1890"/>
            </a:lvl6pPr>
            <a:lvl7pPr>
              <a:defRPr sz="1890"/>
            </a:lvl7pPr>
            <a:lvl8pPr>
              <a:defRPr sz="1890"/>
            </a:lvl8pPr>
            <a:lvl9pPr>
              <a:defRPr sz="189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5178" y="1944052"/>
            <a:ext cx="2786871"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71612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5178" y="432012"/>
            <a:ext cx="2786871" cy="1512041"/>
          </a:xfrm>
        </p:spPr>
        <p:txBody>
          <a:bodyPr anchor="b"/>
          <a:lstStyle>
            <a:lvl1pPr>
              <a:defRPr sz="3024"/>
            </a:lvl1pPr>
          </a:lstStyle>
          <a:p>
            <a:r>
              <a:rPr lang="es-ES"/>
              <a:t>Clic para editar título</a:t>
            </a:r>
            <a:endParaRPr lang="en-US" dirty="0"/>
          </a:p>
        </p:txBody>
      </p:sp>
      <p:sp>
        <p:nvSpPr>
          <p:cNvPr id="3" name="Picture Placeholder 2"/>
          <p:cNvSpPr>
            <a:spLocks noGrp="1" noChangeAspect="1"/>
          </p:cNvSpPr>
          <p:nvPr>
            <p:ph type="pic" idx="1"/>
          </p:nvPr>
        </p:nvSpPr>
        <p:spPr>
          <a:xfrm>
            <a:off x="3673450" y="933027"/>
            <a:ext cx="4374386" cy="4605124"/>
          </a:xfrm>
        </p:spPr>
        <p:txBody>
          <a:bodyPr anchor="t"/>
          <a:lstStyle>
            <a:lvl1pPr marL="0" indent="0">
              <a:buNone/>
              <a:defRPr sz="3024"/>
            </a:lvl1pPr>
            <a:lvl2pPr marL="432008" indent="0">
              <a:buNone/>
              <a:defRPr sz="2646"/>
            </a:lvl2pPr>
            <a:lvl3pPr marL="864017" indent="0">
              <a:buNone/>
              <a:defRPr sz="2268"/>
            </a:lvl3pPr>
            <a:lvl4pPr marL="1296025" indent="0">
              <a:buNone/>
              <a:defRPr sz="1890"/>
            </a:lvl4pPr>
            <a:lvl5pPr marL="1728033" indent="0">
              <a:buNone/>
              <a:defRPr sz="1890"/>
            </a:lvl5pPr>
            <a:lvl6pPr marL="2160041" indent="0">
              <a:buNone/>
              <a:defRPr sz="1890"/>
            </a:lvl6pPr>
            <a:lvl7pPr marL="2592050" indent="0">
              <a:buNone/>
              <a:defRPr sz="1890"/>
            </a:lvl7pPr>
            <a:lvl8pPr marL="3024058" indent="0">
              <a:buNone/>
              <a:defRPr sz="1890"/>
            </a:lvl8pPr>
            <a:lvl9pPr marL="3456066" indent="0">
              <a:buNone/>
              <a:defRPr sz="189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595178" y="1944052"/>
            <a:ext cx="2786871" cy="3601598"/>
          </a:xfrm>
        </p:spPr>
        <p:txBody>
          <a:bodyPr/>
          <a:lstStyle>
            <a:lvl1pPr marL="0" indent="0">
              <a:buNone/>
              <a:defRPr sz="1512"/>
            </a:lvl1pPr>
            <a:lvl2pPr marL="432008" indent="0">
              <a:buNone/>
              <a:defRPr sz="1323"/>
            </a:lvl2pPr>
            <a:lvl3pPr marL="864017" indent="0">
              <a:buNone/>
              <a:defRPr sz="1134"/>
            </a:lvl3pPr>
            <a:lvl4pPr marL="1296025" indent="0">
              <a:buNone/>
              <a:defRPr sz="945"/>
            </a:lvl4pPr>
            <a:lvl5pPr marL="1728033" indent="0">
              <a:buNone/>
              <a:defRPr sz="945"/>
            </a:lvl5pPr>
            <a:lvl6pPr marL="2160041" indent="0">
              <a:buNone/>
              <a:defRPr sz="945"/>
            </a:lvl6pPr>
            <a:lvl7pPr marL="2592050" indent="0">
              <a:buNone/>
              <a:defRPr sz="945"/>
            </a:lvl7pPr>
            <a:lvl8pPr marL="3024058" indent="0">
              <a:buNone/>
              <a:defRPr sz="945"/>
            </a:lvl8pPr>
            <a:lvl9pPr marL="3456066" indent="0">
              <a:buNone/>
              <a:defRPr sz="94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62F568BC-D702-3144-9145-B7A0FA37E58E}" type="datetimeFigureOut">
              <a:rPr lang="es-ES_tradnl" smtClean="0"/>
              <a:t>09/09/2019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148172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345011"/>
            <a:ext cx="7452658" cy="1252534"/>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594053" y="1725046"/>
            <a:ext cx="7452658" cy="411161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4052" y="6006164"/>
            <a:ext cx="1944172" cy="345009"/>
          </a:xfrm>
          <a:prstGeom prst="rect">
            <a:avLst/>
          </a:prstGeom>
        </p:spPr>
        <p:txBody>
          <a:bodyPr vert="horz" lIns="91440" tIns="45720" rIns="91440" bIns="45720" rtlCol="0" anchor="ctr"/>
          <a:lstStyle>
            <a:lvl1pPr algn="l">
              <a:defRPr sz="1134">
                <a:solidFill>
                  <a:schemeClr val="tx1">
                    <a:tint val="75000"/>
                  </a:schemeClr>
                </a:solidFill>
              </a:defRPr>
            </a:lvl1pPr>
          </a:lstStyle>
          <a:p>
            <a:fld id="{62F568BC-D702-3144-9145-B7A0FA37E58E}" type="datetimeFigureOut">
              <a:rPr lang="es-ES_tradnl" smtClean="0"/>
              <a:t>09/09/2019</a:t>
            </a:fld>
            <a:endParaRPr lang="es-ES_tradnl"/>
          </a:p>
        </p:txBody>
      </p:sp>
      <p:sp>
        <p:nvSpPr>
          <p:cNvPr id="5" name="Footer Placeholder 4"/>
          <p:cNvSpPr>
            <a:spLocks noGrp="1"/>
          </p:cNvSpPr>
          <p:nvPr>
            <p:ph type="ftr" sz="quarter" idx="3"/>
          </p:nvPr>
        </p:nvSpPr>
        <p:spPr>
          <a:xfrm>
            <a:off x="2862253" y="6006164"/>
            <a:ext cx="2916258" cy="345009"/>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102539" y="6006164"/>
            <a:ext cx="1944172" cy="345009"/>
          </a:xfrm>
          <a:prstGeom prst="rect">
            <a:avLst/>
          </a:prstGeom>
        </p:spPr>
        <p:txBody>
          <a:bodyPr vert="horz" lIns="91440" tIns="45720" rIns="91440" bIns="45720" rtlCol="0" anchor="ctr"/>
          <a:lstStyle>
            <a:lvl1pPr algn="r">
              <a:defRPr sz="1134">
                <a:solidFill>
                  <a:schemeClr val="tx1">
                    <a:tint val="75000"/>
                  </a:schemeClr>
                </a:solidFill>
              </a:defRPr>
            </a:lvl1pPr>
          </a:lstStyle>
          <a:p>
            <a:fld id="{302C21C6-42E0-1F47-9157-D82C108B17EE}" type="slidenum">
              <a:rPr lang="es-ES_tradnl" smtClean="0"/>
              <a:t>‹Nº›</a:t>
            </a:fld>
            <a:endParaRPr lang="es-ES_tradnl"/>
          </a:p>
        </p:txBody>
      </p:sp>
    </p:spTree>
    <p:extLst>
      <p:ext uri="{BB962C8B-B14F-4D97-AF65-F5344CB8AC3E}">
        <p14:creationId xmlns:p14="http://schemas.microsoft.com/office/powerpoint/2010/main" val="1559276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64017" rtl="0" eaLnBrk="1" latinLnBrk="0" hangingPunct="1">
        <a:lnSpc>
          <a:spcPct val="90000"/>
        </a:lnSpc>
        <a:spcBef>
          <a:spcPct val="0"/>
        </a:spcBef>
        <a:buNone/>
        <a:defRPr sz="4158" kern="1200">
          <a:solidFill>
            <a:schemeClr val="tx1"/>
          </a:solidFill>
          <a:latin typeface="+mj-lt"/>
          <a:ea typeface="+mj-ea"/>
          <a:cs typeface="+mj-cs"/>
        </a:defRPr>
      </a:lvl1pPr>
    </p:titleStyle>
    <p:bodyStyle>
      <a:lvl1pPr marL="216004" indent="-216004" algn="l" defTabSz="864017" rtl="0" eaLnBrk="1" latinLnBrk="0" hangingPunct="1">
        <a:lnSpc>
          <a:spcPct val="90000"/>
        </a:lnSpc>
        <a:spcBef>
          <a:spcPts val="945"/>
        </a:spcBef>
        <a:buFont typeface="Arial" panose="020B0604020202020204" pitchFamily="34" charset="0"/>
        <a:buChar char="•"/>
        <a:defRPr sz="2646" kern="1200">
          <a:solidFill>
            <a:schemeClr val="tx1"/>
          </a:solidFill>
          <a:latin typeface="+mn-lt"/>
          <a:ea typeface="+mn-ea"/>
          <a:cs typeface="+mn-cs"/>
        </a:defRPr>
      </a:lvl1pPr>
      <a:lvl2pPr marL="648012" indent="-216004" algn="l" defTabSz="864017"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80021" indent="-216004" algn="l" defTabSz="864017"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2029"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4037"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 y="0"/>
            <a:ext cx="8640763" cy="6479810"/>
          </a:xfrm>
          <a:prstGeom prst="rect">
            <a:avLst/>
          </a:prstGeom>
        </p:spPr>
      </p:pic>
      <p:sp>
        <p:nvSpPr>
          <p:cNvPr id="6" name="CuadroTexto 5"/>
          <p:cNvSpPr txBox="1"/>
          <p:nvPr/>
        </p:nvSpPr>
        <p:spPr>
          <a:xfrm>
            <a:off x="189186" y="1789511"/>
            <a:ext cx="8245366" cy="1754326"/>
          </a:xfrm>
          <a:prstGeom prst="rect">
            <a:avLst/>
          </a:prstGeom>
          <a:noFill/>
        </p:spPr>
        <p:txBody>
          <a:bodyPr wrap="square" rtlCol="0">
            <a:spAutoFit/>
          </a:bodyPr>
          <a:lstStyle/>
          <a:p>
            <a:pPr algn="ctr"/>
            <a:r>
              <a:rPr lang="es-PE" sz="3600" b="1" dirty="0" smtClean="0">
                <a:latin typeface="Myriad Pro" charset="0"/>
                <a:ea typeface="Myriad Pro" charset="0"/>
                <a:cs typeface="Myriad Pro" charset="0"/>
              </a:rPr>
              <a:t>Control de los Recursos Públicos:</a:t>
            </a:r>
          </a:p>
          <a:p>
            <a:pPr algn="ctr"/>
            <a:r>
              <a:rPr lang="es-ES" sz="3600" b="1" dirty="0" smtClean="0">
                <a:latin typeface="Myriad Pro" charset="0"/>
                <a:ea typeface="Myriad Pro" charset="0"/>
                <a:cs typeface="Myriad Pro" charset="0"/>
              </a:rPr>
              <a:t>El control de los recursos a nivel regional</a:t>
            </a:r>
            <a:endParaRPr lang="es-ES_tradnl" sz="3600" b="1" dirty="0">
              <a:latin typeface="Myriad Pro" charset="0"/>
              <a:ea typeface="Myriad Pro" charset="0"/>
              <a:cs typeface="Myriad Pro" charset="0"/>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485" y="0"/>
            <a:ext cx="4734743" cy="1411139"/>
          </a:xfrm>
          <a:prstGeom prst="rect">
            <a:avLst/>
          </a:prstGeom>
        </p:spPr>
      </p:pic>
      <p:sp>
        <p:nvSpPr>
          <p:cNvPr id="8" name="CuadroTexto 5"/>
          <p:cNvSpPr txBox="1"/>
          <p:nvPr/>
        </p:nvSpPr>
        <p:spPr>
          <a:xfrm>
            <a:off x="2207172" y="4513209"/>
            <a:ext cx="5862897" cy="707886"/>
          </a:xfrm>
          <a:prstGeom prst="rect">
            <a:avLst/>
          </a:prstGeom>
          <a:noFill/>
        </p:spPr>
        <p:txBody>
          <a:bodyPr wrap="square" rtlCol="0">
            <a:spAutoFit/>
          </a:bodyPr>
          <a:lstStyle/>
          <a:p>
            <a:pPr algn="r"/>
            <a:r>
              <a:rPr lang="es-ES" sz="2000" b="1" dirty="0" smtClean="0">
                <a:latin typeface="Myriad Pro" charset="0"/>
                <a:ea typeface="Myriad Pro" charset="0"/>
                <a:cs typeface="Myriad Pro" charset="0"/>
              </a:rPr>
              <a:t>Lima, 10 de setiembre de 2019</a:t>
            </a:r>
            <a:endParaRPr lang="es-PE" sz="2000" b="1" dirty="0" smtClean="0">
              <a:latin typeface="Myriad Pro" charset="0"/>
              <a:ea typeface="Myriad Pro" charset="0"/>
              <a:cs typeface="Myriad Pro" charset="0"/>
            </a:endParaRPr>
          </a:p>
          <a:p>
            <a:pPr algn="r"/>
            <a:r>
              <a:rPr lang="es-PE" sz="2000" b="1" dirty="0" smtClean="0">
                <a:latin typeface="Myriad Pro" charset="0"/>
                <a:ea typeface="Myriad Pro" charset="0"/>
                <a:cs typeface="Myriad Pro" charset="0"/>
              </a:rPr>
              <a:t>Por: Iván Sotero </a:t>
            </a:r>
            <a:r>
              <a:rPr lang="es-PE" sz="2000" b="1" dirty="0" err="1" smtClean="0">
                <a:latin typeface="Myriad Pro" charset="0"/>
                <a:ea typeface="Myriad Pro" charset="0"/>
                <a:cs typeface="Myriad Pro" charset="0"/>
              </a:rPr>
              <a:t>Laynes</a:t>
            </a:r>
            <a:endParaRPr lang="es-ES_tradnl" sz="2000" b="1" dirty="0">
              <a:latin typeface="Myriad Pro" charset="0"/>
              <a:ea typeface="Myriad Pro" charset="0"/>
              <a:cs typeface="Myriad Pro" charset="0"/>
            </a:endParaRPr>
          </a:p>
        </p:txBody>
      </p:sp>
    </p:spTree>
    <p:extLst>
      <p:ext uri="{BB962C8B-B14F-4D97-AF65-F5344CB8AC3E}">
        <p14:creationId xmlns:p14="http://schemas.microsoft.com/office/powerpoint/2010/main" val="890372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 y="182"/>
            <a:ext cx="8640763" cy="6479810"/>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5834" y="26014"/>
            <a:ext cx="3285881" cy="979321"/>
          </a:xfrm>
          <a:prstGeom prst="rect">
            <a:avLst/>
          </a:prstGeom>
        </p:spPr>
      </p:pic>
      <p:sp>
        <p:nvSpPr>
          <p:cNvPr id="11" name="CuadroTexto 10"/>
          <p:cNvSpPr txBox="1"/>
          <p:nvPr/>
        </p:nvSpPr>
        <p:spPr>
          <a:xfrm>
            <a:off x="527823" y="609263"/>
            <a:ext cx="3792557" cy="913070"/>
          </a:xfrm>
          <a:prstGeom prst="rect">
            <a:avLst/>
          </a:prstGeom>
        </p:spPr>
        <p:txBody>
          <a:bodyPr wrap="square" rtlCol="0">
            <a:spAutoFit/>
          </a:bodyPr>
          <a:lstStyle/>
          <a:p>
            <a:r>
              <a:rPr lang="es-ES_tradnl" sz="3200" b="1" baseline="30000" dirty="0">
                <a:solidFill>
                  <a:srgbClr val="C00000"/>
                </a:solidFill>
                <a:latin typeface="Myriad Pro" charset="0"/>
                <a:ea typeface="Myriad Pro" charset="0"/>
                <a:cs typeface="Myriad Pro" charset="0"/>
              </a:rPr>
              <a:t>RESUMEN DE CONTROL SIMULTÁNEO - 2018</a:t>
            </a:r>
            <a:endParaRPr lang="es-ES_tradnl" sz="3200" b="1" dirty="0">
              <a:solidFill>
                <a:srgbClr val="C00000"/>
              </a:solidFill>
              <a:latin typeface="Myriad Pro" charset="0"/>
              <a:ea typeface="Myriad Pro" charset="0"/>
              <a:cs typeface="Myriad Pro"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002423726"/>
              </p:ext>
            </p:extLst>
          </p:nvPr>
        </p:nvGraphicFramePr>
        <p:xfrm>
          <a:off x="867103" y="1781502"/>
          <a:ext cx="5360276" cy="3105808"/>
        </p:xfrm>
        <a:graphic>
          <a:graphicData uri="http://schemas.openxmlformats.org/drawingml/2006/table">
            <a:tbl>
              <a:tblPr firstRow="1" firstCol="1" bandRow="1"/>
              <a:tblGrid>
                <a:gridCol w="1954925"/>
                <a:gridCol w="2364827"/>
                <a:gridCol w="1040524"/>
              </a:tblGrid>
              <a:tr h="915713">
                <a:tc>
                  <a:txBody>
                    <a:bodyPr/>
                    <a:lstStyle/>
                    <a:p>
                      <a:pPr marL="0" algn="just" defTabSz="725759" rtl="0" eaLnBrk="1" latinLnBrk="0" hangingPunct="1">
                        <a:lnSpc>
                          <a:spcPct val="115000"/>
                        </a:lnSpc>
                        <a:spcAft>
                          <a:spcPts val="0"/>
                        </a:spcAft>
                      </a:pPr>
                      <a:r>
                        <a:rPr lang="es-PE" sz="3200" b="1" kern="1200" baseline="30000" dirty="0">
                          <a:solidFill>
                            <a:srgbClr val="C00000"/>
                          </a:solidFill>
                          <a:latin typeface="+mn-lt"/>
                          <a:ea typeface="Myriad Pro" charset="0"/>
                          <a:cs typeface="Myriad Pro" charset="0"/>
                        </a:rPr>
                        <a:t>Órgano del SNC</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algn="just" defTabSz="725759" rtl="0" eaLnBrk="1" latinLnBrk="0" hangingPunct="1">
                        <a:lnSpc>
                          <a:spcPct val="115000"/>
                        </a:lnSpc>
                        <a:spcAft>
                          <a:spcPts val="0"/>
                        </a:spcAft>
                      </a:pPr>
                      <a:r>
                        <a:rPr lang="es-PE" sz="3200" b="1" kern="1200" baseline="30000" dirty="0">
                          <a:solidFill>
                            <a:srgbClr val="C00000"/>
                          </a:solidFill>
                          <a:latin typeface="+mn-lt"/>
                          <a:ea typeface="Myriad Pro" charset="0"/>
                          <a:cs typeface="Myriad Pro" charset="0"/>
                        </a:rPr>
                        <a:t>Tipo de servicio de control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algn="just" defTabSz="725759" rtl="0" eaLnBrk="1" latinLnBrk="0" hangingPunct="1">
                        <a:lnSpc>
                          <a:spcPct val="115000"/>
                        </a:lnSpc>
                        <a:spcAft>
                          <a:spcPts val="0"/>
                        </a:spcAft>
                      </a:pPr>
                      <a:r>
                        <a:rPr lang="es-PE" sz="3200" b="1" kern="1200" baseline="30000" dirty="0">
                          <a:solidFill>
                            <a:srgbClr val="C00000"/>
                          </a:solidFill>
                          <a:latin typeface="+mn-lt"/>
                          <a:ea typeface="Myriad Pro" charset="0"/>
                          <a:cs typeface="Myriad Pro" charset="0"/>
                        </a:rPr>
                        <a:t>Total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38019">
                <a:tc rowSpan="2">
                  <a:txBody>
                    <a:bodyPr/>
                    <a:lstStyle/>
                    <a:p>
                      <a:pPr marL="0" indent="3810" algn="just"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CGR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810" algn="just"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Posterior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810" algn="ctr"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019">
                <a:tc vMerge="1">
                  <a:txBody>
                    <a:bodyPr/>
                    <a:lstStyle/>
                    <a:p>
                      <a:endParaRPr lang="es-PE"/>
                    </a:p>
                  </a:txBody>
                  <a:tcPr/>
                </a:tc>
                <a:tc>
                  <a:txBody>
                    <a:bodyPr/>
                    <a:lstStyle/>
                    <a:p>
                      <a:pPr marL="0" indent="3810" algn="just"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Simultáneo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810" algn="ctr"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17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019">
                <a:tc rowSpan="2">
                  <a:txBody>
                    <a:bodyPr/>
                    <a:lstStyle/>
                    <a:p>
                      <a:pPr marL="0" indent="3810" algn="just"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OCI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810" algn="just"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Posterior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810" algn="ctr"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11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019">
                <a:tc vMerge="1">
                  <a:txBody>
                    <a:bodyPr/>
                    <a:lstStyle/>
                    <a:p>
                      <a:endParaRPr lang="es-PE"/>
                    </a:p>
                  </a:txBody>
                  <a:tcPr/>
                </a:tc>
                <a:tc>
                  <a:txBody>
                    <a:bodyPr/>
                    <a:lstStyle/>
                    <a:p>
                      <a:pPr marL="0" indent="3810" algn="just" defTabSz="725759" rtl="0" eaLnBrk="1" latinLnBrk="0" hangingPunct="1">
                        <a:lnSpc>
                          <a:spcPct val="115000"/>
                        </a:lnSpc>
                        <a:spcAft>
                          <a:spcPts val="0"/>
                        </a:spcAft>
                      </a:pPr>
                      <a:r>
                        <a:rPr lang="es-PE" sz="3200" b="1" kern="1200" baseline="30000">
                          <a:solidFill>
                            <a:schemeClr val="tx1"/>
                          </a:solidFill>
                          <a:latin typeface="Myriad Pro" charset="0"/>
                          <a:ea typeface="Myriad Pro" charset="0"/>
                          <a:cs typeface="Myriad Pro" charset="0"/>
                        </a:rPr>
                        <a:t>Simultáneo</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3810" algn="ctr"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140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019">
                <a:tc gridSpan="2">
                  <a:txBody>
                    <a:bodyPr/>
                    <a:lstStyle/>
                    <a:p>
                      <a:pPr marL="0" algn="just"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Total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PE"/>
                    </a:p>
                  </a:txBody>
                  <a:tcPr/>
                </a:tc>
                <a:tc>
                  <a:txBody>
                    <a:bodyPr/>
                    <a:lstStyle/>
                    <a:p>
                      <a:pPr marL="0" algn="ctr" defTabSz="725759" rtl="0" eaLnBrk="1" latinLnBrk="0" hangingPunct="1">
                        <a:lnSpc>
                          <a:spcPct val="115000"/>
                        </a:lnSpc>
                        <a:spcAft>
                          <a:spcPts val="0"/>
                        </a:spcAft>
                      </a:pPr>
                      <a:r>
                        <a:rPr lang="es-PE" sz="3200" b="1" kern="1200" baseline="30000" dirty="0">
                          <a:solidFill>
                            <a:schemeClr val="tx1"/>
                          </a:solidFill>
                          <a:latin typeface="Myriad Pro" charset="0"/>
                          <a:ea typeface="Myriad Pro" charset="0"/>
                          <a:cs typeface="Myriad Pro" charset="0"/>
                        </a:rPr>
                        <a:t>169</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val="1422994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
            <a:ext cx="8640763" cy="647981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834" y="26014"/>
            <a:ext cx="3285881" cy="979321"/>
          </a:xfrm>
          <a:prstGeom prst="rect">
            <a:avLst/>
          </a:prstGeom>
        </p:spPr>
      </p:pic>
      <p:sp>
        <p:nvSpPr>
          <p:cNvPr id="11" name="CuadroTexto 10"/>
          <p:cNvSpPr txBox="1"/>
          <p:nvPr/>
        </p:nvSpPr>
        <p:spPr>
          <a:xfrm>
            <a:off x="116963" y="305360"/>
            <a:ext cx="5084700" cy="420628"/>
          </a:xfrm>
          <a:prstGeom prst="rect">
            <a:avLst/>
          </a:prstGeom>
          <a:noFill/>
        </p:spPr>
        <p:txBody>
          <a:bodyPr wrap="square" rtlCol="0">
            <a:spAutoFit/>
          </a:bodyPr>
          <a:lstStyle/>
          <a:p>
            <a:r>
              <a:rPr lang="es-ES_tradnl" sz="3200" b="1" baseline="30000" dirty="0">
                <a:solidFill>
                  <a:srgbClr val="C00000"/>
                </a:solidFill>
                <a:latin typeface="Myriad Pro" charset="0"/>
                <a:ea typeface="Myriad Pro" charset="0"/>
                <a:cs typeface="Myriad Pro" charset="0"/>
              </a:rPr>
              <a:t>TEMÁTICA AMBIENTAL- 2018</a:t>
            </a:r>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35" y="913756"/>
            <a:ext cx="7457089" cy="521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415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37187" cy="648017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670" y="364166"/>
            <a:ext cx="2384330" cy="370896"/>
          </a:xfrm>
          <a:prstGeom prst="rect">
            <a:avLst/>
          </a:prstGeom>
        </p:spPr>
      </p:pic>
      <p:sp>
        <p:nvSpPr>
          <p:cNvPr id="8" name="CuadroTexto 7"/>
          <p:cNvSpPr txBox="1"/>
          <p:nvPr/>
        </p:nvSpPr>
        <p:spPr>
          <a:xfrm>
            <a:off x="1569030" y="2869181"/>
            <a:ext cx="6689046" cy="1815882"/>
          </a:xfrm>
          <a:prstGeom prst="rect">
            <a:avLst/>
          </a:prstGeom>
          <a:noFill/>
        </p:spPr>
        <p:txBody>
          <a:bodyPr wrap="square" rtlCol="0">
            <a:spAutoFit/>
          </a:bodyPr>
          <a:lstStyle/>
          <a:p>
            <a:pPr defTabSz="360000"/>
            <a:r>
              <a:rPr lang="es-ES" sz="2800" b="1" dirty="0" smtClean="0">
                <a:solidFill>
                  <a:schemeClr val="bg1"/>
                </a:solidFill>
                <a:latin typeface="Myriad Pro" charset="0"/>
                <a:ea typeface="Myriad Pro" charset="0"/>
                <a:cs typeface="Myriad Pro" charset="0"/>
              </a:rPr>
              <a:t>Principales resultados vinculados a temas de Gestión ambiental, deforestación y aprovechamiento de recursos naturales</a:t>
            </a:r>
            <a:endParaRPr lang="es-ES_tradnl" sz="2800" b="1" dirty="0">
              <a:solidFill>
                <a:schemeClr val="bg1"/>
              </a:solidFill>
              <a:latin typeface="Myriad Pro" charset="0"/>
              <a:ea typeface="Myriad Pro" charset="0"/>
              <a:cs typeface="Myriad Pro" charset="0"/>
            </a:endParaRPr>
          </a:p>
        </p:txBody>
      </p:sp>
      <p:sp>
        <p:nvSpPr>
          <p:cNvPr id="11" name="CuadroTexto 10"/>
          <p:cNvSpPr txBox="1"/>
          <p:nvPr/>
        </p:nvSpPr>
        <p:spPr>
          <a:xfrm>
            <a:off x="506437" y="2745526"/>
            <a:ext cx="618978" cy="1938992"/>
          </a:xfrm>
          <a:prstGeom prst="rect">
            <a:avLst/>
          </a:prstGeom>
          <a:noFill/>
        </p:spPr>
        <p:txBody>
          <a:bodyPr wrap="square" rtlCol="0">
            <a:spAutoFit/>
          </a:bodyPr>
          <a:lstStyle/>
          <a:p>
            <a:pPr defTabSz="360000"/>
            <a:r>
              <a:rPr lang="es-ES_tradnl" sz="12000" b="1" dirty="0">
                <a:solidFill>
                  <a:schemeClr val="bg1"/>
                </a:solidFill>
                <a:latin typeface="Myriad Pro" charset="0"/>
                <a:ea typeface="Myriad Pro" charset="0"/>
                <a:cs typeface="Myriad Pro" charset="0"/>
              </a:rPr>
              <a:t>3</a:t>
            </a:r>
          </a:p>
        </p:txBody>
      </p:sp>
    </p:spTree>
    <p:extLst>
      <p:ext uri="{BB962C8B-B14F-4D97-AF65-F5344CB8AC3E}">
        <p14:creationId xmlns:p14="http://schemas.microsoft.com/office/powerpoint/2010/main" val="3558307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
            <a:ext cx="8640763" cy="647981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834" y="26014"/>
            <a:ext cx="3285881" cy="979321"/>
          </a:xfrm>
          <a:prstGeom prst="rect">
            <a:avLst/>
          </a:prstGeom>
        </p:spPr>
      </p:pic>
      <p:sp>
        <p:nvSpPr>
          <p:cNvPr id="2" name="CuadroTexto 1"/>
          <p:cNvSpPr txBox="1"/>
          <p:nvPr/>
        </p:nvSpPr>
        <p:spPr>
          <a:xfrm>
            <a:off x="527824" y="1005335"/>
            <a:ext cx="5317805" cy="420628"/>
          </a:xfrm>
          <a:prstGeom prst="rect">
            <a:avLst/>
          </a:prstGeom>
          <a:noFill/>
        </p:spPr>
        <p:txBody>
          <a:bodyPr wrap="square" rtlCol="0">
            <a:spAutoFit/>
          </a:bodyPr>
          <a:lstStyle/>
          <a:p>
            <a:r>
              <a:rPr lang="es-ES_tradnl" sz="3200" b="1" baseline="30000" dirty="0" smtClean="0">
                <a:solidFill>
                  <a:srgbClr val="C00000"/>
                </a:solidFill>
                <a:latin typeface="Myriad Pro" charset="0"/>
                <a:ea typeface="Myriad Pro" charset="0"/>
                <a:cs typeface="Myriad Pro" charset="0"/>
              </a:rPr>
              <a:t>PROBLEMÁTICA</a:t>
            </a:r>
            <a:endParaRPr lang="es-ES_tradnl" sz="3200" b="1" baseline="30000" dirty="0">
              <a:solidFill>
                <a:srgbClr val="C00000"/>
              </a:solidFill>
              <a:latin typeface="Myriad Pro" charset="0"/>
              <a:ea typeface="Myriad Pro" charset="0"/>
              <a:cs typeface="Myriad Pro" charset="0"/>
            </a:endParaRPr>
          </a:p>
        </p:txBody>
      </p:sp>
      <p:sp>
        <p:nvSpPr>
          <p:cNvPr id="12" name="11 Rectángulo"/>
          <p:cNvSpPr/>
          <p:nvPr/>
        </p:nvSpPr>
        <p:spPr>
          <a:xfrm>
            <a:off x="435322" y="1449048"/>
            <a:ext cx="7896791" cy="795132"/>
          </a:xfrm>
          <a:prstGeom prst="rect">
            <a:avLst/>
          </a:prstGeom>
        </p:spPr>
        <p:txBody>
          <a:bodyPr wrap="square" lIns="86402" tIns="43201" rIns="86402" bIns="43201">
            <a:spAutoFit/>
          </a:bodyPr>
          <a:lstStyle/>
          <a:p>
            <a:pPr algn="just"/>
            <a:r>
              <a:rPr lang="es-MX" sz="2300" b="1" dirty="0">
                <a:ea typeface="Times New Roman"/>
              </a:rPr>
              <a:t>La expansión de monocultivos de palma aceitera y cacao en tierras de la Amazonía peruana</a:t>
            </a:r>
            <a:endParaRPr lang="es-PE" sz="2300" b="1" dirty="0">
              <a:ea typeface="Times New Roman"/>
            </a:endParaRPr>
          </a:p>
        </p:txBody>
      </p:sp>
      <p:sp>
        <p:nvSpPr>
          <p:cNvPr id="13" name="12 Rectángulo"/>
          <p:cNvSpPr/>
          <p:nvPr/>
        </p:nvSpPr>
        <p:spPr>
          <a:xfrm>
            <a:off x="493975" y="2277760"/>
            <a:ext cx="7652810" cy="727051"/>
          </a:xfrm>
          <a:prstGeom prst="rect">
            <a:avLst/>
          </a:prstGeom>
        </p:spPr>
        <p:txBody>
          <a:bodyPr wrap="square" lIns="86402" tIns="43201" rIns="86402" bIns="43201">
            <a:spAutoFit/>
          </a:bodyPr>
          <a:lstStyle/>
          <a:p>
            <a:pPr algn="just"/>
            <a:r>
              <a:rPr lang="es-MX" sz="2100" dirty="0">
                <a:ea typeface="Times New Roman"/>
              </a:rPr>
              <a:t>En áreas categorizadas como de Bosque de Producción Permanente, Comunidades Nativas y Áreas Naturales Protegidas. </a:t>
            </a:r>
          </a:p>
        </p:txBody>
      </p:sp>
      <p:sp>
        <p:nvSpPr>
          <p:cNvPr id="14" name="13 Rectángulo"/>
          <p:cNvSpPr/>
          <p:nvPr/>
        </p:nvSpPr>
        <p:spPr>
          <a:xfrm>
            <a:off x="778779" y="3256245"/>
            <a:ext cx="7212778" cy="2122989"/>
          </a:xfrm>
          <a:prstGeom prst="rect">
            <a:avLst/>
          </a:prstGeom>
        </p:spPr>
        <p:txBody>
          <a:bodyPr wrap="square" lIns="86402" tIns="43201" rIns="86402" bIns="43201">
            <a:spAutoFit/>
          </a:bodyPr>
          <a:lstStyle/>
          <a:p>
            <a:pPr algn="just"/>
            <a:r>
              <a:rPr lang="es-MX" sz="1900" dirty="0">
                <a:ea typeface="Times New Roman"/>
                <a:cs typeface="Times New Roman"/>
              </a:rPr>
              <a:t>En el periodo 2006-2012, las áreas destinadas al cultivo de palma aceitera se duplicaron en San Martín, se triplicaron en Ucayali, mientras que en Loreto y Huánuco se evidenció un exponencial crecimiento. </a:t>
            </a:r>
          </a:p>
          <a:p>
            <a:pPr algn="just"/>
            <a:endParaRPr lang="es-MX" sz="1900" dirty="0">
              <a:ea typeface="Times New Roman"/>
              <a:cs typeface="Times New Roman"/>
            </a:endParaRPr>
          </a:p>
          <a:p>
            <a:pPr algn="just"/>
            <a:r>
              <a:rPr lang="es-MX" sz="1900" dirty="0">
                <a:ea typeface="Times New Roman"/>
                <a:cs typeface="Times New Roman"/>
              </a:rPr>
              <a:t>En el periodo 2010 - 2014 se deforestaron </a:t>
            </a:r>
            <a:r>
              <a:rPr lang="es-MX" sz="1900" b="1" dirty="0">
                <a:ea typeface="Times New Roman"/>
                <a:cs typeface="Times New Roman"/>
              </a:rPr>
              <a:t>30 215,57</a:t>
            </a:r>
            <a:r>
              <a:rPr lang="es-MX" sz="1900" dirty="0">
                <a:ea typeface="Times New Roman"/>
                <a:cs typeface="Times New Roman"/>
              </a:rPr>
              <a:t> ha para la instalación de cultivos agroindustriales de palma aceitera y cacao en Loreto, Ucayali y San Martín.</a:t>
            </a:r>
            <a:endParaRPr lang="es-PE" sz="1900" dirty="0">
              <a:ea typeface="Times New Roman"/>
              <a:cs typeface="Times New Roman"/>
            </a:endParaRPr>
          </a:p>
        </p:txBody>
      </p:sp>
    </p:spTree>
    <p:extLst>
      <p:ext uri="{BB962C8B-B14F-4D97-AF65-F5344CB8AC3E}">
        <p14:creationId xmlns:p14="http://schemas.microsoft.com/office/powerpoint/2010/main" val="2897934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
            <a:ext cx="8640763" cy="647981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834" y="26014"/>
            <a:ext cx="3285881" cy="979321"/>
          </a:xfrm>
          <a:prstGeom prst="rect">
            <a:avLst/>
          </a:prstGeom>
        </p:spPr>
      </p:pic>
      <p:sp>
        <p:nvSpPr>
          <p:cNvPr id="2" name="CuadroTexto 1"/>
          <p:cNvSpPr txBox="1"/>
          <p:nvPr/>
        </p:nvSpPr>
        <p:spPr>
          <a:xfrm>
            <a:off x="527824" y="1005335"/>
            <a:ext cx="5317805" cy="420628"/>
          </a:xfrm>
          <a:prstGeom prst="rect">
            <a:avLst/>
          </a:prstGeom>
          <a:noFill/>
        </p:spPr>
        <p:txBody>
          <a:bodyPr wrap="square" rtlCol="0">
            <a:spAutoFit/>
          </a:bodyPr>
          <a:lstStyle/>
          <a:p>
            <a:r>
              <a:rPr lang="es-ES_tradnl" sz="3200" b="1" baseline="30000" dirty="0" smtClean="0">
                <a:solidFill>
                  <a:srgbClr val="C00000"/>
                </a:solidFill>
                <a:latin typeface="Myriad Pro" charset="0"/>
                <a:ea typeface="Myriad Pro" charset="0"/>
                <a:cs typeface="Myriad Pro" charset="0"/>
              </a:rPr>
              <a:t>PROBLEMÁTICA</a:t>
            </a:r>
            <a:endParaRPr lang="es-ES_tradnl" sz="3200" b="1" baseline="30000" dirty="0">
              <a:solidFill>
                <a:srgbClr val="C00000"/>
              </a:solidFill>
              <a:latin typeface="Myriad Pro" charset="0"/>
              <a:ea typeface="Myriad Pro" charset="0"/>
              <a:cs typeface="Myriad Pro" charset="0"/>
            </a:endParaRPr>
          </a:p>
        </p:txBody>
      </p:sp>
      <p:sp>
        <p:nvSpPr>
          <p:cNvPr id="8" name="7 Rectángulo"/>
          <p:cNvSpPr/>
          <p:nvPr/>
        </p:nvSpPr>
        <p:spPr>
          <a:xfrm>
            <a:off x="436772" y="1487111"/>
            <a:ext cx="7896791" cy="795132"/>
          </a:xfrm>
          <a:prstGeom prst="rect">
            <a:avLst/>
          </a:prstGeom>
        </p:spPr>
        <p:txBody>
          <a:bodyPr wrap="square" lIns="86402" tIns="43201" rIns="86402" bIns="43201">
            <a:spAutoFit/>
          </a:bodyPr>
          <a:lstStyle/>
          <a:p>
            <a:pPr algn="just"/>
            <a:r>
              <a:rPr lang="es-MX" sz="2300" b="1" dirty="0">
                <a:ea typeface="Times New Roman"/>
              </a:rPr>
              <a:t>Carencia de información sólida y concordante para la toma de decisiones</a:t>
            </a:r>
            <a:endParaRPr lang="es-PE" sz="2300" b="1" dirty="0">
              <a:ea typeface="Times New Roman"/>
            </a:endParaRPr>
          </a:p>
        </p:txBody>
      </p:sp>
      <p:sp>
        <p:nvSpPr>
          <p:cNvPr id="11" name="10 Rectángulo"/>
          <p:cNvSpPr/>
          <p:nvPr/>
        </p:nvSpPr>
        <p:spPr>
          <a:xfrm>
            <a:off x="679969" y="2435212"/>
            <a:ext cx="7280822" cy="2704629"/>
          </a:xfrm>
          <a:prstGeom prst="rect">
            <a:avLst/>
          </a:prstGeom>
        </p:spPr>
        <p:txBody>
          <a:bodyPr wrap="square" lIns="86402" tIns="43201" rIns="86402" bIns="43201">
            <a:spAutoFit/>
          </a:bodyPr>
          <a:lstStyle/>
          <a:p>
            <a:pPr algn="just"/>
            <a:r>
              <a:rPr lang="es-MX" sz="1900" dirty="0">
                <a:ea typeface="Times New Roman"/>
                <a:cs typeface="Times New Roman"/>
              </a:rPr>
              <a:t>El MINAGRI, identificó </a:t>
            </a:r>
            <a:r>
              <a:rPr lang="es-MX" sz="1900" b="1" dirty="0">
                <a:ea typeface="Times New Roman"/>
                <a:cs typeface="Times New Roman"/>
              </a:rPr>
              <a:t>629 322</a:t>
            </a:r>
            <a:r>
              <a:rPr lang="es-MX" sz="1900" dirty="0">
                <a:ea typeface="Times New Roman"/>
                <a:cs typeface="Times New Roman"/>
              </a:rPr>
              <a:t> ha para el cultivo de palma aceitera, de las cuales en </a:t>
            </a:r>
            <a:r>
              <a:rPr lang="es-MX" sz="1900" b="1" dirty="0">
                <a:ea typeface="Times New Roman"/>
                <a:cs typeface="Times New Roman"/>
              </a:rPr>
              <a:t>147 155</a:t>
            </a:r>
            <a:r>
              <a:rPr lang="es-MX" sz="1900" dirty="0">
                <a:ea typeface="Times New Roman"/>
                <a:cs typeface="Times New Roman"/>
              </a:rPr>
              <a:t> ha existe escasa información referente a la capacidad de uso mayor de las tierras, quedando pendiente la evaluación de </a:t>
            </a:r>
            <a:r>
              <a:rPr lang="es-MX" sz="1900" b="1" dirty="0">
                <a:ea typeface="Times New Roman"/>
                <a:cs typeface="Times New Roman"/>
              </a:rPr>
              <a:t>482 167</a:t>
            </a:r>
            <a:r>
              <a:rPr lang="es-MX" sz="1900" dirty="0">
                <a:ea typeface="Times New Roman"/>
                <a:cs typeface="Times New Roman"/>
              </a:rPr>
              <a:t> ha. </a:t>
            </a:r>
          </a:p>
          <a:p>
            <a:pPr algn="just"/>
            <a:endParaRPr lang="es-MX" sz="1900" dirty="0">
              <a:ea typeface="Times New Roman"/>
              <a:cs typeface="Times New Roman"/>
            </a:endParaRPr>
          </a:p>
          <a:p>
            <a:pPr algn="just"/>
            <a:r>
              <a:rPr lang="es-MX" sz="1900" dirty="0">
                <a:ea typeface="Times New Roman"/>
                <a:cs typeface="Times New Roman"/>
              </a:rPr>
              <a:t>De las </a:t>
            </a:r>
            <a:r>
              <a:rPr lang="es-MX" sz="1900" b="1" dirty="0">
                <a:ea typeface="Times New Roman"/>
                <a:cs typeface="Times New Roman"/>
              </a:rPr>
              <a:t>147 155</a:t>
            </a:r>
            <a:r>
              <a:rPr lang="es-MX" sz="1900" dirty="0">
                <a:ea typeface="Times New Roman"/>
                <a:cs typeface="Times New Roman"/>
              </a:rPr>
              <a:t> ha se logró identificar que </a:t>
            </a:r>
            <a:r>
              <a:rPr lang="es-MX" sz="1900" b="1" dirty="0">
                <a:ea typeface="Times New Roman"/>
                <a:cs typeface="Times New Roman"/>
              </a:rPr>
              <a:t>58 783,01</a:t>
            </a:r>
            <a:r>
              <a:rPr lang="es-MX" sz="1900" dirty="0">
                <a:ea typeface="Times New Roman"/>
                <a:cs typeface="Times New Roman"/>
              </a:rPr>
              <a:t> ha corresponden a Tierras con Aptitud Agrícola que se distribuyen en 5 sectores de la Amazonía.</a:t>
            </a:r>
            <a:endParaRPr lang="es-PE" sz="1900" dirty="0">
              <a:ea typeface="Times New Roman"/>
              <a:cs typeface="Times New Roman"/>
            </a:endParaRPr>
          </a:p>
          <a:p>
            <a:pPr marL="255605" algn="just"/>
            <a:r>
              <a:rPr lang="es-MX" sz="1900" dirty="0">
                <a:ea typeface="Times New Roman"/>
              </a:rPr>
              <a:t> </a:t>
            </a:r>
            <a:endParaRPr lang="es-PE" sz="1900" dirty="0">
              <a:ea typeface="Times New Roman"/>
            </a:endParaRPr>
          </a:p>
        </p:txBody>
      </p:sp>
    </p:spTree>
    <p:extLst>
      <p:ext uri="{BB962C8B-B14F-4D97-AF65-F5344CB8AC3E}">
        <p14:creationId xmlns:p14="http://schemas.microsoft.com/office/powerpoint/2010/main" val="3357803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Título"/>
          <p:cNvSpPr txBox="1">
            <a:spLocks/>
          </p:cNvSpPr>
          <p:nvPr/>
        </p:nvSpPr>
        <p:spPr>
          <a:xfrm>
            <a:off x="0" y="1"/>
            <a:ext cx="8525719"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a:defRPr/>
            </a:pPr>
            <a:r>
              <a:rPr lang="es-PE" sz="2300" b="1" cap="small" dirty="0">
                <a:solidFill>
                  <a:prstClr val="white"/>
                </a:solidFill>
                <a:latin typeface="Arial Narrow" panose="020B0606020202030204" pitchFamily="34" charset="0"/>
                <a:cs typeface="Arial" panose="020B0604020202020204" pitchFamily="34" charset="0"/>
              </a:rPr>
              <a:t>TIERRAS CON APTITUD AGRÍCOLA vs TIERRAS CON PALMA ACEITERA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8513"/>
            <a:ext cx="4121150" cy="568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781" y="727842"/>
            <a:ext cx="4071938" cy="564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7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3 Marcador de contenido" descr="ISOTIPO cor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8174" y="0"/>
            <a:ext cx="1012589" cy="6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Título"/>
          <p:cNvSpPr txBox="1">
            <a:spLocks/>
          </p:cNvSpPr>
          <p:nvPr/>
        </p:nvSpPr>
        <p:spPr>
          <a:xfrm>
            <a:off x="0" y="1"/>
            <a:ext cx="7628174"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a:defRPr/>
            </a:pPr>
            <a:r>
              <a:rPr lang="es-PE" sz="2600" b="1" cap="small" dirty="0">
                <a:solidFill>
                  <a:prstClr val="white"/>
                </a:solidFill>
                <a:latin typeface="Arial Narrow" panose="020B0606020202030204" pitchFamily="34" charset="0"/>
                <a:cs typeface="Arial" panose="020B0604020202020204" pitchFamily="34" charset="0"/>
              </a:rPr>
              <a:t>ANTECEDENTES</a:t>
            </a:r>
          </a:p>
        </p:txBody>
      </p:sp>
      <p:sp>
        <p:nvSpPr>
          <p:cNvPr id="2" name="1 Rectángulo"/>
          <p:cNvSpPr/>
          <p:nvPr/>
        </p:nvSpPr>
        <p:spPr>
          <a:xfrm>
            <a:off x="237678" y="1010922"/>
            <a:ext cx="7896791" cy="727051"/>
          </a:xfrm>
          <a:prstGeom prst="rect">
            <a:avLst/>
          </a:prstGeom>
        </p:spPr>
        <p:txBody>
          <a:bodyPr wrap="square" lIns="86402" tIns="43201" rIns="86402" bIns="43201">
            <a:spAutoFit/>
          </a:bodyPr>
          <a:lstStyle/>
          <a:p>
            <a:pPr marL="270005" indent="-270005" algn="just">
              <a:buFont typeface="Wingdings" panose="05000000000000000000" pitchFamily="2" charset="2"/>
              <a:buChar char="§"/>
            </a:pPr>
            <a:r>
              <a:rPr lang="es-MX" sz="2100" b="1" dirty="0">
                <a:ea typeface="Times New Roman"/>
              </a:rPr>
              <a:t>INFORME N° 001-2017-DP/AMASPPI.MA “DEFORESTACIÓN POR CULTIVOS AGROINDUSTRIALES DE PALMA ACEITERA Y CACAO</a:t>
            </a:r>
            <a:r>
              <a:rPr lang="es-MX" sz="2100" dirty="0">
                <a:ea typeface="Times New Roman"/>
              </a:rPr>
              <a:t>” </a:t>
            </a:r>
            <a:endParaRPr lang="es-PE" sz="2100" dirty="0">
              <a:ea typeface="Times New Roman"/>
            </a:endParaRPr>
          </a:p>
        </p:txBody>
      </p:sp>
      <p:sp>
        <p:nvSpPr>
          <p:cNvPr id="3" name="2 Rectángulo"/>
          <p:cNvSpPr/>
          <p:nvPr/>
        </p:nvSpPr>
        <p:spPr>
          <a:xfrm>
            <a:off x="848677" y="2015352"/>
            <a:ext cx="7212777" cy="4158731"/>
          </a:xfrm>
          <a:prstGeom prst="rect">
            <a:avLst/>
          </a:prstGeom>
        </p:spPr>
        <p:txBody>
          <a:bodyPr wrap="square" lIns="86402" tIns="43201" rIns="86402" bIns="43201">
            <a:spAutoFit/>
          </a:bodyPr>
          <a:lstStyle/>
          <a:p>
            <a:pPr algn="just"/>
            <a:r>
              <a:rPr lang="es-PE" sz="1900" b="1" dirty="0">
                <a:ea typeface="Times New Roman"/>
                <a:cs typeface="Times New Roman"/>
              </a:rPr>
              <a:t>Recomendación N° 67</a:t>
            </a:r>
          </a:p>
          <a:p>
            <a:pPr algn="just"/>
            <a:endParaRPr lang="es-PE" sz="1900" dirty="0">
              <a:ea typeface="Times New Roman"/>
              <a:cs typeface="Times New Roman"/>
            </a:endParaRPr>
          </a:p>
          <a:p>
            <a:pPr algn="just"/>
            <a:r>
              <a:rPr lang="es-PE" sz="1900" i="1" dirty="0"/>
              <a:t>“DISPONER la ejecución de manera sostenida y continua el control gubernamental, a través de las acciones de supervisión, vigilancia y verificación de los actos y resultados de la gestión pública de las autoridades competentes, particularmente de la Dirección General de Asuntos Ambientales Agrarios del Ministerio de Agricultura y Riego, y las Direcciones Regionales Agrarias y las Autoridades Regionales Forestales y de Fauna Silvestre de los Gobiernos Regionales de Loreto, Huánuco, Ucayali y San Martín, a fin de que adopten las acciones preventivas y correctivas pertinentes, sin perjuicio de iniciar inmediatamente las acciones legales si se presume la comisión de un ilícito penal o infracciones contra la administración pública.”</a:t>
            </a:r>
            <a:endParaRPr lang="es-PE" sz="1900" dirty="0"/>
          </a:p>
          <a:p>
            <a:pPr algn="just"/>
            <a:endParaRPr lang="es-PE" sz="1900" dirty="0">
              <a:ea typeface="Times New Roman"/>
              <a:cs typeface="Times New Roman"/>
            </a:endParaRPr>
          </a:p>
        </p:txBody>
      </p:sp>
    </p:spTree>
    <p:extLst>
      <p:ext uri="{BB962C8B-B14F-4D97-AF65-F5344CB8AC3E}">
        <p14:creationId xmlns:p14="http://schemas.microsoft.com/office/powerpoint/2010/main" val="52755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53975"/>
            <a:ext cx="8461375"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69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3 Marcador de contenido" descr="ISOTIPO cor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31753" y="0"/>
            <a:ext cx="1012589" cy="6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Título"/>
          <p:cNvSpPr txBox="1">
            <a:spLocks/>
          </p:cNvSpPr>
          <p:nvPr/>
        </p:nvSpPr>
        <p:spPr>
          <a:xfrm>
            <a:off x="0" y="1"/>
            <a:ext cx="7628174"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a:defRPr/>
            </a:pPr>
            <a:r>
              <a:rPr lang="es-PE" sz="2600" b="1" cap="small" dirty="0">
                <a:solidFill>
                  <a:prstClr val="white"/>
                </a:solidFill>
                <a:latin typeface="Arial Narrow" panose="020B0606020202030204" pitchFamily="34" charset="0"/>
                <a:cs typeface="Arial" panose="020B0604020202020204" pitchFamily="34" charset="0"/>
              </a:rPr>
              <a:t>MACROPROCESO: ACTORES INVOLUCRADOS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72" y="718079"/>
            <a:ext cx="78517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69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3 Marcador de contenido" descr="ISOTIPO cor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8174" y="0"/>
            <a:ext cx="1012589" cy="6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3 Título"/>
          <p:cNvSpPr txBox="1">
            <a:spLocks/>
          </p:cNvSpPr>
          <p:nvPr/>
        </p:nvSpPr>
        <p:spPr>
          <a:xfrm>
            <a:off x="0" y="1"/>
            <a:ext cx="7628174"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a:defRPr/>
            </a:pPr>
            <a:r>
              <a:rPr lang="es-PE" sz="2600" b="1" cap="small" dirty="0">
                <a:solidFill>
                  <a:prstClr val="white"/>
                </a:solidFill>
                <a:latin typeface="Arial Narrow" panose="020B0606020202030204" pitchFamily="34" charset="0"/>
                <a:cs typeface="Arial" panose="020B0604020202020204" pitchFamily="34" charset="0"/>
              </a:rPr>
              <a:t>ACCIONES EFECTUADAS </a:t>
            </a:r>
          </a:p>
        </p:txBody>
      </p:sp>
      <p:sp>
        <p:nvSpPr>
          <p:cNvPr id="2" name="1 Rectángulo"/>
          <p:cNvSpPr/>
          <p:nvPr/>
        </p:nvSpPr>
        <p:spPr>
          <a:xfrm>
            <a:off x="216593" y="858656"/>
            <a:ext cx="7896791" cy="4934727"/>
          </a:xfrm>
          <a:prstGeom prst="rect">
            <a:avLst/>
          </a:prstGeom>
        </p:spPr>
        <p:txBody>
          <a:bodyPr wrap="square" lIns="86402" tIns="43201" rIns="86402" bIns="43201">
            <a:spAutoFit/>
          </a:bodyPr>
          <a:lstStyle/>
          <a:p>
            <a:pPr marL="270005" indent="-270005" algn="just">
              <a:buFont typeface="Wingdings" panose="05000000000000000000" pitchFamily="2" charset="2"/>
              <a:buChar char="§"/>
            </a:pPr>
            <a:r>
              <a:rPr lang="es-MX" sz="2100" b="1" dirty="0">
                <a:ea typeface="Times New Roman"/>
              </a:rPr>
              <a:t>COORDINACIÓN CON LAS GERENCIAS REGIONALES DE LORETO, SAN MARTÍN, HUÁNUCO Y UCAYALI</a:t>
            </a:r>
          </a:p>
          <a:p>
            <a:pPr marL="270005" indent="-270005" algn="just">
              <a:buFont typeface="Wingdings" panose="05000000000000000000" pitchFamily="2" charset="2"/>
              <a:buChar char="§"/>
            </a:pPr>
            <a:endParaRPr lang="es-MX" sz="2100" dirty="0">
              <a:ea typeface="Times New Roman"/>
            </a:endParaRPr>
          </a:p>
          <a:p>
            <a:pPr marL="334507" algn="just"/>
            <a:r>
              <a:rPr lang="es-MX" sz="2100" dirty="0">
                <a:ea typeface="Times New Roman"/>
              </a:rPr>
              <a:t>Para la ejecución de servicios de control correspondientes a la problemática vinculada a la deforestación por la actividad de monocultivo de palma aceitera y cacao en la Amazonía peruana.</a:t>
            </a:r>
          </a:p>
          <a:p>
            <a:pPr marL="334507" algn="just"/>
            <a:endParaRPr lang="es-MX" sz="2100" dirty="0">
              <a:ea typeface="Times New Roman"/>
            </a:endParaRPr>
          </a:p>
          <a:p>
            <a:pPr algn="just"/>
            <a:endParaRPr lang="es-MX" sz="2100" dirty="0">
              <a:ea typeface="Times New Roman"/>
            </a:endParaRPr>
          </a:p>
          <a:p>
            <a:pPr marL="270005" indent="-270005" algn="just">
              <a:buFont typeface="Wingdings" panose="05000000000000000000" pitchFamily="2" charset="2"/>
              <a:buChar char="§"/>
            </a:pPr>
            <a:r>
              <a:rPr lang="es-MX" sz="2100" b="1" dirty="0">
                <a:ea typeface="Times New Roman"/>
              </a:rPr>
              <a:t>SERVICIO DE CONTROL RELACIONADO: RECOPILACIÓN DE INFORMACIÓN</a:t>
            </a:r>
          </a:p>
          <a:p>
            <a:pPr marL="270005" indent="-270005" algn="just">
              <a:buFont typeface="Wingdings" panose="05000000000000000000" pitchFamily="2" charset="2"/>
              <a:buChar char="§"/>
            </a:pPr>
            <a:endParaRPr lang="es-MX" sz="2100" dirty="0">
              <a:ea typeface="Times New Roman"/>
            </a:endParaRPr>
          </a:p>
          <a:p>
            <a:pPr marL="334507" algn="just"/>
            <a:r>
              <a:rPr lang="es-MX" sz="2100" dirty="0">
                <a:ea typeface="Times New Roman"/>
              </a:rPr>
              <a:t>Ejecución de servicios de control relacionados para fines de control al MINAGRI, MINAM, SERFOR y SERNANP respecto a la emisión y aprobación de instrumentos vinculados a la actividad de monocultivos de palma aceitera y cacao en la Amazonía peruana.</a:t>
            </a:r>
            <a:endParaRPr lang="es-PE" sz="2100" dirty="0">
              <a:ea typeface="Times New Roman"/>
            </a:endParaRPr>
          </a:p>
        </p:txBody>
      </p:sp>
    </p:spTree>
    <p:extLst>
      <p:ext uri="{BB962C8B-B14F-4D97-AF65-F5344CB8AC3E}">
        <p14:creationId xmlns:p14="http://schemas.microsoft.com/office/powerpoint/2010/main" val="148283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37187" cy="6480175"/>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670" y="364166"/>
            <a:ext cx="2384330" cy="370896"/>
          </a:xfrm>
          <a:prstGeom prst="rect">
            <a:avLst/>
          </a:prstGeom>
        </p:spPr>
      </p:pic>
      <p:sp>
        <p:nvSpPr>
          <p:cNvPr id="8" name="CuadroTexto 7"/>
          <p:cNvSpPr txBox="1"/>
          <p:nvPr/>
        </p:nvSpPr>
        <p:spPr>
          <a:xfrm>
            <a:off x="1679388" y="3240087"/>
            <a:ext cx="2958661" cy="523220"/>
          </a:xfrm>
          <a:prstGeom prst="rect">
            <a:avLst/>
          </a:prstGeom>
          <a:noFill/>
        </p:spPr>
        <p:txBody>
          <a:bodyPr wrap="square" rtlCol="0">
            <a:spAutoFit/>
          </a:bodyPr>
          <a:lstStyle/>
          <a:p>
            <a:pPr defTabSz="360000"/>
            <a:r>
              <a:rPr lang="es-ES" sz="2800" b="1" dirty="0" smtClean="0">
                <a:solidFill>
                  <a:schemeClr val="bg1"/>
                </a:solidFill>
                <a:latin typeface="Myriad Pro" charset="0"/>
                <a:ea typeface="Myriad Pro" charset="0"/>
                <a:cs typeface="Myriad Pro" charset="0"/>
              </a:rPr>
              <a:t>COMPETENCIA</a:t>
            </a:r>
            <a:endParaRPr lang="es-ES_tradnl" sz="2800" b="1" dirty="0">
              <a:solidFill>
                <a:schemeClr val="bg1"/>
              </a:solidFill>
              <a:latin typeface="Myriad Pro" charset="0"/>
              <a:ea typeface="Myriad Pro" charset="0"/>
              <a:cs typeface="Myriad Pro" charset="0"/>
            </a:endParaRPr>
          </a:p>
        </p:txBody>
      </p:sp>
      <p:sp>
        <p:nvSpPr>
          <p:cNvPr id="11" name="CuadroTexto 10"/>
          <p:cNvSpPr txBox="1"/>
          <p:nvPr/>
        </p:nvSpPr>
        <p:spPr>
          <a:xfrm>
            <a:off x="506437" y="2745526"/>
            <a:ext cx="618978" cy="1938992"/>
          </a:xfrm>
          <a:prstGeom prst="rect">
            <a:avLst/>
          </a:prstGeom>
          <a:noFill/>
        </p:spPr>
        <p:txBody>
          <a:bodyPr wrap="square" rtlCol="0">
            <a:spAutoFit/>
          </a:bodyPr>
          <a:lstStyle/>
          <a:p>
            <a:pPr defTabSz="360000"/>
            <a:r>
              <a:rPr lang="es-ES" sz="12000" b="1" dirty="0">
                <a:solidFill>
                  <a:schemeClr val="bg1"/>
                </a:solidFill>
                <a:latin typeface="Myriad Pro" charset="0"/>
                <a:ea typeface="Myriad Pro" charset="0"/>
                <a:cs typeface="Myriad Pro" charset="0"/>
              </a:rPr>
              <a:t>1</a:t>
            </a:r>
            <a:endParaRPr lang="es-ES_tradnl" sz="12000" b="1" dirty="0">
              <a:solidFill>
                <a:schemeClr val="bg1"/>
              </a:solidFill>
              <a:latin typeface="Myriad Pro" charset="0"/>
              <a:ea typeface="Myriad Pro" charset="0"/>
              <a:cs typeface="Myriad Pro" charset="0"/>
            </a:endParaRPr>
          </a:p>
        </p:txBody>
      </p:sp>
    </p:spTree>
    <p:extLst>
      <p:ext uri="{BB962C8B-B14F-4D97-AF65-F5344CB8AC3E}">
        <p14:creationId xmlns:p14="http://schemas.microsoft.com/office/powerpoint/2010/main" val="2278916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descr="ISOTIPO corto.jpg">
            <a:hlinkClick r:id="" action="ppaction://noaction"/>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8174" y="0"/>
            <a:ext cx="1012589" cy="6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Título"/>
          <p:cNvSpPr txBox="1">
            <a:spLocks/>
          </p:cNvSpPr>
          <p:nvPr/>
        </p:nvSpPr>
        <p:spPr>
          <a:xfrm>
            <a:off x="0" y="1"/>
            <a:ext cx="7628174"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eaLnBrk="1" hangingPunct="1">
              <a:defRPr/>
            </a:pPr>
            <a:r>
              <a:rPr lang="es-PE" altLang="es-ES" sz="2400" b="1" cap="small" dirty="0">
                <a:solidFill>
                  <a:srgbClr val="FFFFFF"/>
                </a:solidFill>
                <a:latin typeface="Arial Narrow" panose="020B0606020202030204" pitchFamily="34" charset="0"/>
                <a:cs typeface="Arial" pitchFamily="34" charset="0"/>
              </a:rPr>
              <a:t>SERVICIOS DE </a:t>
            </a:r>
            <a:r>
              <a:rPr lang="es-PE" altLang="es-ES" sz="2400" b="1" cap="small" dirty="0" smtClean="0">
                <a:solidFill>
                  <a:srgbClr val="FFFFFF"/>
                </a:solidFill>
                <a:latin typeface="Arial Narrow" panose="020B0606020202030204" pitchFamily="34" charset="0"/>
                <a:cs typeface="Arial" pitchFamily="34" charset="0"/>
              </a:rPr>
              <a:t>CONTROL SIMULTÁNEO: </a:t>
            </a:r>
            <a:r>
              <a:rPr lang="es-PE" altLang="es-ES" sz="2400" b="1" cap="small" dirty="0">
                <a:solidFill>
                  <a:srgbClr val="FFFFFF"/>
                </a:solidFill>
                <a:latin typeface="Arial Narrow" panose="020B0606020202030204" pitchFamily="34" charset="0"/>
                <a:cs typeface="Arial" pitchFamily="34" charset="0"/>
              </a:rPr>
              <a:t>ÁMBITO NACIONAL</a:t>
            </a:r>
          </a:p>
        </p:txBody>
      </p:sp>
      <p:sp>
        <p:nvSpPr>
          <p:cNvPr id="9" name="7 Marcador de contenido"/>
          <p:cNvSpPr txBox="1">
            <a:spLocks/>
          </p:cNvSpPr>
          <p:nvPr/>
        </p:nvSpPr>
        <p:spPr>
          <a:xfrm>
            <a:off x="3095570" y="1539066"/>
            <a:ext cx="2109397" cy="4276616"/>
          </a:xfrm>
          <a:prstGeom prst="rect">
            <a:avLst/>
          </a:prstGeom>
        </p:spPr>
        <p:txBody>
          <a:bodyPr vert="horz" lIns="86402" tIns="43201" rIns="86402" bIns="4320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0507" lvl="1" indent="-340507">
              <a:buFont typeface="Wingdings" panose="05000000000000000000" pitchFamily="2" charset="2"/>
              <a:buChar char="§"/>
            </a:pPr>
            <a:endParaRPr lang="es-PE" dirty="0"/>
          </a:p>
        </p:txBody>
      </p:sp>
      <p:sp>
        <p:nvSpPr>
          <p:cNvPr id="13" name="7 Marcador de contenido"/>
          <p:cNvSpPr txBox="1">
            <a:spLocks/>
          </p:cNvSpPr>
          <p:nvPr/>
        </p:nvSpPr>
        <p:spPr>
          <a:xfrm>
            <a:off x="223348" y="777678"/>
            <a:ext cx="1973307" cy="416870"/>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PE" sz="2100" b="1" dirty="0"/>
              <a:t>MINAGRI</a:t>
            </a:r>
            <a:r>
              <a:rPr lang="es-PE" sz="2100" dirty="0"/>
              <a:t>	</a:t>
            </a:r>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p:txBody>
      </p:sp>
      <p:sp>
        <p:nvSpPr>
          <p:cNvPr id="2" name="1 Marcador de contenido"/>
          <p:cNvSpPr>
            <a:spLocks noGrp="1"/>
          </p:cNvSpPr>
          <p:nvPr>
            <p:ph idx="1"/>
          </p:nvPr>
        </p:nvSpPr>
        <p:spPr>
          <a:xfrm>
            <a:off x="223349" y="1256941"/>
            <a:ext cx="8195723" cy="5044987"/>
          </a:xfrm>
        </p:spPr>
        <p:txBody>
          <a:bodyPr>
            <a:noAutofit/>
          </a:bodyPr>
          <a:lstStyle/>
          <a:p>
            <a:pPr lvl="0" algn="just">
              <a:buFont typeface="Wingdings" panose="05000000000000000000" pitchFamily="2" charset="2"/>
              <a:buChar char="§"/>
            </a:pPr>
            <a:r>
              <a:rPr lang="es-PE" sz="1700" b="1" i="1" dirty="0"/>
              <a:t>La propuesta de Reglamento de Protección y Gestión Ambiental del sector agrario, difiere del marco normativo ambiental vigente </a:t>
            </a:r>
            <a:r>
              <a:rPr lang="es-PE" sz="1700" dirty="0"/>
              <a:t>respecto a: </a:t>
            </a:r>
          </a:p>
          <a:p>
            <a:pPr marL="1021520" indent="-511510">
              <a:buNone/>
            </a:pPr>
            <a:r>
              <a:rPr lang="es-PE" sz="1500" dirty="0" smtClean="0"/>
              <a:t>       </a:t>
            </a:r>
            <a:r>
              <a:rPr lang="es-PE" sz="1500" dirty="0"/>
              <a:t>i)   la continuidad de revisar y aprobar PAMA, </a:t>
            </a:r>
          </a:p>
          <a:p>
            <a:pPr marL="1021520" indent="-511510">
              <a:buNone/>
            </a:pPr>
            <a:r>
              <a:rPr lang="es-PE" sz="1500" dirty="0"/>
              <a:t>       ii)  otorgar plazo adicional a la actividad para seguir operando sin instrumento ambiental, </a:t>
            </a:r>
          </a:p>
          <a:p>
            <a:pPr marL="1021520" indent="-511510">
              <a:buNone/>
            </a:pPr>
            <a:r>
              <a:rPr lang="es-PE" sz="1500" dirty="0"/>
              <a:t>       iii) contradicciones en la aplicación de sanciones por efectuar actividades sin certificación ambiental.</a:t>
            </a:r>
          </a:p>
          <a:p>
            <a:pPr algn="just">
              <a:buFont typeface="Wingdings" panose="05000000000000000000" pitchFamily="2" charset="2"/>
              <a:buChar char="§"/>
            </a:pPr>
            <a:r>
              <a:rPr lang="es-PE" sz="1700" b="1" i="1" dirty="0"/>
              <a:t>No existe uniformidad de los plazos establecidos para la evaluación y aprobación de los estudios de suelos</a:t>
            </a:r>
            <a:r>
              <a:rPr lang="es-PE" sz="1700" dirty="0"/>
              <a:t> entre los instrumentos normativos y el procedimiento administrativo para el otorgamiento de la Clasificación de Tierras de Capacidad de Uso Mayor.</a:t>
            </a:r>
            <a:endParaRPr lang="es-PE" sz="1500" dirty="0"/>
          </a:p>
          <a:p>
            <a:pPr lvl="0" algn="just">
              <a:buFont typeface="Wingdings" panose="05000000000000000000" pitchFamily="2" charset="2"/>
              <a:buChar char="§"/>
            </a:pPr>
            <a:r>
              <a:rPr lang="es-PE" sz="1700" b="1" i="1" dirty="0"/>
              <a:t>No se ha incorporado el proceso de Evaluación Ambiental Estratégica</a:t>
            </a:r>
            <a:r>
              <a:rPr lang="es-PE" sz="1700" dirty="0"/>
              <a:t>, en el proceso de actualización del Plan Nacional de Desarrollo Sostenible de la Palma Aceitera 2016-2025, como mecanismo de integración, coordinación e interacción </a:t>
            </a:r>
            <a:r>
              <a:rPr lang="es-PE" sz="1700" dirty="0" err="1"/>
              <a:t>transectorial</a:t>
            </a:r>
            <a:endParaRPr lang="es-PE" sz="1700" dirty="0"/>
          </a:p>
          <a:p>
            <a:pPr marL="0" indent="0" algn="just">
              <a:buNone/>
            </a:pPr>
            <a:endParaRPr lang="es-PE" sz="1500" dirty="0"/>
          </a:p>
          <a:p>
            <a:pPr marL="0" indent="0" algn="just">
              <a:buNone/>
            </a:pPr>
            <a:r>
              <a:rPr lang="es-PE" sz="1700" dirty="0"/>
              <a:t>Situaciones que podrían continuar generando implicancias ambientales negativas significativas vinculadas a eventos de deforestación, pérdida de biodiversidad y conflictos sociales en el ámbito de la Amazonía peruana.</a:t>
            </a:r>
          </a:p>
        </p:txBody>
      </p:sp>
    </p:spTree>
    <p:extLst>
      <p:ext uri="{BB962C8B-B14F-4D97-AF65-F5344CB8AC3E}">
        <p14:creationId xmlns:p14="http://schemas.microsoft.com/office/powerpoint/2010/main" val="23873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descr="ISOTIPO corto.jpg">
            <a:hlinkClick r:id="" action="ppaction://noaction"/>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8174" y="0"/>
            <a:ext cx="1012589" cy="6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Título"/>
          <p:cNvSpPr txBox="1">
            <a:spLocks/>
          </p:cNvSpPr>
          <p:nvPr/>
        </p:nvSpPr>
        <p:spPr>
          <a:xfrm>
            <a:off x="0" y="1"/>
            <a:ext cx="7628174"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eaLnBrk="1" hangingPunct="1">
              <a:defRPr/>
            </a:pPr>
            <a:r>
              <a:rPr lang="es-PE" altLang="es-ES" sz="2400" b="1" cap="small" dirty="0">
                <a:solidFill>
                  <a:srgbClr val="FFFFFF"/>
                </a:solidFill>
                <a:latin typeface="Arial Narrow" panose="020B0606020202030204" pitchFamily="34" charset="0"/>
                <a:cs typeface="Arial" pitchFamily="34" charset="0"/>
              </a:rPr>
              <a:t>SERVICIOS DE </a:t>
            </a:r>
            <a:r>
              <a:rPr lang="es-PE" altLang="es-ES" sz="2400" b="1" cap="small" dirty="0" smtClean="0">
                <a:solidFill>
                  <a:srgbClr val="FFFFFF"/>
                </a:solidFill>
                <a:latin typeface="Arial Narrow" panose="020B0606020202030204" pitchFamily="34" charset="0"/>
                <a:cs typeface="Arial" pitchFamily="34" charset="0"/>
              </a:rPr>
              <a:t>CONTROL SIMULTÁNEO: </a:t>
            </a:r>
            <a:r>
              <a:rPr lang="es-PE" altLang="es-ES" sz="2400" b="1" cap="small" dirty="0">
                <a:solidFill>
                  <a:srgbClr val="FFFFFF"/>
                </a:solidFill>
                <a:latin typeface="Arial Narrow" panose="020B0606020202030204" pitchFamily="34" charset="0"/>
                <a:cs typeface="Arial" pitchFamily="34" charset="0"/>
              </a:rPr>
              <a:t>ÁMBITO NACIONAL</a:t>
            </a:r>
          </a:p>
        </p:txBody>
      </p:sp>
      <p:sp>
        <p:nvSpPr>
          <p:cNvPr id="9" name="7 Marcador de contenido"/>
          <p:cNvSpPr txBox="1">
            <a:spLocks/>
          </p:cNvSpPr>
          <p:nvPr/>
        </p:nvSpPr>
        <p:spPr>
          <a:xfrm>
            <a:off x="3095570" y="1539066"/>
            <a:ext cx="2109397" cy="4276616"/>
          </a:xfrm>
          <a:prstGeom prst="rect">
            <a:avLst/>
          </a:prstGeom>
        </p:spPr>
        <p:txBody>
          <a:bodyPr vert="horz" lIns="86402" tIns="43201" rIns="86402" bIns="4320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0507" lvl="1" indent="-340507">
              <a:buFont typeface="Wingdings" panose="05000000000000000000" pitchFamily="2" charset="2"/>
              <a:buChar char="§"/>
            </a:pPr>
            <a:endParaRPr lang="es-PE" dirty="0"/>
          </a:p>
        </p:txBody>
      </p:sp>
      <p:sp>
        <p:nvSpPr>
          <p:cNvPr id="13" name="7 Marcador de contenido"/>
          <p:cNvSpPr txBox="1">
            <a:spLocks/>
          </p:cNvSpPr>
          <p:nvPr/>
        </p:nvSpPr>
        <p:spPr>
          <a:xfrm>
            <a:off x="223348" y="986113"/>
            <a:ext cx="1973307" cy="416870"/>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PE" sz="2100" b="1" dirty="0"/>
              <a:t>SERFOR</a:t>
            </a:r>
            <a:r>
              <a:rPr lang="es-PE" sz="2100" dirty="0"/>
              <a:t>	</a:t>
            </a:r>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p:txBody>
      </p:sp>
      <p:sp>
        <p:nvSpPr>
          <p:cNvPr id="2" name="1 Marcador de contenido"/>
          <p:cNvSpPr>
            <a:spLocks noGrp="1"/>
          </p:cNvSpPr>
          <p:nvPr>
            <p:ph idx="1"/>
          </p:nvPr>
        </p:nvSpPr>
        <p:spPr>
          <a:xfrm>
            <a:off x="357782" y="1675147"/>
            <a:ext cx="8045303" cy="4140534"/>
          </a:xfrm>
        </p:spPr>
        <p:txBody>
          <a:bodyPr>
            <a:normAutofit/>
          </a:bodyPr>
          <a:lstStyle/>
          <a:p>
            <a:pPr lvl="0" algn="just">
              <a:buFont typeface="Wingdings" panose="05000000000000000000" pitchFamily="2" charset="2"/>
              <a:buChar char="§"/>
            </a:pPr>
            <a:r>
              <a:rPr lang="es-PE" sz="2100" b="1" i="1" dirty="0"/>
              <a:t>Aún sigue en evaluación los lineamientos para el trámite de Cambio de Uso y Autorización de Desbosque para que guarden concordancia con la normativa forestal vigente.</a:t>
            </a:r>
          </a:p>
          <a:p>
            <a:pPr marL="0" indent="0" algn="just">
              <a:buNone/>
            </a:pPr>
            <a:endParaRPr lang="es-PE" sz="2100" dirty="0"/>
          </a:p>
          <a:p>
            <a:pPr marL="334507" indent="0" algn="just">
              <a:buNone/>
            </a:pPr>
            <a:r>
              <a:rPr lang="es-PE" sz="2100" dirty="0"/>
              <a:t>Es decir, frente a la inversión privada en el sector agropecuario, estos vacíos vinculantes a la norma forestal vigente, podría conllevar a que muchos proyectos de monocultivos sean aprobados con normas derogadas o en base a la experiencia profesional, sin tener en cuenta el registro de implicancias ambientales significativas asociadas al cultivo de palma aceitera y cacao, lo que pone en riesgo que el retiro de cobertura forestal no se efectúe en áreas autorizadas o permitidas.</a:t>
            </a:r>
          </a:p>
          <a:p>
            <a:pPr algn="just">
              <a:buFont typeface="Wingdings" panose="05000000000000000000" pitchFamily="2" charset="2"/>
              <a:buChar char="§"/>
            </a:pPr>
            <a:endParaRPr lang="es-PE" sz="2100" dirty="0"/>
          </a:p>
          <a:p>
            <a:pPr lvl="0" algn="just">
              <a:buFont typeface="Wingdings" panose="05000000000000000000" pitchFamily="2" charset="2"/>
              <a:buChar char="§"/>
            </a:pPr>
            <a:endParaRPr lang="es-PE" sz="2100" dirty="0"/>
          </a:p>
        </p:txBody>
      </p:sp>
    </p:spTree>
    <p:extLst>
      <p:ext uri="{BB962C8B-B14F-4D97-AF65-F5344CB8AC3E}">
        <p14:creationId xmlns:p14="http://schemas.microsoft.com/office/powerpoint/2010/main" val="30219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descr="ISOTIPO corto.jpg">
            <a:hlinkClick r:id="" action="ppaction://noaction"/>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8174" y="0"/>
            <a:ext cx="1012589" cy="6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Título"/>
          <p:cNvSpPr txBox="1">
            <a:spLocks/>
          </p:cNvSpPr>
          <p:nvPr/>
        </p:nvSpPr>
        <p:spPr>
          <a:xfrm>
            <a:off x="0" y="1"/>
            <a:ext cx="7628174"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eaLnBrk="1" hangingPunct="1">
              <a:defRPr/>
            </a:pPr>
            <a:r>
              <a:rPr lang="es-PE" altLang="es-ES" sz="2400" b="1" cap="small" dirty="0">
                <a:solidFill>
                  <a:srgbClr val="FFFFFF"/>
                </a:solidFill>
                <a:latin typeface="Arial Narrow" panose="020B0606020202030204" pitchFamily="34" charset="0"/>
                <a:cs typeface="Arial" pitchFamily="34" charset="0"/>
              </a:rPr>
              <a:t>SERVICIOS DE </a:t>
            </a:r>
            <a:r>
              <a:rPr lang="es-PE" altLang="es-ES" sz="2400" b="1" cap="small" dirty="0" smtClean="0">
                <a:solidFill>
                  <a:srgbClr val="FFFFFF"/>
                </a:solidFill>
                <a:latin typeface="Arial Narrow" panose="020B0606020202030204" pitchFamily="34" charset="0"/>
                <a:cs typeface="Arial" pitchFamily="34" charset="0"/>
              </a:rPr>
              <a:t>CONTROL SIMULTÁNEO: </a:t>
            </a:r>
            <a:r>
              <a:rPr lang="es-PE" altLang="es-ES" sz="2400" b="1" cap="small" dirty="0">
                <a:solidFill>
                  <a:srgbClr val="FFFFFF"/>
                </a:solidFill>
                <a:latin typeface="Arial Narrow" panose="020B0606020202030204" pitchFamily="34" charset="0"/>
                <a:cs typeface="Arial" pitchFamily="34" charset="0"/>
              </a:rPr>
              <a:t>ÁMBITO NACIONAL</a:t>
            </a:r>
          </a:p>
        </p:txBody>
      </p:sp>
      <p:sp>
        <p:nvSpPr>
          <p:cNvPr id="9" name="7 Marcador de contenido"/>
          <p:cNvSpPr txBox="1">
            <a:spLocks/>
          </p:cNvSpPr>
          <p:nvPr/>
        </p:nvSpPr>
        <p:spPr>
          <a:xfrm>
            <a:off x="3095570" y="1539066"/>
            <a:ext cx="2109397" cy="4276616"/>
          </a:xfrm>
          <a:prstGeom prst="rect">
            <a:avLst/>
          </a:prstGeom>
        </p:spPr>
        <p:txBody>
          <a:bodyPr vert="horz" lIns="86402" tIns="43201" rIns="86402" bIns="4320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0507" lvl="1" indent="-340507">
              <a:buFont typeface="Wingdings" panose="05000000000000000000" pitchFamily="2" charset="2"/>
              <a:buChar char="§"/>
            </a:pPr>
            <a:endParaRPr lang="es-PE" dirty="0"/>
          </a:p>
        </p:txBody>
      </p:sp>
      <p:sp>
        <p:nvSpPr>
          <p:cNvPr id="13" name="7 Marcador de contenido"/>
          <p:cNvSpPr txBox="1">
            <a:spLocks/>
          </p:cNvSpPr>
          <p:nvPr/>
        </p:nvSpPr>
        <p:spPr>
          <a:xfrm>
            <a:off x="201601" y="808129"/>
            <a:ext cx="1973307" cy="416870"/>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PE" sz="2100" b="1" dirty="0"/>
              <a:t>MINAM</a:t>
            </a:r>
            <a:r>
              <a:rPr lang="es-PE" sz="2100" dirty="0"/>
              <a:t>	</a:t>
            </a:r>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p:txBody>
      </p:sp>
      <p:sp>
        <p:nvSpPr>
          <p:cNvPr id="2" name="1 Marcador de contenido"/>
          <p:cNvSpPr>
            <a:spLocks noGrp="1"/>
          </p:cNvSpPr>
          <p:nvPr>
            <p:ph idx="1"/>
          </p:nvPr>
        </p:nvSpPr>
        <p:spPr>
          <a:xfrm>
            <a:off x="373769" y="1471024"/>
            <a:ext cx="8045303" cy="3946372"/>
          </a:xfrm>
        </p:spPr>
        <p:txBody>
          <a:bodyPr>
            <a:normAutofit/>
          </a:bodyPr>
          <a:lstStyle/>
          <a:p>
            <a:pPr lvl="0" algn="just">
              <a:buFont typeface="Wingdings" panose="05000000000000000000" pitchFamily="2" charset="2"/>
              <a:buChar char="§"/>
            </a:pPr>
            <a:r>
              <a:rPr lang="es-PE" sz="2100" b="1" i="1" dirty="0"/>
              <a:t>Existencia del Plan Nacional de Palma Aceitera 2016-2025 y del Plan de Competitividad de Palma aceitera 2016-2026, que  no cuentan con la Evaluación Ambiental Estratégica, como mecanismo de integración, coordinación e interacción institucional</a:t>
            </a:r>
            <a:endParaRPr lang="es-PE" sz="2100" dirty="0"/>
          </a:p>
          <a:p>
            <a:pPr lvl="0" algn="just">
              <a:buFont typeface="Wingdings" panose="05000000000000000000" pitchFamily="2" charset="2"/>
              <a:buChar char="§"/>
            </a:pPr>
            <a:endParaRPr lang="es-PE" sz="2100" dirty="0"/>
          </a:p>
          <a:p>
            <a:pPr marL="334507" indent="0" algn="just">
              <a:buNone/>
            </a:pPr>
            <a:r>
              <a:rPr lang="es-PE" sz="2100" dirty="0"/>
              <a:t>Ante esta situación, existe la posibilidad que estos planes no contemplen acciones de prevención, control y corrección anticipada a los impactos ambientales significativos que se vienen generando vinculadas a eventos de deforestación, pérdida de biodiversidad y conflictos sociales en el ámbito de la Amazonía peruana.</a:t>
            </a:r>
          </a:p>
        </p:txBody>
      </p:sp>
    </p:spTree>
    <p:extLst>
      <p:ext uri="{BB962C8B-B14F-4D97-AF65-F5344CB8AC3E}">
        <p14:creationId xmlns:p14="http://schemas.microsoft.com/office/powerpoint/2010/main" val="216368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descr="ISOTIPO corto.jpg">
            <a:hlinkClick r:id="" action="ppaction://noaction"/>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8174" y="0"/>
            <a:ext cx="1012589" cy="6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7 Marcador de contenido"/>
          <p:cNvSpPr txBox="1">
            <a:spLocks/>
          </p:cNvSpPr>
          <p:nvPr/>
        </p:nvSpPr>
        <p:spPr>
          <a:xfrm>
            <a:off x="3095570" y="1539066"/>
            <a:ext cx="2109397" cy="4276616"/>
          </a:xfrm>
          <a:prstGeom prst="rect">
            <a:avLst/>
          </a:prstGeom>
        </p:spPr>
        <p:txBody>
          <a:bodyPr vert="horz" lIns="86402" tIns="43201" rIns="86402" bIns="4320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0507" lvl="1" indent="-340507">
              <a:buFont typeface="Wingdings" panose="05000000000000000000" pitchFamily="2" charset="2"/>
              <a:buChar char="§"/>
            </a:pPr>
            <a:endParaRPr lang="es-PE" dirty="0"/>
          </a:p>
        </p:txBody>
      </p:sp>
      <p:sp>
        <p:nvSpPr>
          <p:cNvPr id="13" name="7 Marcador de contenido"/>
          <p:cNvSpPr txBox="1">
            <a:spLocks/>
          </p:cNvSpPr>
          <p:nvPr/>
        </p:nvSpPr>
        <p:spPr>
          <a:xfrm>
            <a:off x="201601" y="808129"/>
            <a:ext cx="1973307" cy="416870"/>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PE" sz="2100" b="1" dirty="0"/>
              <a:t>SERNANP</a:t>
            </a:r>
            <a:r>
              <a:rPr lang="es-PE" sz="2100" dirty="0"/>
              <a:t>	</a:t>
            </a:r>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p:txBody>
      </p:sp>
      <p:sp>
        <p:nvSpPr>
          <p:cNvPr id="2" name="1 Marcador de contenido"/>
          <p:cNvSpPr>
            <a:spLocks noGrp="1"/>
          </p:cNvSpPr>
          <p:nvPr>
            <p:ph idx="1"/>
          </p:nvPr>
        </p:nvSpPr>
        <p:spPr>
          <a:xfrm>
            <a:off x="305723" y="1224999"/>
            <a:ext cx="8045303" cy="5008888"/>
          </a:xfrm>
        </p:spPr>
        <p:txBody>
          <a:bodyPr>
            <a:noAutofit/>
          </a:bodyPr>
          <a:lstStyle/>
          <a:p>
            <a:pPr lvl="0" algn="just">
              <a:buFont typeface="Wingdings" panose="05000000000000000000" pitchFamily="2" charset="2"/>
              <a:buChar char="§"/>
            </a:pPr>
            <a:r>
              <a:rPr lang="es-PE" sz="1900" b="1" i="1" dirty="0"/>
              <a:t>Aún no se supervisa ni monitorea los compromisos ambientales contempladas en las opiniones técnicas favorables emitidas por el SERNANP otorgadas a la empresa Palmas del Espino, ubicada en la zona de amortiguamiento del Parque Nacional Cordillera Azul</a:t>
            </a:r>
            <a:r>
              <a:rPr lang="es-PE" sz="1900" b="1" dirty="0"/>
              <a:t>.</a:t>
            </a:r>
          </a:p>
          <a:p>
            <a:pPr marL="340507" indent="0" algn="just">
              <a:buNone/>
            </a:pPr>
            <a:endParaRPr lang="es-PE" sz="1700" dirty="0"/>
          </a:p>
          <a:p>
            <a:pPr marL="340507" indent="0" algn="just">
              <a:buNone/>
            </a:pPr>
            <a:r>
              <a:rPr lang="es-PE" sz="1700" dirty="0"/>
              <a:t>Se desconoce la aplicación de acciones de prevención y mitigación de los impactos negativos, lo que pone en riesgo la conectividad de los ecosistemas frágiles (sector Fray Martín) con los ecosistemas que se protegen en la zona silvestre del área natural protegida.</a:t>
            </a:r>
          </a:p>
          <a:p>
            <a:pPr lvl="0" algn="just">
              <a:buFont typeface="Wingdings" panose="05000000000000000000" pitchFamily="2" charset="2"/>
              <a:buChar char="§"/>
            </a:pPr>
            <a:endParaRPr lang="es-PE" sz="1900" dirty="0"/>
          </a:p>
          <a:p>
            <a:pPr lvl="0" algn="just">
              <a:buFont typeface="Wingdings" panose="05000000000000000000" pitchFamily="2" charset="2"/>
              <a:buChar char="§"/>
            </a:pPr>
            <a:r>
              <a:rPr lang="es-PE" sz="1900" b="1" i="1" dirty="0"/>
              <a:t>No se utiliza la plataforma GEOBOSQUES para la supervisión de actividades que vienen ejecutándose en áreas boscosas situadas en zona de amortiguamiento de ANP.</a:t>
            </a:r>
          </a:p>
          <a:p>
            <a:pPr marL="0" indent="0" algn="just">
              <a:buNone/>
            </a:pPr>
            <a:endParaRPr lang="es-PE" sz="1900" dirty="0"/>
          </a:p>
          <a:p>
            <a:pPr marL="340507" indent="0" algn="just">
              <a:buNone/>
            </a:pPr>
            <a:r>
              <a:rPr lang="es-PE" sz="1700" dirty="0"/>
              <a:t>Dificulta la ejecución acciones de prevención frente a eventos de deforestación y cambios en la superficie de bosques  que afectarían la conservación de la diversidad biológica de las ANP.</a:t>
            </a:r>
          </a:p>
          <a:p>
            <a:pPr lvl="0" algn="just">
              <a:buFont typeface="Wingdings" panose="05000000000000000000" pitchFamily="2" charset="2"/>
              <a:buChar char="§"/>
            </a:pPr>
            <a:endParaRPr lang="es-PE" sz="1900" dirty="0"/>
          </a:p>
        </p:txBody>
      </p:sp>
      <p:sp>
        <p:nvSpPr>
          <p:cNvPr id="7" name="3 Título"/>
          <p:cNvSpPr txBox="1">
            <a:spLocks/>
          </p:cNvSpPr>
          <p:nvPr/>
        </p:nvSpPr>
        <p:spPr>
          <a:xfrm>
            <a:off x="0" y="16512"/>
            <a:ext cx="7628174"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eaLnBrk="1" hangingPunct="1">
              <a:defRPr/>
            </a:pPr>
            <a:r>
              <a:rPr lang="es-PE" altLang="es-ES" sz="2400" b="1" cap="small" dirty="0">
                <a:solidFill>
                  <a:srgbClr val="FFFFFF"/>
                </a:solidFill>
                <a:latin typeface="Arial Narrow" panose="020B0606020202030204" pitchFamily="34" charset="0"/>
                <a:cs typeface="Arial" pitchFamily="34" charset="0"/>
              </a:rPr>
              <a:t>SERVICIOS DE </a:t>
            </a:r>
            <a:r>
              <a:rPr lang="es-PE" altLang="es-ES" sz="2400" b="1" cap="small" dirty="0" smtClean="0">
                <a:solidFill>
                  <a:srgbClr val="FFFFFF"/>
                </a:solidFill>
                <a:latin typeface="Arial Narrow" panose="020B0606020202030204" pitchFamily="34" charset="0"/>
                <a:cs typeface="Arial" pitchFamily="34" charset="0"/>
              </a:rPr>
              <a:t>CONTROL SIMULTÁNEO: </a:t>
            </a:r>
            <a:r>
              <a:rPr lang="es-PE" altLang="es-ES" sz="2400" b="1" cap="small" dirty="0">
                <a:solidFill>
                  <a:srgbClr val="FFFFFF"/>
                </a:solidFill>
                <a:latin typeface="Arial Narrow" panose="020B0606020202030204" pitchFamily="34" charset="0"/>
                <a:cs typeface="Arial" pitchFamily="34" charset="0"/>
              </a:rPr>
              <a:t>ÁMBITO NACIONAL</a:t>
            </a:r>
          </a:p>
        </p:txBody>
      </p:sp>
    </p:spTree>
    <p:extLst>
      <p:ext uri="{BB962C8B-B14F-4D97-AF65-F5344CB8AC3E}">
        <p14:creationId xmlns:p14="http://schemas.microsoft.com/office/powerpoint/2010/main" val="320555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descr="ISOTIPO corto.jpg">
            <a:hlinkClick r:id="" action="ppaction://noaction"/>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8174" y="0"/>
            <a:ext cx="1012589" cy="6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Título"/>
          <p:cNvSpPr txBox="1">
            <a:spLocks/>
          </p:cNvSpPr>
          <p:nvPr/>
        </p:nvSpPr>
        <p:spPr>
          <a:xfrm>
            <a:off x="0" y="1"/>
            <a:ext cx="7628174"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eaLnBrk="1" hangingPunct="1">
              <a:defRPr/>
            </a:pPr>
            <a:r>
              <a:rPr lang="es-PE" altLang="es-ES" sz="2400" b="1" cap="small" dirty="0">
                <a:solidFill>
                  <a:srgbClr val="FFFFFF"/>
                </a:solidFill>
                <a:latin typeface="Arial Narrow" panose="020B0606020202030204" pitchFamily="34" charset="0"/>
                <a:cs typeface="Arial" pitchFamily="34" charset="0"/>
              </a:rPr>
              <a:t>SERVICIOS DE </a:t>
            </a:r>
            <a:r>
              <a:rPr lang="es-PE" altLang="es-ES" sz="2400" b="1" cap="small" dirty="0" smtClean="0">
                <a:solidFill>
                  <a:srgbClr val="FFFFFF"/>
                </a:solidFill>
                <a:latin typeface="Arial Narrow" panose="020B0606020202030204" pitchFamily="34" charset="0"/>
                <a:cs typeface="Arial" pitchFamily="34" charset="0"/>
              </a:rPr>
              <a:t>CONTROL SIMULTÁNEO: </a:t>
            </a:r>
            <a:r>
              <a:rPr lang="es-PE" altLang="es-ES" sz="2400" b="1" cap="small" dirty="0">
                <a:solidFill>
                  <a:srgbClr val="FFFFFF"/>
                </a:solidFill>
                <a:latin typeface="Arial Narrow" panose="020B0606020202030204" pitchFamily="34" charset="0"/>
                <a:cs typeface="Arial" pitchFamily="34" charset="0"/>
              </a:rPr>
              <a:t>ÁMBITO REGIONAL</a:t>
            </a:r>
          </a:p>
        </p:txBody>
      </p:sp>
      <p:sp>
        <p:nvSpPr>
          <p:cNvPr id="9" name="7 Marcador de contenido"/>
          <p:cNvSpPr txBox="1">
            <a:spLocks/>
          </p:cNvSpPr>
          <p:nvPr/>
        </p:nvSpPr>
        <p:spPr>
          <a:xfrm>
            <a:off x="3095570" y="1539066"/>
            <a:ext cx="2109397" cy="4276616"/>
          </a:xfrm>
          <a:prstGeom prst="rect">
            <a:avLst/>
          </a:prstGeom>
        </p:spPr>
        <p:txBody>
          <a:bodyPr vert="horz" lIns="86402" tIns="43201" rIns="86402" bIns="4320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0507" lvl="1" indent="-340507">
              <a:buFont typeface="Wingdings" panose="05000000000000000000" pitchFamily="2" charset="2"/>
              <a:buChar char="§"/>
            </a:pPr>
            <a:endParaRPr lang="es-PE" dirty="0"/>
          </a:p>
        </p:txBody>
      </p:sp>
      <p:sp>
        <p:nvSpPr>
          <p:cNvPr id="13" name="7 Marcador de contenido"/>
          <p:cNvSpPr txBox="1">
            <a:spLocks/>
          </p:cNvSpPr>
          <p:nvPr/>
        </p:nvSpPr>
        <p:spPr>
          <a:xfrm>
            <a:off x="201601" y="808129"/>
            <a:ext cx="1973307" cy="416870"/>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PE" sz="2100" b="1" dirty="0"/>
              <a:t>LORETO</a:t>
            </a:r>
            <a:r>
              <a:rPr lang="es-PE" sz="2100" dirty="0"/>
              <a:t>	</a:t>
            </a:r>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p:txBody>
      </p:sp>
      <p:sp>
        <p:nvSpPr>
          <p:cNvPr id="2" name="1 Marcador de contenido"/>
          <p:cNvSpPr>
            <a:spLocks noGrp="1"/>
          </p:cNvSpPr>
          <p:nvPr>
            <p:ph idx="1"/>
          </p:nvPr>
        </p:nvSpPr>
        <p:spPr>
          <a:xfrm>
            <a:off x="373769" y="1471024"/>
            <a:ext cx="8045303" cy="1769064"/>
          </a:xfrm>
        </p:spPr>
        <p:txBody>
          <a:bodyPr>
            <a:noAutofit/>
          </a:bodyPr>
          <a:lstStyle/>
          <a:p>
            <a:pPr lvl="0" algn="just">
              <a:buFont typeface="Wingdings" panose="05000000000000000000" pitchFamily="2" charset="2"/>
              <a:buChar char="§"/>
            </a:pPr>
            <a:r>
              <a:rPr lang="es-PE" sz="1900" dirty="0"/>
              <a:t>No se ha iniciado el procedimiento administrativo disciplinario contra los funcionarios que presuntamente no cumplieron con la función de fiscalización ambiental poniendo en riesgo la observancia del principio de legalidad y la efectividad de la potestad represiva para contrarrestar conductas infractoras dentro de la administración pública.</a:t>
            </a:r>
          </a:p>
          <a:p>
            <a:pPr lvl="0" algn="just">
              <a:buFont typeface="Wingdings" panose="05000000000000000000" pitchFamily="2" charset="2"/>
              <a:buChar char="§"/>
            </a:pPr>
            <a:endParaRPr lang="es-PE" sz="1900" dirty="0"/>
          </a:p>
          <a:p>
            <a:pPr lvl="0" algn="just">
              <a:buFont typeface="Wingdings" panose="05000000000000000000" pitchFamily="2" charset="2"/>
              <a:buChar char="§"/>
            </a:pPr>
            <a:endParaRPr lang="es-PE" sz="1900" dirty="0"/>
          </a:p>
          <a:p>
            <a:pPr lvl="0" algn="just">
              <a:buFont typeface="Wingdings" panose="05000000000000000000" pitchFamily="2" charset="2"/>
              <a:buChar char="§"/>
            </a:pPr>
            <a:endParaRPr lang="es-PE" sz="1900" dirty="0"/>
          </a:p>
        </p:txBody>
      </p:sp>
      <p:sp>
        <p:nvSpPr>
          <p:cNvPr id="7" name="7 Marcador de contenido"/>
          <p:cNvSpPr txBox="1">
            <a:spLocks/>
          </p:cNvSpPr>
          <p:nvPr/>
        </p:nvSpPr>
        <p:spPr>
          <a:xfrm>
            <a:off x="345613" y="3260502"/>
            <a:ext cx="1973307" cy="416870"/>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PE" sz="2100" b="1" dirty="0"/>
              <a:t>SAN MARTÍN</a:t>
            </a:r>
            <a:r>
              <a:rPr lang="es-PE" sz="2100" dirty="0"/>
              <a:t>	</a:t>
            </a:r>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p:txBody>
      </p:sp>
      <p:sp>
        <p:nvSpPr>
          <p:cNvPr id="8" name="1 Marcador de contenido"/>
          <p:cNvSpPr txBox="1">
            <a:spLocks/>
          </p:cNvSpPr>
          <p:nvPr/>
        </p:nvSpPr>
        <p:spPr>
          <a:xfrm>
            <a:off x="500758" y="3920497"/>
            <a:ext cx="8045303" cy="1769064"/>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es-PE" sz="1900" dirty="0"/>
              <a:t>Se viene adjudicando de tierras rústicas de predios privados y de dominio público a través del procedimiento administrativo desactualizado que no es  concordante con los actuales requisitos contemplados en la normativa forestal como son: i) hábitats críticos, ii) existencia de especies amenazadas, iii) protección de fajas marginales, entre otros, lo que pone en riesgo la legalidad de las adjudicaciones efectuadas.</a:t>
            </a:r>
          </a:p>
          <a:p>
            <a:pPr algn="just">
              <a:buFont typeface="Wingdings" panose="05000000000000000000" pitchFamily="2" charset="2"/>
              <a:buChar char="§"/>
            </a:pPr>
            <a:endParaRPr lang="es-PE" sz="1900" dirty="0"/>
          </a:p>
          <a:p>
            <a:pPr algn="just">
              <a:buFont typeface="Wingdings" panose="05000000000000000000" pitchFamily="2" charset="2"/>
              <a:buChar char="§"/>
            </a:pPr>
            <a:endParaRPr lang="es-PE" sz="1900" dirty="0"/>
          </a:p>
          <a:p>
            <a:pPr algn="just">
              <a:buFont typeface="Wingdings" panose="05000000000000000000" pitchFamily="2" charset="2"/>
              <a:buChar char="§"/>
            </a:pPr>
            <a:endParaRPr lang="es-PE" sz="1900" dirty="0"/>
          </a:p>
        </p:txBody>
      </p:sp>
    </p:spTree>
    <p:extLst>
      <p:ext uri="{BB962C8B-B14F-4D97-AF65-F5344CB8AC3E}">
        <p14:creationId xmlns:p14="http://schemas.microsoft.com/office/powerpoint/2010/main" val="419076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3 Marcador de contenido" descr="ISOTIPO corto.jpg">
            <a:hlinkClick r:id="" action="ppaction://noaction"/>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8174" y="0"/>
            <a:ext cx="1012589" cy="6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Título"/>
          <p:cNvSpPr txBox="1">
            <a:spLocks/>
          </p:cNvSpPr>
          <p:nvPr/>
        </p:nvSpPr>
        <p:spPr>
          <a:xfrm>
            <a:off x="0" y="1"/>
            <a:ext cx="7628174"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eaLnBrk="1" hangingPunct="1">
              <a:defRPr/>
            </a:pPr>
            <a:r>
              <a:rPr lang="es-PE" altLang="es-ES" sz="2400" b="1" cap="small" dirty="0">
                <a:solidFill>
                  <a:srgbClr val="FFFFFF"/>
                </a:solidFill>
                <a:latin typeface="Arial Narrow" panose="020B0606020202030204" pitchFamily="34" charset="0"/>
                <a:cs typeface="Arial" pitchFamily="34" charset="0"/>
              </a:rPr>
              <a:t>SERVICIOS DE </a:t>
            </a:r>
            <a:r>
              <a:rPr lang="es-PE" altLang="es-ES" sz="2400" b="1" cap="small" dirty="0" smtClean="0">
                <a:solidFill>
                  <a:srgbClr val="FFFFFF"/>
                </a:solidFill>
                <a:latin typeface="Arial Narrow" panose="020B0606020202030204" pitchFamily="34" charset="0"/>
                <a:cs typeface="Arial" pitchFamily="34" charset="0"/>
              </a:rPr>
              <a:t>CONTROL SIMULTÁNEO: </a:t>
            </a:r>
            <a:r>
              <a:rPr lang="es-PE" altLang="es-ES" sz="2400" b="1" cap="small" dirty="0">
                <a:solidFill>
                  <a:srgbClr val="FFFFFF"/>
                </a:solidFill>
                <a:latin typeface="Arial Narrow" panose="020B0606020202030204" pitchFamily="34" charset="0"/>
                <a:cs typeface="Arial" pitchFamily="34" charset="0"/>
              </a:rPr>
              <a:t>ÁMBITO REGIONAL</a:t>
            </a:r>
          </a:p>
        </p:txBody>
      </p:sp>
      <p:sp>
        <p:nvSpPr>
          <p:cNvPr id="9" name="7 Marcador de contenido"/>
          <p:cNvSpPr txBox="1">
            <a:spLocks/>
          </p:cNvSpPr>
          <p:nvPr/>
        </p:nvSpPr>
        <p:spPr>
          <a:xfrm>
            <a:off x="3095570" y="1539066"/>
            <a:ext cx="2109397" cy="4276616"/>
          </a:xfrm>
          <a:prstGeom prst="rect">
            <a:avLst/>
          </a:prstGeom>
        </p:spPr>
        <p:txBody>
          <a:bodyPr vert="horz" lIns="86402" tIns="43201" rIns="86402" bIns="4320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0507" lvl="1" indent="-340507">
              <a:buFont typeface="Wingdings" panose="05000000000000000000" pitchFamily="2" charset="2"/>
              <a:buChar char="§"/>
            </a:pPr>
            <a:endParaRPr lang="es-PE" dirty="0"/>
          </a:p>
        </p:txBody>
      </p:sp>
      <p:sp>
        <p:nvSpPr>
          <p:cNvPr id="13" name="7 Marcador de contenido"/>
          <p:cNvSpPr txBox="1">
            <a:spLocks/>
          </p:cNvSpPr>
          <p:nvPr/>
        </p:nvSpPr>
        <p:spPr>
          <a:xfrm>
            <a:off x="201601" y="808129"/>
            <a:ext cx="1973307" cy="416870"/>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PE" sz="2100" b="1" dirty="0"/>
              <a:t>HUÁNUCO</a:t>
            </a:r>
            <a:r>
              <a:rPr lang="es-PE" sz="2100" dirty="0"/>
              <a:t>	</a:t>
            </a:r>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p:txBody>
      </p:sp>
      <p:sp>
        <p:nvSpPr>
          <p:cNvPr id="2" name="1 Marcador de contenido"/>
          <p:cNvSpPr>
            <a:spLocks noGrp="1"/>
          </p:cNvSpPr>
          <p:nvPr>
            <p:ph idx="1"/>
          </p:nvPr>
        </p:nvSpPr>
        <p:spPr>
          <a:xfrm>
            <a:off x="345614" y="1282881"/>
            <a:ext cx="8045303" cy="1769064"/>
          </a:xfrm>
        </p:spPr>
        <p:txBody>
          <a:bodyPr>
            <a:noAutofit/>
          </a:bodyPr>
          <a:lstStyle/>
          <a:p>
            <a:pPr lvl="0" algn="just">
              <a:buFont typeface="Wingdings" panose="05000000000000000000" pitchFamily="2" charset="2"/>
              <a:buChar char="§"/>
            </a:pPr>
            <a:r>
              <a:rPr lang="es-PE" sz="1900" dirty="0"/>
              <a:t>Se encuentra pendiente la implementación de recomendaciones realizadas por la Defensoría del Pueblo en cuanto a: </a:t>
            </a:r>
            <a:r>
              <a:rPr lang="es-PE" sz="1900" b="1" i="1" dirty="0"/>
              <a:t>i</a:t>
            </a:r>
            <a:r>
              <a:rPr lang="es-PE" sz="1900" dirty="0"/>
              <a:t>) adecuación del TUPA para solicitud de autorización de cambio de uso de suelo y adjudicación de tierras rústicas con aptitud agropecuaria, </a:t>
            </a:r>
            <a:r>
              <a:rPr lang="es-PE" sz="1900" b="1" i="1" dirty="0"/>
              <a:t>ii</a:t>
            </a:r>
            <a:r>
              <a:rPr lang="es-PE" sz="1900" dirty="0"/>
              <a:t>) evaluación de las constancias de posesión previa a la CTCUM y </a:t>
            </a:r>
            <a:r>
              <a:rPr lang="es-PE" sz="1900" b="1" i="1" dirty="0"/>
              <a:t>iii</a:t>
            </a:r>
            <a:r>
              <a:rPr lang="es-PE" sz="1900" dirty="0"/>
              <a:t>) ejecución de acciones de supervisión y fiscalización a la actividad de monocultivo de palma aceitera y cacao.</a:t>
            </a:r>
          </a:p>
          <a:p>
            <a:pPr lvl="0" algn="just">
              <a:buFont typeface="Wingdings" panose="05000000000000000000" pitchFamily="2" charset="2"/>
              <a:buChar char="§"/>
            </a:pPr>
            <a:endParaRPr lang="es-PE" sz="1900" dirty="0"/>
          </a:p>
          <a:p>
            <a:pPr lvl="0" algn="just">
              <a:buFont typeface="Wingdings" panose="05000000000000000000" pitchFamily="2" charset="2"/>
              <a:buChar char="§"/>
            </a:pPr>
            <a:endParaRPr lang="es-PE" sz="1900" dirty="0"/>
          </a:p>
          <a:p>
            <a:pPr lvl="0" algn="just">
              <a:buFont typeface="Wingdings" panose="05000000000000000000" pitchFamily="2" charset="2"/>
              <a:buChar char="§"/>
            </a:pPr>
            <a:endParaRPr lang="es-PE" sz="1900" dirty="0"/>
          </a:p>
        </p:txBody>
      </p:sp>
      <p:sp>
        <p:nvSpPr>
          <p:cNvPr id="7" name="7 Marcador de contenido"/>
          <p:cNvSpPr txBox="1">
            <a:spLocks/>
          </p:cNvSpPr>
          <p:nvPr/>
        </p:nvSpPr>
        <p:spPr>
          <a:xfrm>
            <a:off x="345613" y="3260502"/>
            <a:ext cx="1973307" cy="416870"/>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PE" sz="2100" b="1" dirty="0"/>
              <a:t>UCAYALI</a:t>
            </a:r>
            <a:r>
              <a:rPr lang="es-PE" sz="2100" dirty="0"/>
              <a:t>	</a:t>
            </a:r>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p:txBody>
      </p:sp>
      <p:sp>
        <p:nvSpPr>
          <p:cNvPr id="8" name="1 Marcador de contenido"/>
          <p:cNvSpPr txBox="1">
            <a:spLocks/>
          </p:cNvSpPr>
          <p:nvPr/>
        </p:nvSpPr>
        <p:spPr>
          <a:xfrm>
            <a:off x="500758" y="3920497"/>
            <a:ext cx="8045303" cy="1769064"/>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
            </a:pPr>
            <a:r>
              <a:rPr lang="es-PE" sz="1900" dirty="0"/>
              <a:t>Emisión de constancia de posesión sobre terrenos en las cuales se viene tramitando la titularidad de ampliación de tierras a favor de la Comunidad Nativa Santa Clara, pone en riesgo la resolución de tenencia de terrenos y a su vez la ocurrencia de conflictos sociales.</a:t>
            </a:r>
          </a:p>
          <a:p>
            <a:pPr algn="just">
              <a:buFont typeface="Wingdings" panose="05000000000000000000" pitchFamily="2" charset="2"/>
              <a:buChar char="§"/>
            </a:pPr>
            <a:endParaRPr lang="es-PE" sz="1900" dirty="0"/>
          </a:p>
          <a:p>
            <a:pPr algn="just">
              <a:buFont typeface="Wingdings" panose="05000000000000000000" pitchFamily="2" charset="2"/>
              <a:buChar char="§"/>
            </a:pPr>
            <a:endParaRPr lang="es-PE" sz="1900" dirty="0"/>
          </a:p>
        </p:txBody>
      </p:sp>
    </p:spTree>
    <p:extLst>
      <p:ext uri="{BB962C8B-B14F-4D97-AF65-F5344CB8AC3E}">
        <p14:creationId xmlns:p14="http://schemas.microsoft.com/office/powerpoint/2010/main" val="40094627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3 Marcador de contenido" descr="ISOTIPO corto.jpg">
            <a:hlinkClick r:id="" action="ppaction://noaction"/>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8174" y="0"/>
            <a:ext cx="1012589" cy="68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3 Título"/>
          <p:cNvSpPr txBox="1">
            <a:spLocks/>
          </p:cNvSpPr>
          <p:nvPr/>
        </p:nvSpPr>
        <p:spPr>
          <a:xfrm>
            <a:off x="0" y="1"/>
            <a:ext cx="7628174" cy="681018"/>
          </a:xfrm>
          <a:prstGeom prst="rect">
            <a:avLst/>
          </a:prstGeom>
          <a:solidFill>
            <a:srgbClr val="ED1813"/>
          </a:solidFill>
          <a:ln w="25400" cap="flat" cmpd="sng"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lIns="86402" tIns="43201" rIns="86402" bIns="43201" anchor="ctr"/>
          <a:lstStyle/>
          <a:p>
            <a:pPr algn="just" eaLnBrk="1" hangingPunct="1">
              <a:defRPr/>
            </a:pPr>
            <a:r>
              <a:rPr lang="es-PE" altLang="es-ES" sz="2400" b="1" cap="small" dirty="0">
                <a:solidFill>
                  <a:srgbClr val="FFFFFF"/>
                </a:solidFill>
                <a:latin typeface="Arial Narrow" panose="020B0606020202030204" pitchFamily="34" charset="0"/>
                <a:cs typeface="Arial" pitchFamily="34" charset="0"/>
              </a:rPr>
              <a:t>SERVICIOS DE </a:t>
            </a:r>
            <a:r>
              <a:rPr lang="es-PE" altLang="es-ES" sz="2400" b="1" cap="small" dirty="0" smtClean="0">
                <a:solidFill>
                  <a:srgbClr val="FFFFFF"/>
                </a:solidFill>
                <a:latin typeface="Arial Narrow" panose="020B0606020202030204" pitchFamily="34" charset="0"/>
                <a:cs typeface="Arial" pitchFamily="34" charset="0"/>
              </a:rPr>
              <a:t>CONTROL POSTERIOR</a:t>
            </a:r>
            <a:endParaRPr lang="es-PE" altLang="es-ES" sz="2400" b="1" cap="small" dirty="0">
              <a:solidFill>
                <a:srgbClr val="FFFFFF"/>
              </a:solidFill>
              <a:latin typeface="Arial Narrow" panose="020B0606020202030204" pitchFamily="34" charset="0"/>
              <a:cs typeface="Arial" pitchFamily="34" charset="0"/>
            </a:endParaRPr>
          </a:p>
        </p:txBody>
      </p:sp>
      <p:sp>
        <p:nvSpPr>
          <p:cNvPr id="9" name="7 Marcador de contenido"/>
          <p:cNvSpPr txBox="1">
            <a:spLocks/>
          </p:cNvSpPr>
          <p:nvPr/>
        </p:nvSpPr>
        <p:spPr>
          <a:xfrm>
            <a:off x="3095570" y="1539066"/>
            <a:ext cx="2109397" cy="4276616"/>
          </a:xfrm>
          <a:prstGeom prst="rect">
            <a:avLst/>
          </a:prstGeom>
        </p:spPr>
        <p:txBody>
          <a:bodyPr vert="horz" lIns="86402" tIns="43201" rIns="86402" bIns="43201"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0507" lvl="1" indent="-340507">
              <a:buFont typeface="Wingdings" panose="05000000000000000000" pitchFamily="2" charset="2"/>
              <a:buChar char="§"/>
            </a:pPr>
            <a:endParaRPr lang="es-PE" dirty="0"/>
          </a:p>
        </p:txBody>
      </p:sp>
      <p:sp>
        <p:nvSpPr>
          <p:cNvPr id="13" name="7 Marcador de contenido"/>
          <p:cNvSpPr txBox="1">
            <a:spLocks/>
          </p:cNvSpPr>
          <p:nvPr/>
        </p:nvSpPr>
        <p:spPr>
          <a:xfrm>
            <a:off x="345614" y="1016564"/>
            <a:ext cx="1973307" cy="416870"/>
          </a:xfrm>
          <a:prstGeom prst="rect">
            <a:avLst/>
          </a:prstGeom>
        </p:spPr>
        <p:txBody>
          <a:bodyPr vert="horz" lIns="86402" tIns="43201" rIns="86402" bIns="43201"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s-PE" sz="2100" b="1" dirty="0" smtClean="0"/>
              <a:t>MINAGRI</a:t>
            </a:r>
            <a:r>
              <a:rPr lang="es-PE" sz="2100" dirty="0"/>
              <a:t>	</a:t>
            </a:r>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a:p>
            <a:pPr marL="340507" lvl="1" indent="-340507">
              <a:buFont typeface="Wingdings" panose="05000000000000000000" pitchFamily="2" charset="2"/>
              <a:buChar char="§"/>
            </a:pPr>
            <a:endParaRPr lang="es-PE" sz="2100" dirty="0"/>
          </a:p>
        </p:txBody>
      </p:sp>
      <p:sp>
        <p:nvSpPr>
          <p:cNvPr id="2" name="1 Marcador de contenido"/>
          <p:cNvSpPr>
            <a:spLocks noGrp="1"/>
          </p:cNvSpPr>
          <p:nvPr>
            <p:ph idx="1"/>
          </p:nvPr>
        </p:nvSpPr>
        <p:spPr>
          <a:xfrm>
            <a:off x="345614" y="1544939"/>
            <a:ext cx="8045303" cy="4398661"/>
          </a:xfrm>
        </p:spPr>
        <p:txBody>
          <a:bodyPr>
            <a:noAutofit/>
          </a:bodyPr>
          <a:lstStyle/>
          <a:p>
            <a:pPr marL="725488" indent="-363538" algn="just">
              <a:buFont typeface="+mj-lt"/>
              <a:buAutoNum type="arabicPeriod"/>
            </a:pPr>
            <a:r>
              <a:rPr lang="es-MX" sz="2400" dirty="0">
                <a:ea typeface="Times New Roman"/>
              </a:rPr>
              <a:t>Fiscalización ambiental respecto a los impactos negativos significativos, ocasionados empresas agroindustriales en Loreto y Ucayali, al haber iniciado actividades sin contar con Certificación Ambiental.</a:t>
            </a:r>
          </a:p>
          <a:p>
            <a:pPr marL="725488" indent="-363538" algn="just">
              <a:buFont typeface="+mj-lt"/>
              <a:buAutoNum type="arabicPeriod"/>
            </a:pPr>
            <a:endParaRPr lang="es-PE" sz="2400" b="1" dirty="0"/>
          </a:p>
          <a:p>
            <a:pPr marL="704850" indent="-342900" algn="just">
              <a:buFont typeface="+mj-lt"/>
              <a:buAutoNum type="arabicPeriod"/>
            </a:pPr>
            <a:r>
              <a:rPr lang="es-ES" sz="2400" dirty="0">
                <a:ea typeface="Times New Roman"/>
              </a:rPr>
              <a:t>Aprobación del E</a:t>
            </a:r>
            <a:r>
              <a:rPr lang="es-PE" sz="2400" dirty="0" err="1">
                <a:ea typeface="Times New Roman"/>
              </a:rPr>
              <a:t>studio</a:t>
            </a:r>
            <a:r>
              <a:rPr lang="es-PE" sz="2400" dirty="0">
                <a:ea typeface="Times New Roman"/>
              </a:rPr>
              <a:t> de suelos en</a:t>
            </a:r>
            <a:r>
              <a:rPr lang="es-PE" sz="2400" dirty="0"/>
              <a:t> tierras clasificadas como de aptitud forestal y levantamiento de la medida preventiva de paralización de actividades agrícolas.</a:t>
            </a:r>
          </a:p>
          <a:p>
            <a:pPr marL="704850" indent="-342900" algn="just">
              <a:buFont typeface="+mj-lt"/>
              <a:buAutoNum type="arabicPeriod"/>
            </a:pPr>
            <a:endParaRPr lang="es-PE" sz="2400" dirty="0">
              <a:ea typeface="Times New Roman"/>
            </a:endParaRPr>
          </a:p>
          <a:p>
            <a:pPr marL="704850" indent="-342900" algn="just">
              <a:buFont typeface="+mj-lt"/>
              <a:buAutoNum type="arabicPeriod"/>
            </a:pPr>
            <a:r>
              <a:rPr lang="es-ES" sz="2400" dirty="0">
                <a:ea typeface="Times New Roman"/>
              </a:rPr>
              <a:t>Otorgamiento de la </a:t>
            </a:r>
            <a:r>
              <a:rPr lang="es-PE" sz="2400" dirty="0">
                <a:ea typeface="Times New Roman"/>
              </a:rPr>
              <a:t>Certificación ambiental dentro del área de Bosque de Producción Permanente de Loreto.</a:t>
            </a:r>
            <a:endParaRPr lang="es-PE" sz="2400" b="1" dirty="0"/>
          </a:p>
          <a:p>
            <a:pPr lvl="0" algn="just">
              <a:buFont typeface="Wingdings" panose="05000000000000000000" pitchFamily="2" charset="2"/>
              <a:buChar char="§"/>
            </a:pPr>
            <a:endParaRPr lang="es-PE" sz="2400" dirty="0"/>
          </a:p>
          <a:p>
            <a:pPr lvl="0" algn="just">
              <a:buFont typeface="Wingdings" panose="05000000000000000000" pitchFamily="2" charset="2"/>
              <a:buChar char="§"/>
            </a:pPr>
            <a:endParaRPr lang="es-PE" sz="2400" dirty="0"/>
          </a:p>
          <a:p>
            <a:pPr lvl="0" algn="just">
              <a:buFont typeface="Wingdings" panose="05000000000000000000" pitchFamily="2" charset="2"/>
              <a:buChar char="§"/>
            </a:pPr>
            <a:endParaRPr lang="es-PE" sz="2400" dirty="0"/>
          </a:p>
        </p:txBody>
      </p:sp>
    </p:spTree>
    <p:extLst>
      <p:ext uri="{BB962C8B-B14F-4D97-AF65-F5344CB8AC3E}">
        <p14:creationId xmlns:p14="http://schemas.microsoft.com/office/powerpoint/2010/main" val="367799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65" y="94281"/>
            <a:ext cx="8640763" cy="6479810"/>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5834" y="26014"/>
            <a:ext cx="3285881" cy="979321"/>
          </a:xfrm>
          <a:prstGeom prst="rect">
            <a:avLst/>
          </a:prstGeom>
        </p:spPr>
      </p:pic>
      <p:sp>
        <p:nvSpPr>
          <p:cNvPr id="2" name="CuadroTexto 1"/>
          <p:cNvSpPr txBox="1"/>
          <p:nvPr/>
        </p:nvSpPr>
        <p:spPr>
          <a:xfrm>
            <a:off x="527825" y="1005335"/>
            <a:ext cx="7126765" cy="584765"/>
          </a:xfrm>
          <a:prstGeom prst="rect">
            <a:avLst/>
          </a:prstGeom>
          <a:noFill/>
        </p:spPr>
        <p:txBody>
          <a:bodyPr wrap="square" lIns="91430" tIns="45715" rIns="91430" bIns="45715" rtlCol="0">
            <a:spAutoFit/>
          </a:bodyPr>
          <a:lstStyle/>
          <a:p>
            <a:r>
              <a:rPr lang="es-ES_tradnl" sz="3200" b="1" baseline="30000" dirty="0" smtClean="0">
                <a:solidFill>
                  <a:srgbClr val="C00000"/>
                </a:solidFill>
                <a:latin typeface="Myriad Pro" charset="0"/>
                <a:ea typeface="Myriad Pro" charset="0"/>
                <a:cs typeface="Myriad Pro" charset="0"/>
              </a:rPr>
              <a:t>IMÁGENES</a:t>
            </a:r>
            <a:r>
              <a:rPr lang="es-ES_tradnl" sz="3200" b="1" dirty="0" smtClean="0">
                <a:solidFill>
                  <a:srgbClr val="C00000"/>
                </a:solidFill>
                <a:latin typeface="Myriad Pro" charset="0"/>
                <a:ea typeface="Myriad Pro" charset="0"/>
                <a:cs typeface="Myriad Pro" charset="0"/>
              </a:rPr>
              <a:t> </a:t>
            </a:r>
            <a:r>
              <a:rPr lang="es-ES_tradnl" sz="3200" b="1" baseline="30000" dirty="0">
                <a:solidFill>
                  <a:srgbClr val="C00000"/>
                </a:solidFill>
                <a:latin typeface="Myriad Pro" charset="0"/>
                <a:ea typeface="Myriad Pro" charset="0"/>
                <a:cs typeface="Myriad Pro" charset="0"/>
              </a:rPr>
              <a:t>DE LA </a:t>
            </a:r>
            <a:r>
              <a:rPr lang="es-ES_tradnl" sz="3200" b="1" baseline="30000" dirty="0" smtClean="0">
                <a:solidFill>
                  <a:srgbClr val="C00000"/>
                </a:solidFill>
                <a:latin typeface="Myriad Pro" charset="0"/>
                <a:ea typeface="Myriad Pro" charset="0"/>
                <a:cs typeface="Myriad Pro" charset="0"/>
              </a:rPr>
              <a:t>DEFORESTACIÓN </a:t>
            </a:r>
            <a:r>
              <a:rPr lang="es-ES_tradnl" sz="3200" b="1" baseline="30000" dirty="0">
                <a:solidFill>
                  <a:srgbClr val="C00000"/>
                </a:solidFill>
                <a:latin typeface="Myriad Pro" charset="0"/>
                <a:ea typeface="Myriad Pro" charset="0"/>
                <a:cs typeface="Myriad Pro" charset="0"/>
              </a:rPr>
              <a:t>- 2013</a:t>
            </a:r>
          </a:p>
        </p:txBody>
      </p:sp>
      <p:sp>
        <p:nvSpPr>
          <p:cNvPr id="6" name="CuadroTexto 2">
            <a:extLst>
              <a:ext uri="{FF2B5EF4-FFF2-40B4-BE49-F238E27FC236}">
                <a16:creationId xmlns:a16="http://schemas.microsoft.com/office/drawing/2014/main" xmlns="" id="{BE7AF6D0-5B7E-4EA8-BD8E-69E553D88D96}"/>
              </a:ext>
            </a:extLst>
          </p:cNvPr>
          <p:cNvSpPr txBox="1"/>
          <p:nvPr/>
        </p:nvSpPr>
        <p:spPr>
          <a:xfrm>
            <a:off x="527825" y="1655037"/>
            <a:ext cx="2159475" cy="703047"/>
          </a:xfrm>
          <a:prstGeom prst="rect">
            <a:avLst/>
          </a:prstGeom>
          <a:noFill/>
        </p:spPr>
        <p:txBody>
          <a:bodyPr wrap="square" lIns="91430" tIns="45715" rIns="91430" bIns="45715" rtlCol="0">
            <a:spAutoFit/>
          </a:bodyPr>
          <a:lstStyle/>
          <a:p>
            <a:endParaRPr lang="es-PE" sz="2000" dirty="0"/>
          </a:p>
          <a:p>
            <a:pPr algn="just"/>
            <a:endParaRPr lang="es-PE" sz="2000"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02" y="1549018"/>
            <a:ext cx="3719512" cy="348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4863" y="1549018"/>
            <a:ext cx="3719512" cy="352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944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
            <a:ext cx="8640763" cy="647981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834" y="26014"/>
            <a:ext cx="3285881" cy="979321"/>
          </a:xfrm>
          <a:prstGeom prst="rect">
            <a:avLst/>
          </a:prstGeom>
        </p:spPr>
      </p:pic>
      <p:sp>
        <p:nvSpPr>
          <p:cNvPr id="6" name="CuadroTexto 2">
            <a:extLst>
              <a:ext uri="{FF2B5EF4-FFF2-40B4-BE49-F238E27FC236}">
                <a16:creationId xmlns:a16="http://schemas.microsoft.com/office/drawing/2014/main" xmlns="" id="{BE7AF6D0-5B7E-4EA8-BD8E-69E553D88D96}"/>
              </a:ext>
            </a:extLst>
          </p:cNvPr>
          <p:cNvSpPr txBox="1"/>
          <p:nvPr/>
        </p:nvSpPr>
        <p:spPr>
          <a:xfrm>
            <a:off x="546494" y="1522076"/>
            <a:ext cx="7547772" cy="3697935"/>
          </a:xfrm>
          <a:prstGeom prst="rect">
            <a:avLst/>
          </a:prstGeom>
          <a:noFill/>
        </p:spPr>
        <p:txBody>
          <a:bodyPr wrap="square" rtlCol="0">
            <a:spAutoFit/>
          </a:bodyPr>
          <a:lstStyle/>
          <a:p>
            <a:pPr marL="342900" indent="-342900" algn="just">
              <a:buFont typeface="Arial" pitchFamily="34" charset="0"/>
              <a:buChar char="•"/>
            </a:pPr>
            <a:r>
              <a:rPr lang="es-PE" sz="2000" b="1" dirty="0" smtClean="0"/>
              <a:t>Sentencia </a:t>
            </a:r>
            <a:r>
              <a:rPr lang="es-PE" sz="2000" b="1" dirty="0"/>
              <a:t>del Tribunal Constitucional</a:t>
            </a:r>
            <a:r>
              <a:rPr lang="es-PE" sz="2000" dirty="0"/>
              <a:t> </a:t>
            </a:r>
            <a:r>
              <a:rPr lang="es-PE" sz="2000" b="1" dirty="0" smtClean="0"/>
              <a:t>de 26 de abril de 2019</a:t>
            </a:r>
            <a:r>
              <a:rPr lang="es-PE" sz="2000" dirty="0" smtClean="0"/>
              <a:t> que </a:t>
            </a:r>
            <a:r>
              <a:rPr lang="es-PE" sz="2000" dirty="0"/>
              <a:t>declaró fundada la demanda de inconstitucionalidad contra diversas disposiciones de la Ley 29622, que modifica la Ley 27785, Orgánica del Sistema Nacional de Control y de la Contraloría General de la República y amplía las facultades en el proceso para sancionar en materia de responsabilidad administrativa funcional</a:t>
            </a:r>
            <a:r>
              <a:rPr lang="es-PE" sz="2000" dirty="0" smtClean="0"/>
              <a:t>.</a:t>
            </a:r>
          </a:p>
          <a:p>
            <a:pPr algn="just"/>
            <a:endParaRPr lang="es-PE" sz="2000" dirty="0" smtClean="0"/>
          </a:p>
          <a:p>
            <a:pPr marL="342900" indent="-342900" algn="just">
              <a:buFont typeface="Arial" pitchFamily="34" charset="0"/>
              <a:buChar char="•"/>
            </a:pPr>
            <a:r>
              <a:rPr lang="es-ES" sz="2000" b="1" dirty="0" smtClean="0"/>
              <a:t>Resolución de Contraloría N° 202-2019-CG de 11 de julio de 2019 </a:t>
            </a:r>
            <a:r>
              <a:rPr lang="es-ES" sz="2000" dirty="0" smtClean="0"/>
              <a:t>Se procedería a la adecuación del Informe de auditoría, de acuerdo a lo contemplado, en su correspondiente Anexo respecto a las modificaciones en el sistema y adecuación del informe de auditoría.</a:t>
            </a:r>
            <a:endParaRPr lang="es-PE" sz="2000" b="1" dirty="0" smtClean="0"/>
          </a:p>
          <a:p>
            <a:pPr marL="342900" indent="-342900" algn="just">
              <a:buFont typeface="+mj-lt"/>
              <a:buAutoNum type="arabicPeriod" startAt="2"/>
            </a:pPr>
            <a:endParaRPr lang="es-PE" sz="1430" dirty="0"/>
          </a:p>
        </p:txBody>
      </p:sp>
      <p:sp>
        <p:nvSpPr>
          <p:cNvPr id="7" name="CuadroTexto 1"/>
          <p:cNvSpPr txBox="1"/>
          <p:nvPr/>
        </p:nvSpPr>
        <p:spPr>
          <a:xfrm>
            <a:off x="408456" y="791363"/>
            <a:ext cx="6323419" cy="420628"/>
          </a:xfrm>
          <a:prstGeom prst="rect">
            <a:avLst/>
          </a:prstGeom>
          <a:noFill/>
        </p:spPr>
        <p:txBody>
          <a:bodyPr wrap="square" rtlCol="0">
            <a:spAutoFit/>
          </a:bodyPr>
          <a:lstStyle>
            <a:defPPr>
              <a:defRPr lang="es-ES_tradnl"/>
            </a:defPPr>
            <a:lvl1pPr>
              <a:defRPr sz="3200" b="1" baseline="30000">
                <a:solidFill>
                  <a:srgbClr val="C00000"/>
                </a:solidFill>
                <a:latin typeface="Myriad Pro" charset="0"/>
                <a:ea typeface="Myriad Pro" charset="0"/>
                <a:cs typeface="Myriad Pro" charset="0"/>
              </a:defRPr>
            </a:lvl1pPr>
          </a:lstStyle>
          <a:p>
            <a:r>
              <a:rPr lang="es-ES_tradnl" dirty="0"/>
              <a:t>HECHOS </a:t>
            </a:r>
            <a:r>
              <a:rPr lang="es-ES_tradnl" dirty="0" smtClean="0"/>
              <a:t>ACONTECIDOS</a:t>
            </a:r>
            <a:endParaRPr lang="es-ES_tradnl" dirty="0"/>
          </a:p>
        </p:txBody>
      </p:sp>
    </p:spTree>
    <p:extLst>
      <p:ext uri="{BB962C8B-B14F-4D97-AF65-F5344CB8AC3E}">
        <p14:creationId xmlns:p14="http://schemas.microsoft.com/office/powerpoint/2010/main" val="1829835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6" y="0"/>
            <a:ext cx="8640763" cy="6479810"/>
          </a:xfrm>
          <a:prstGeom prst="rect">
            <a:avLst/>
          </a:prstGeom>
        </p:spPr>
      </p:pic>
      <p:sp>
        <p:nvSpPr>
          <p:cNvPr id="6" name="CuadroTexto 5"/>
          <p:cNvSpPr txBox="1"/>
          <p:nvPr/>
        </p:nvSpPr>
        <p:spPr>
          <a:xfrm>
            <a:off x="1948485" y="2585816"/>
            <a:ext cx="5082936" cy="646331"/>
          </a:xfrm>
          <a:prstGeom prst="rect">
            <a:avLst/>
          </a:prstGeom>
          <a:noFill/>
        </p:spPr>
        <p:txBody>
          <a:bodyPr wrap="square" rtlCol="0">
            <a:spAutoFit/>
          </a:bodyPr>
          <a:lstStyle/>
          <a:p>
            <a:pPr algn="ctr"/>
            <a:r>
              <a:rPr lang="es-ES" sz="3600" b="1" dirty="0" smtClean="0">
                <a:latin typeface="Myriad Pro" charset="0"/>
                <a:ea typeface="Myriad Pro" charset="0"/>
                <a:cs typeface="Myriad Pro" charset="0"/>
              </a:rPr>
              <a:t>GRACIAS</a:t>
            </a:r>
            <a:endParaRPr lang="es-ES_tradnl" sz="3600" b="1" dirty="0">
              <a:latin typeface="Myriad Pro" charset="0"/>
              <a:ea typeface="Myriad Pro" charset="0"/>
              <a:cs typeface="Myriad Pro" charset="0"/>
            </a:endParaRPr>
          </a:p>
        </p:txBody>
      </p:sp>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485" y="0"/>
            <a:ext cx="4734743" cy="1411139"/>
          </a:xfrm>
          <a:prstGeom prst="rect">
            <a:avLst/>
          </a:prstGeom>
        </p:spPr>
      </p:pic>
      <p:sp>
        <p:nvSpPr>
          <p:cNvPr id="8" name="CuadroTexto 5"/>
          <p:cNvSpPr txBox="1"/>
          <p:nvPr/>
        </p:nvSpPr>
        <p:spPr>
          <a:xfrm>
            <a:off x="2207172" y="4513209"/>
            <a:ext cx="5862897" cy="707886"/>
          </a:xfrm>
          <a:prstGeom prst="rect">
            <a:avLst/>
          </a:prstGeom>
          <a:noFill/>
        </p:spPr>
        <p:txBody>
          <a:bodyPr wrap="square" rtlCol="0">
            <a:spAutoFit/>
          </a:bodyPr>
          <a:lstStyle/>
          <a:p>
            <a:pPr algn="r"/>
            <a:r>
              <a:rPr lang="es-ES" sz="2000" b="1" dirty="0" smtClean="0">
                <a:latin typeface="Myriad Pro" charset="0"/>
                <a:ea typeface="Myriad Pro" charset="0"/>
                <a:cs typeface="Myriad Pro" charset="0"/>
              </a:rPr>
              <a:t>Lima, 10 de setiembre de 2019</a:t>
            </a:r>
            <a:endParaRPr lang="es-PE" sz="2000" b="1" dirty="0" smtClean="0">
              <a:latin typeface="Myriad Pro" charset="0"/>
              <a:ea typeface="Myriad Pro" charset="0"/>
              <a:cs typeface="Myriad Pro" charset="0"/>
            </a:endParaRPr>
          </a:p>
          <a:p>
            <a:pPr algn="r"/>
            <a:r>
              <a:rPr lang="es-PE" sz="2000" b="1" dirty="0" smtClean="0">
                <a:latin typeface="Myriad Pro" charset="0"/>
                <a:ea typeface="Myriad Pro" charset="0"/>
                <a:cs typeface="Myriad Pro" charset="0"/>
              </a:rPr>
              <a:t>Por: Iván Sotero </a:t>
            </a:r>
            <a:r>
              <a:rPr lang="es-PE" sz="2000" b="1" dirty="0" err="1" smtClean="0">
                <a:latin typeface="Myriad Pro" charset="0"/>
                <a:ea typeface="Myriad Pro" charset="0"/>
                <a:cs typeface="Myriad Pro" charset="0"/>
              </a:rPr>
              <a:t>Laynes</a:t>
            </a:r>
            <a:endParaRPr lang="es-ES_tradnl" sz="2000" b="1" dirty="0">
              <a:latin typeface="Myriad Pro" charset="0"/>
              <a:ea typeface="Myriad Pro" charset="0"/>
              <a:cs typeface="Myriad Pro" charset="0"/>
            </a:endParaRPr>
          </a:p>
        </p:txBody>
      </p:sp>
    </p:spTree>
    <p:extLst>
      <p:ext uri="{BB962C8B-B14F-4D97-AF65-F5344CB8AC3E}">
        <p14:creationId xmlns:p14="http://schemas.microsoft.com/office/powerpoint/2010/main" val="1743347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
            <a:ext cx="8640763" cy="647981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834" y="26014"/>
            <a:ext cx="3285881" cy="979321"/>
          </a:xfrm>
          <a:prstGeom prst="rect">
            <a:avLst/>
          </a:prstGeom>
        </p:spPr>
      </p:pic>
      <p:sp>
        <p:nvSpPr>
          <p:cNvPr id="2" name="CuadroTexto 1"/>
          <p:cNvSpPr txBox="1"/>
          <p:nvPr/>
        </p:nvSpPr>
        <p:spPr>
          <a:xfrm>
            <a:off x="527824" y="1005335"/>
            <a:ext cx="5317805" cy="584775"/>
          </a:xfrm>
          <a:prstGeom prst="rect">
            <a:avLst/>
          </a:prstGeom>
          <a:noFill/>
        </p:spPr>
        <p:txBody>
          <a:bodyPr wrap="square" rtlCol="0">
            <a:spAutoFit/>
          </a:bodyPr>
          <a:lstStyle/>
          <a:p>
            <a:r>
              <a:rPr lang="es-ES_tradnl" sz="3200" b="1" baseline="30000" dirty="0" smtClean="0">
                <a:solidFill>
                  <a:srgbClr val="C00000"/>
                </a:solidFill>
                <a:latin typeface="Myriad Pro" charset="0"/>
                <a:ea typeface="Myriad Pro" charset="0"/>
                <a:cs typeface="Myriad Pro" charset="0"/>
              </a:rPr>
              <a:t>MARCO LEGAL</a:t>
            </a:r>
            <a:endParaRPr lang="es-ES_tradnl" sz="3200" b="1" dirty="0">
              <a:solidFill>
                <a:srgbClr val="C00000"/>
              </a:solidFill>
              <a:latin typeface="Myriad Pro" charset="0"/>
              <a:ea typeface="Myriad Pro" charset="0"/>
              <a:cs typeface="Myriad Pro" charset="0"/>
            </a:endParaRPr>
          </a:p>
        </p:txBody>
      </p:sp>
      <p:sp>
        <p:nvSpPr>
          <p:cNvPr id="6" name="CuadroTexto 2">
            <a:extLst>
              <a:ext uri="{FF2B5EF4-FFF2-40B4-BE49-F238E27FC236}">
                <a16:creationId xmlns:a16="http://schemas.microsoft.com/office/drawing/2014/main" xmlns="" id="{BE7AF6D0-5B7E-4EA8-BD8E-69E553D88D96}"/>
              </a:ext>
            </a:extLst>
          </p:cNvPr>
          <p:cNvSpPr txBox="1"/>
          <p:nvPr/>
        </p:nvSpPr>
        <p:spPr>
          <a:xfrm>
            <a:off x="527824" y="1655037"/>
            <a:ext cx="7547772" cy="3170099"/>
          </a:xfrm>
          <a:prstGeom prst="rect">
            <a:avLst/>
          </a:prstGeom>
          <a:noFill/>
        </p:spPr>
        <p:txBody>
          <a:bodyPr wrap="square" rtlCol="0">
            <a:spAutoFit/>
          </a:bodyPr>
          <a:lstStyle/>
          <a:p>
            <a:endParaRPr lang="es-PE" sz="2000" dirty="0"/>
          </a:p>
          <a:p>
            <a:r>
              <a:rPr lang="es-PE" sz="2000" b="1" dirty="0" smtClean="0"/>
              <a:t>Ley N° 27785, Ley Orgánica </a:t>
            </a:r>
            <a:r>
              <a:rPr lang="es-PE" sz="2000" b="1" dirty="0"/>
              <a:t>del Sistema Nacional de Control y de la Contraloría General de la República del </a:t>
            </a:r>
            <a:r>
              <a:rPr lang="es-PE" sz="2000" b="1" dirty="0" smtClean="0"/>
              <a:t>Perú</a:t>
            </a:r>
            <a:r>
              <a:rPr lang="es-PE" sz="2000" dirty="0"/>
              <a:t> </a:t>
            </a:r>
            <a:r>
              <a:rPr lang="es-PE" sz="2000" dirty="0" smtClean="0"/>
              <a:t>(artículo 22° inciso i)</a:t>
            </a:r>
          </a:p>
          <a:p>
            <a:endParaRPr lang="es-PE" sz="2000" dirty="0"/>
          </a:p>
          <a:p>
            <a:r>
              <a:rPr lang="es-PE" sz="2000" i="1" dirty="0" smtClean="0"/>
              <a:t>Efectuar </a:t>
            </a:r>
            <a:r>
              <a:rPr lang="es-PE" sz="2000" i="1" dirty="0"/>
              <a:t>las acciones de control ambiental y sobre los recursos </a:t>
            </a:r>
            <a:r>
              <a:rPr lang="es-PE" sz="2000" i="1" dirty="0" smtClean="0"/>
              <a:t>naturales</a:t>
            </a:r>
            <a:r>
              <a:rPr lang="es-PE" sz="2000" i="1" dirty="0"/>
              <a:t>, así como sobre los bienes que constituyen el </a:t>
            </a:r>
            <a:r>
              <a:rPr lang="es-PE" sz="2000" i="1" dirty="0" smtClean="0"/>
              <a:t>Patrimonio </a:t>
            </a:r>
            <a:r>
              <a:rPr lang="es-PE" sz="2000" i="1" dirty="0"/>
              <a:t>Cultural de la Nación, informando semestralmente </a:t>
            </a:r>
            <a:r>
              <a:rPr lang="es-PE" sz="2000" i="1" dirty="0" smtClean="0"/>
              <a:t>sobre </a:t>
            </a:r>
            <a:r>
              <a:rPr lang="es-PE" sz="2000" i="1" dirty="0"/>
              <a:t>los resultados de las mismas y sobre los procesos </a:t>
            </a:r>
            <a:r>
              <a:rPr lang="es-PE" sz="2000" i="1" dirty="0" smtClean="0"/>
              <a:t>	administrativos </a:t>
            </a:r>
            <a:r>
              <a:rPr lang="es-PE" sz="2000" i="1" dirty="0"/>
              <a:t>y judiciales, si los hubiere, a las comisiones </a:t>
            </a:r>
            <a:r>
              <a:rPr lang="es-PE" sz="2000" i="1" dirty="0" smtClean="0"/>
              <a:t>competentes </a:t>
            </a:r>
            <a:r>
              <a:rPr lang="es-PE" sz="2000" i="1" dirty="0"/>
              <a:t>del Congreso de la República.</a:t>
            </a:r>
            <a:endParaRPr lang="es-PE" sz="2000" dirty="0"/>
          </a:p>
          <a:p>
            <a:pPr algn="just"/>
            <a:endParaRPr lang="es-PE" sz="2000" b="1" dirty="0"/>
          </a:p>
        </p:txBody>
      </p:sp>
    </p:spTree>
    <p:extLst>
      <p:ext uri="{BB962C8B-B14F-4D97-AF65-F5344CB8AC3E}">
        <p14:creationId xmlns:p14="http://schemas.microsoft.com/office/powerpoint/2010/main" val="76859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37187" cy="6480175"/>
          </a:xfrm>
          <a:prstGeom prst="rect">
            <a:avLst/>
          </a:prstGeom>
        </p:spPr>
      </p:pic>
      <p:sp>
        <p:nvSpPr>
          <p:cNvPr id="5" name="CuadroTexto 4"/>
          <p:cNvSpPr txBox="1"/>
          <p:nvPr/>
        </p:nvSpPr>
        <p:spPr>
          <a:xfrm>
            <a:off x="1685211" y="3235632"/>
            <a:ext cx="4557934" cy="954107"/>
          </a:xfrm>
          <a:prstGeom prst="rect">
            <a:avLst/>
          </a:prstGeom>
          <a:noFill/>
        </p:spPr>
        <p:txBody>
          <a:bodyPr wrap="square" rtlCol="0">
            <a:spAutoFit/>
          </a:bodyPr>
          <a:lstStyle/>
          <a:p>
            <a:pPr defTabSz="360000"/>
            <a:r>
              <a:rPr lang="es-ES_tradnl" sz="2800" b="1" dirty="0" smtClean="0">
                <a:solidFill>
                  <a:schemeClr val="bg1"/>
                </a:solidFill>
                <a:latin typeface="Myriad Pro" charset="0"/>
                <a:ea typeface="Myriad Pro" charset="0"/>
                <a:cs typeface="Myriad Pro" charset="0"/>
              </a:rPr>
              <a:t>SISTEMA NACIONAL DE CONTROL</a:t>
            </a:r>
            <a:endParaRPr lang="es-ES_tradnl" sz="2800" b="1" dirty="0">
              <a:solidFill>
                <a:schemeClr val="bg1"/>
              </a:solidFill>
              <a:latin typeface="Myriad Pro" charset="0"/>
              <a:ea typeface="Myriad Pro" charset="0"/>
              <a:cs typeface="Myriad Pro" charset="0"/>
            </a:endParaRPr>
          </a:p>
        </p:txBody>
      </p:sp>
      <p:sp>
        <p:nvSpPr>
          <p:cNvPr id="6" name="CuadroTexto 5"/>
          <p:cNvSpPr txBox="1"/>
          <p:nvPr/>
        </p:nvSpPr>
        <p:spPr>
          <a:xfrm>
            <a:off x="506437" y="2745526"/>
            <a:ext cx="618978" cy="1938992"/>
          </a:xfrm>
          <a:prstGeom prst="rect">
            <a:avLst/>
          </a:prstGeom>
          <a:noFill/>
        </p:spPr>
        <p:txBody>
          <a:bodyPr wrap="square" rtlCol="0">
            <a:spAutoFit/>
          </a:bodyPr>
          <a:lstStyle/>
          <a:p>
            <a:pPr defTabSz="360000"/>
            <a:r>
              <a:rPr lang="es-ES" sz="12000" b="1" dirty="0">
                <a:solidFill>
                  <a:schemeClr val="bg1"/>
                </a:solidFill>
                <a:latin typeface="Myriad Pro" charset="0"/>
                <a:ea typeface="Myriad Pro" charset="0"/>
                <a:cs typeface="Myriad Pro" charset="0"/>
              </a:rPr>
              <a:t>2</a:t>
            </a:r>
            <a:endParaRPr lang="es-ES_tradnl" sz="12000" b="1" dirty="0">
              <a:solidFill>
                <a:schemeClr val="bg1"/>
              </a:solidFill>
              <a:latin typeface="Myriad Pro" charset="0"/>
              <a:ea typeface="Myriad Pro" charset="0"/>
              <a:cs typeface="Myriad Pro"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670" y="364166"/>
            <a:ext cx="2384330" cy="370896"/>
          </a:xfrm>
          <a:prstGeom prst="rect">
            <a:avLst/>
          </a:prstGeom>
        </p:spPr>
      </p:pic>
    </p:spTree>
    <p:extLst>
      <p:ext uri="{BB962C8B-B14F-4D97-AF65-F5344CB8AC3E}">
        <p14:creationId xmlns:p14="http://schemas.microsoft.com/office/powerpoint/2010/main" val="3274632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
            <a:ext cx="8640763" cy="647981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834" y="26014"/>
            <a:ext cx="3285881" cy="979321"/>
          </a:xfrm>
          <a:prstGeom prst="rect">
            <a:avLst/>
          </a:prstGeom>
        </p:spPr>
      </p:pic>
      <p:sp>
        <p:nvSpPr>
          <p:cNvPr id="2" name="CuadroTexto 1"/>
          <p:cNvSpPr txBox="1"/>
          <p:nvPr/>
        </p:nvSpPr>
        <p:spPr>
          <a:xfrm>
            <a:off x="527824" y="1005335"/>
            <a:ext cx="5317805" cy="584775"/>
          </a:xfrm>
          <a:prstGeom prst="rect">
            <a:avLst/>
          </a:prstGeom>
          <a:noFill/>
        </p:spPr>
        <p:txBody>
          <a:bodyPr wrap="square" rtlCol="0">
            <a:spAutoFit/>
          </a:bodyPr>
          <a:lstStyle/>
          <a:p>
            <a:r>
              <a:rPr lang="es-ES_tradnl" sz="3200" b="1" baseline="30000" dirty="0" smtClean="0">
                <a:solidFill>
                  <a:srgbClr val="C00000"/>
                </a:solidFill>
                <a:latin typeface="Myriad Pro" charset="0"/>
                <a:ea typeface="Myriad Pro" charset="0"/>
                <a:cs typeface="Myriad Pro" charset="0"/>
              </a:rPr>
              <a:t>SISTEMA</a:t>
            </a:r>
            <a:r>
              <a:rPr lang="es-ES_tradnl" sz="3200" b="1" dirty="0" smtClean="0">
                <a:solidFill>
                  <a:srgbClr val="C00000"/>
                </a:solidFill>
                <a:latin typeface="Myriad Pro" charset="0"/>
                <a:ea typeface="Myriad Pro" charset="0"/>
                <a:cs typeface="Myriad Pro" charset="0"/>
              </a:rPr>
              <a:t> </a:t>
            </a:r>
            <a:r>
              <a:rPr lang="es-ES_tradnl" sz="3200" b="1" baseline="30000" dirty="0">
                <a:solidFill>
                  <a:srgbClr val="C00000"/>
                </a:solidFill>
                <a:latin typeface="Myriad Pro" charset="0"/>
                <a:ea typeface="Myriad Pro" charset="0"/>
                <a:cs typeface="Myriad Pro" charset="0"/>
              </a:rPr>
              <a:t>NACIONAL DE CONTROL</a:t>
            </a:r>
          </a:p>
        </p:txBody>
      </p:sp>
      <p:sp>
        <p:nvSpPr>
          <p:cNvPr id="6" name="CuadroTexto 2">
            <a:extLst>
              <a:ext uri="{FF2B5EF4-FFF2-40B4-BE49-F238E27FC236}">
                <a16:creationId xmlns:a16="http://schemas.microsoft.com/office/drawing/2014/main" xmlns="" id="{BE7AF6D0-5B7E-4EA8-BD8E-69E553D88D96}"/>
              </a:ext>
            </a:extLst>
          </p:cNvPr>
          <p:cNvSpPr txBox="1"/>
          <p:nvPr/>
        </p:nvSpPr>
        <p:spPr>
          <a:xfrm>
            <a:off x="527823" y="1655037"/>
            <a:ext cx="7749073" cy="2246769"/>
          </a:xfrm>
          <a:prstGeom prst="rect">
            <a:avLst/>
          </a:prstGeom>
          <a:noFill/>
        </p:spPr>
        <p:txBody>
          <a:bodyPr wrap="square" rtlCol="0">
            <a:spAutoFit/>
          </a:bodyPr>
          <a:lstStyle/>
          <a:p>
            <a:r>
              <a:rPr lang="es-ES" sz="2000" dirty="0" smtClean="0"/>
              <a:t>Conjunto de </a:t>
            </a:r>
            <a:r>
              <a:rPr lang="es-ES" sz="2000" dirty="0"/>
              <a:t>órganos de control, normas y procedimientos estructurados e integrados funcionalmente, destinados a conducir y desarrollar el ejercicio del control gubernamental en forma descentralizada.</a:t>
            </a:r>
          </a:p>
          <a:p>
            <a:r>
              <a:rPr lang="es-ES" sz="2000" dirty="0"/>
              <a:t>Su actuación comprende las actividades y acciones en los campos administrativos, presupuestal, operativo y financiero de las entidades y alcanzan al personal que presta servicio en ellas, independientemente del régimen que las regula</a:t>
            </a:r>
            <a:r>
              <a:rPr lang="es-ES" sz="2000" dirty="0" smtClean="0"/>
              <a:t>.</a:t>
            </a:r>
            <a:endParaRPr lang="es-ES" sz="2000" dirty="0"/>
          </a:p>
        </p:txBody>
      </p:sp>
      <p:sp>
        <p:nvSpPr>
          <p:cNvPr id="7" name="CuadroTexto 2">
            <a:extLst>
              <a:ext uri="{FF2B5EF4-FFF2-40B4-BE49-F238E27FC236}">
                <a16:creationId xmlns:a16="http://schemas.microsoft.com/office/drawing/2014/main" xmlns="" id="{BE7AF6D0-5B7E-4EA8-BD8E-69E553D88D96}"/>
              </a:ext>
            </a:extLst>
          </p:cNvPr>
          <p:cNvSpPr txBox="1"/>
          <p:nvPr/>
        </p:nvSpPr>
        <p:spPr>
          <a:xfrm>
            <a:off x="624234" y="3903916"/>
            <a:ext cx="3970604" cy="400110"/>
          </a:xfrm>
          <a:prstGeom prst="rect">
            <a:avLst/>
          </a:prstGeom>
          <a:noFill/>
          <a:ln w="19050">
            <a:solidFill>
              <a:schemeClr val="accent1"/>
            </a:solidFill>
          </a:ln>
        </p:spPr>
        <p:txBody>
          <a:bodyPr wrap="square" rtlCol="0">
            <a:spAutoFit/>
          </a:bodyPr>
          <a:lstStyle/>
          <a:p>
            <a:r>
              <a:rPr lang="es-ES" sz="2000" b="1" dirty="0" smtClean="0"/>
              <a:t>Contraloría General de la República</a:t>
            </a:r>
            <a:endParaRPr lang="es-ES" sz="2000" b="1" dirty="0"/>
          </a:p>
        </p:txBody>
      </p:sp>
      <p:sp>
        <p:nvSpPr>
          <p:cNvPr id="8" name="CuadroTexto 2">
            <a:extLst>
              <a:ext uri="{FF2B5EF4-FFF2-40B4-BE49-F238E27FC236}">
                <a16:creationId xmlns:a16="http://schemas.microsoft.com/office/drawing/2014/main" xmlns="" id="{BE7AF6D0-5B7E-4EA8-BD8E-69E553D88D96}"/>
              </a:ext>
            </a:extLst>
          </p:cNvPr>
          <p:cNvSpPr txBox="1"/>
          <p:nvPr/>
        </p:nvSpPr>
        <p:spPr>
          <a:xfrm>
            <a:off x="2537402" y="4551416"/>
            <a:ext cx="3565956" cy="400110"/>
          </a:xfrm>
          <a:prstGeom prst="rect">
            <a:avLst/>
          </a:prstGeom>
          <a:noFill/>
          <a:ln>
            <a:solidFill>
              <a:schemeClr val="accent1"/>
            </a:solidFill>
          </a:ln>
        </p:spPr>
        <p:txBody>
          <a:bodyPr wrap="square" rtlCol="0">
            <a:spAutoFit/>
          </a:bodyPr>
          <a:lstStyle/>
          <a:p>
            <a:r>
              <a:rPr lang="es-ES" sz="2000" b="1" dirty="0" smtClean="0"/>
              <a:t>Órgano de Control Institucional</a:t>
            </a:r>
            <a:endParaRPr lang="es-ES" sz="2000" b="1" dirty="0"/>
          </a:p>
        </p:txBody>
      </p:sp>
      <p:sp>
        <p:nvSpPr>
          <p:cNvPr id="11" name="CuadroTexto 2">
            <a:extLst>
              <a:ext uri="{FF2B5EF4-FFF2-40B4-BE49-F238E27FC236}">
                <a16:creationId xmlns:a16="http://schemas.microsoft.com/office/drawing/2014/main" xmlns="" id="{BE7AF6D0-5B7E-4EA8-BD8E-69E553D88D96}"/>
              </a:ext>
            </a:extLst>
          </p:cNvPr>
          <p:cNvSpPr txBox="1"/>
          <p:nvPr/>
        </p:nvSpPr>
        <p:spPr>
          <a:xfrm>
            <a:off x="4720962" y="5196287"/>
            <a:ext cx="3128447" cy="400110"/>
          </a:xfrm>
          <a:prstGeom prst="rect">
            <a:avLst/>
          </a:prstGeom>
          <a:noFill/>
          <a:ln>
            <a:solidFill>
              <a:schemeClr val="accent1"/>
            </a:solidFill>
          </a:ln>
        </p:spPr>
        <p:txBody>
          <a:bodyPr wrap="square" rtlCol="0">
            <a:spAutoFit/>
          </a:bodyPr>
          <a:lstStyle/>
          <a:p>
            <a:r>
              <a:rPr lang="es-ES" sz="2000" b="1" dirty="0" smtClean="0"/>
              <a:t>Sociedades de Auditoría</a:t>
            </a:r>
            <a:endParaRPr lang="es-ES" sz="2000" b="1" dirty="0"/>
          </a:p>
        </p:txBody>
      </p:sp>
    </p:spTree>
    <p:extLst>
      <p:ext uri="{BB962C8B-B14F-4D97-AF65-F5344CB8AC3E}">
        <p14:creationId xmlns:p14="http://schemas.microsoft.com/office/powerpoint/2010/main" val="1303982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37187" cy="6480175"/>
          </a:xfrm>
          <a:prstGeom prst="rect">
            <a:avLst/>
          </a:prstGeom>
        </p:spPr>
      </p:pic>
      <p:sp>
        <p:nvSpPr>
          <p:cNvPr id="5" name="CuadroTexto 4"/>
          <p:cNvSpPr txBox="1"/>
          <p:nvPr/>
        </p:nvSpPr>
        <p:spPr>
          <a:xfrm>
            <a:off x="1685211" y="3235632"/>
            <a:ext cx="4557934" cy="1384995"/>
          </a:xfrm>
          <a:prstGeom prst="rect">
            <a:avLst/>
          </a:prstGeom>
          <a:noFill/>
        </p:spPr>
        <p:txBody>
          <a:bodyPr wrap="square" rtlCol="0">
            <a:spAutoFit/>
          </a:bodyPr>
          <a:lstStyle/>
          <a:p>
            <a:pPr defTabSz="360000"/>
            <a:r>
              <a:rPr lang="es-ES_tradnl" sz="2800" b="1" dirty="0" smtClean="0">
                <a:solidFill>
                  <a:schemeClr val="bg1"/>
                </a:solidFill>
                <a:latin typeface="Myriad Pro" charset="0"/>
                <a:ea typeface="Myriad Pro" charset="0"/>
                <a:cs typeface="Myriad Pro" charset="0"/>
              </a:rPr>
              <a:t>MODALIDADES DE SERVICIOS DE CONTROL</a:t>
            </a:r>
            <a:endParaRPr lang="es-ES_tradnl" sz="2800" b="1" dirty="0">
              <a:solidFill>
                <a:schemeClr val="bg1"/>
              </a:solidFill>
              <a:latin typeface="Myriad Pro" charset="0"/>
              <a:ea typeface="Myriad Pro" charset="0"/>
              <a:cs typeface="Myriad Pro" charset="0"/>
            </a:endParaRPr>
          </a:p>
        </p:txBody>
      </p:sp>
      <p:sp>
        <p:nvSpPr>
          <p:cNvPr id="6" name="CuadroTexto 5"/>
          <p:cNvSpPr txBox="1"/>
          <p:nvPr/>
        </p:nvSpPr>
        <p:spPr>
          <a:xfrm>
            <a:off x="506437" y="2745526"/>
            <a:ext cx="618978" cy="1938992"/>
          </a:xfrm>
          <a:prstGeom prst="rect">
            <a:avLst/>
          </a:prstGeom>
          <a:noFill/>
        </p:spPr>
        <p:txBody>
          <a:bodyPr wrap="square" rtlCol="0">
            <a:spAutoFit/>
          </a:bodyPr>
          <a:lstStyle/>
          <a:p>
            <a:pPr defTabSz="360000"/>
            <a:r>
              <a:rPr lang="es-ES" sz="12000" b="1" dirty="0">
                <a:solidFill>
                  <a:schemeClr val="bg1"/>
                </a:solidFill>
                <a:latin typeface="Myriad Pro" charset="0"/>
                <a:ea typeface="Myriad Pro" charset="0"/>
                <a:cs typeface="Myriad Pro" charset="0"/>
              </a:rPr>
              <a:t>3</a:t>
            </a:r>
            <a:endParaRPr lang="es-ES_tradnl" sz="12000" b="1" dirty="0">
              <a:solidFill>
                <a:schemeClr val="bg1"/>
              </a:solidFill>
              <a:latin typeface="Myriad Pro" charset="0"/>
              <a:ea typeface="Myriad Pro" charset="0"/>
              <a:cs typeface="Myriad Pro"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670" y="364166"/>
            <a:ext cx="2384330" cy="370896"/>
          </a:xfrm>
          <a:prstGeom prst="rect">
            <a:avLst/>
          </a:prstGeom>
        </p:spPr>
      </p:pic>
    </p:spTree>
    <p:extLst>
      <p:ext uri="{BB962C8B-B14F-4D97-AF65-F5344CB8AC3E}">
        <p14:creationId xmlns:p14="http://schemas.microsoft.com/office/powerpoint/2010/main" val="2113524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
            <a:ext cx="8640763" cy="6479810"/>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5834" y="26014"/>
            <a:ext cx="3285881" cy="979321"/>
          </a:xfrm>
          <a:prstGeom prst="rect">
            <a:avLst/>
          </a:prstGeom>
        </p:spPr>
      </p:pic>
      <p:sp>
        <p:nvSpPr>
          <p:cNvPr id="2" name="CuadroTexto 1"/>
          <p:cNvSpPr txBox="1"/>
          <p:nvPr/>
        </p:nvSpPr>
        <p:spPr>
          <a:xfrm>
            <a:off x="527824" y="1005335"/>
            <a:ext cx="5317805" cy="584775"/>
          </a:xfrm>
          <a:prstGeom prst="rect">
            <a:avLst/>
          </a:prstGeom>
          <a:noFill/>
        </p:spPr>
        <p:txBody>
          <a:bodyPr wrap="square" rtlCol="0">
            <a:spAutoFit/>
          </a:bodyPr>
          <a:lstStyle/>
          <a:p>
            <a:r>
              <a:rPr lang="es-ES_tradnl" sz="3200" b="1" baseline="30000" dirty="0" smtClean="0">
                <a:solidFill>
                  <a:srgbClr val="C00000"/>
                </a:solidFill>
                <a:latin typeface="Myriad Pro" charset="0"/>
                <a:ea typeface="Myriad Pro" charset="0"/>
                <a:cs typeface="Myriad Pro" charset="0"/>
              </a:rPr>
              <a:t>TIPOS</a:t>
            </a:r>
            <a:r>
              <a:rPr lang="es-ES_tradnl" sz="3200" b="1" dirty="0" smtClean="0">
                <a:solidFill>
                  <a:srgbClr val="C00000"/>
                </a:solidFill>
                <a:latin typeface="Myriad Pro" charset="0"/>
                <a:ea typeface="Myriad Pro" charset="0"/>
                <a:cs typeface="Myriad Pro" charset="0"/>
              </a:rPr>
              <a:t> </a:t>
            </a:r>
            <a:r>
              <a:rPr lang="es-ES_tradnl" sz="3200" b="1" baseline="30000" dirty="0">
                <a:solidFill>
                  <a:srgbClr val="C00000"/>
                </a:solidFill>
                <a:latin typeface="Myriad Pro" charset="0"/>
                <a:ea typeface="Myriad Pro" charset="0"/>
                <a:cs typeface="Myriad Pro" charset="0"/>
              </a:rPr>
              <a:t>DE SERVICIOS DE CONTROL</a:t>
            </a:r>
          </a:p>
        </p:txBody>
      </p:sp>
      <p:sp>
        <p:nvSpPr>
          <p:cNvPr id="6" name="CuadroTexto 2">
            <a:extLst>
              <a:ext uri="{FF2B5EF4-FFF2-40B4-BE49-F238E27FC236}">
                <a16:creationId xmlns:a16="http://schemas.microsoft.com/office/drawing/2014/main" xmlns="" id="{BE7AF6D0-5B7E-4EA8-BD8E-69E553D88D96}"/>
              </a:ext>
            </a:extLst>
          </p:cNvPr>
          <p:cNvSpPr txBox="1"/>
          <p:nvPr/>
        </p:nvSpPr>
        <p:spPr>
          <a:xfrm>
            <a:off x="4950372" y="1655037"/>
            <a:ext cx="3326524" cy="1261884"/>
          </a:xfrm>
          <a:prstGeom prst="rect">
            <a:avLst/>
          </a:prstGeom>
          <a:noFill/>
        </p:spPr>
        <p:txBody>
          <a:bodyPr wrap="square" rtlCol="0">
            <a:spAutoFit/>
          </a:bodyPr>
          <a:lstStyle/>
          <a:p>
            <a:r>
              <a:rPr lang="es-ES" sz="2000" dirty="0" smtClean="0"/>
              <a:t>Evalúa los resultados de las operaciones bajo su competencia.</a:t>
            </a:r>
          </a:p>
          <a:p>
            <a:r>
              <a:rPr lang="es-ES" sz="1600" dirty="0"/>
              <a:t>(</a:t>
            </a:r>
            <a:r>
              <a:rPr lang="es-ES" sz="1600" b="1" dirty="0"/>
              <a:t>Directiva N° </a:t>
            </a:r>
            <a:r>
              <a:rPr lang="es-ES" sz="1600" b="1" dirty="0" smtClean="0"/>
              <a:t>007-2014-CG/GCSII</a:t>
            </a:r>
            <a:r>
              <a:rPr lang="es-ES" sz="1600" dirty="0" smtClean="0"/>
              <a:t>)</a:t>
            </a:r>
            <a:endParaRPr lang="es-ES" sz="1600" dirty="0"/>
          </a:p>
        </p:txBody>
      </p:sp>
      <p:sp>
        <p:nvSpPr>
          <p:cNvPr id="7" name="CuadroTexto 2">
            <a:extLst>
              <a:ext uri="{FF2B5EF4-FFF2-40B4-BE49-F238E27FC236}">
                <a16:creationId xmlns:a16="http://schemas.microsoft.com/office/drawing/2014/main" xmlns="" id="{BE7AF6D0-5B7E-4EA8-BD8E-69E553D88D96}"/>
              </a:ext>
            </a:extLst>
          </p:cNvPr>
          <p:cNvSpPr txBox="1"/>
          <p:nvPr/>
        </p:nvSpPr>
        <p:spPr>
          <a:xfrm>
            <a:off x="669713" y="1862800"/>
            <a:ext cx="3970604" cy="400110"/>
          </a:xfrm>
          <a:prstGeom prst="rect">
            <a:avLst/>
          </a:prstGeom>
          <a:noFill/>
          <a:ln w="34925">
            <a:solidFill>
              <a:srgbClr val="C00000"/>
            </a:solidFill>
          </a:ln>
        </p:spPr>
        <p:txBody>
          <a:bodyPr wrap="square" rtlCol="0">
            <a:spAutoFit/>
          </a:bodyPr>
          <a:lstStyle/>
          <a:p>
            <a:r>
              <a:rPr lang="es-ES" sz="2000" b="1" dirty="0" smtClean="0"/>
              <a:t>CONTROL POSTERIOR</a:t>
            </a:r>
            <a:endParaRPr lang="es-ES" sz="2000" b="1" dirty="0"/>
          </a:p>
        </p:txBody>
      </p:sp>
      <p:sp>
        <p:nvSpPr>
          <p:cNvPr id="8" name="CuadroTexto 2">
            <a:extLst>
              <a:ext uri="{FF2B5EF4-FFF2-40B4-BE49-F238E27FC236}">
                <a16:creationId xmlns:a16="http://schemas.microsoft.com/office/drawing/2014/main" xmlns="" id="{BE7AF6D0-5B7E-4EA8-BD8E-69E553D88D96}"/>
              </a:ext>
            </a:extLst>
          </p:cNvPr>
          <p:cNvSpPr txBox="1"/>
          <p:nvPr/>
        </p:nvSpPr>
        <p:spPr>
          <a:xfrm>
            <a:off x="669713" y="3805859"/>
            <a:ext cx="3970604" cy="400110"/>
          </a:xfrm>
          <a:prstGeom prst="rect">
            <a:avLst/>
          </a:prstGeom>
          <a:noFill/>
          <a:ln w="28575">
            <a:solidFill>
              <a:srgbClr val="C00000"/>
            </a:solidFill>
          </a:ln>
        </p:spPr>
        <p:txBody>
          <a:bodyPr wrap="square" rtlCol="0">
            <a:spAutoFit/>
          </a:bodyPr>
          <a:lstStyle/>
          <a:p>
            <a:r>
              <a:rPr lang="es-ES" sz="2000" b="1" dirty="0" smtClean="0"/>
              <a:t>CONTROL SIMULTÁNEO</a:t>
            </a:r>
            <a:endParaRPr lang="es-ES" sz="2000" b="1" dirty="0"/>
          </a:p>
        </p:txBody>
      </p:sp>
      <p:sp>
        <p:nvSpPr>
          <p:cNvPr id="11" name="CuadroTexto 2">
            <a:extLst>
              <a:ext uri="{FF2B5EF4-FFF2-40B4-BE49-F238E27FC236}">
                <a16:creationId xmlns:a16="http://schemas.microsoft.com/office/drawing/2014/main" xmlns="" id="{BE7AF6D0-5B7E-4EA8-BD8E-69E553D88D96}"/>
              </a:ext>
            </a:extLst>
          </p:cNvPr>
          <p:cNvSpPr txBox="1"/>
          <p:nvPr/>
        </p:nvSpPr>
        <p:spPr>
          <a:xfrm>
            <a:off x="829459" y="2470645"/>
            <a:ext cx="3810857" cy="1015663"/>
          </a:xfrm>
          <a:prstGeom prst="rect">
            <a:avLst/>
          </a:prstGeom>
          <a:noFill/>
          <a:ln>
            <a:noFill/>
          </a:ln>
        </p:spPr>
        <p:txBody>
          <a:bodyPr wrap="square" rtlCol="0">
            <a:spAutoFit/>
          </a:bodyPr>
          <a:lstStyle/>
          <a:p>
            <a:pPr marL="342900" indent="-342900">
              <a:buFont typeface="Arial" pitchFamily="34" charset="0"/>
              <a:buChar char="•"/>
            </a:pPr>
            <a:r>
              <a:rPr lang="es-ES" sz="2000" b="1" dirty="0" smtClean="0"/>
              <a:t>Auditoría financiera</a:t>
            </a:r>
          </a:p>
          <a:p>
            <a:pPr marL="342900" indent="-342900">
              <a:buFont typeface="Arial" pitchFamily="34" charset="0"/>
              <a:buChar char="•"/>
            </a:pPr>
            <a:r>
              <a:rPr lang="es-ES" sz="2000" b="1" dirty="0" smtClean="0"/>
              <a:t>Auditoría de Desempeño</a:t>
            </a:r>
          </a:p>
          <a:p>
            <a:pPr marL="342900" indent="-342900">
              <a:buFont typeface="Arial" pitchFamily="34" charset="0"/>
              <a:buChar char="•"/>
            </a:pPr>
            <a:r>
              <a:rPr lang="es-ES" sz="2000" b="1" dirty="0" smtClean="0"/>
              <a:t>Auditoría de Cumplimiento.</a:t>
            </a:r>
            <a:endParaRPr lang="es-ES" sz="2000" b="1" dirty="0"/>
          </a:p>
        </p:txBody>
      </p:sp>
      <p:sp>
        <p:nvSpPr>
          <p:cNvPr id="12" name="CuadroTexto 2">
            <a:extLst>
              <a:ext uri="{FF2B5EF4-FFF2-40B4-BE49-F238E27FC236}">
                <a16:creationId xmlns:a16="http://schemas.microsoft.com/office/drawing/2014/main" xmlns="" id="{BE7AF6D0-5B7E-4EA8-BD8E-69E553D88D96}"/>
              </a:ext>
            </a:extLst>
          </p:cNvPr>
          <p:cNvSpPr txBox="1"/>
          <p:nvPr/>
        </p:nvSpPr>
        <p:spPr>
          <a:xfrm>
            <a:off x="4950372" y="3498082"/>
            <a:ext cx="3326524" cy="1261884"/>
          </a:xfrm>
          <a:prstGeom prst="rect">
            <a:avLst/>
          </a:prstGeom>
          <a:noFill/>
        </p:spPr>
        <p:txBody>
          <a:bodyPr wrap="square" rtlCol="0">
            <a:spAutoFit/>
          </a:bodyPr>
          <a:lstStyle/>
          <a:p>
            <a:r>
              <a:rPr lang="es-ES" sz="2000" dirty="0" smtClean="0"/>
              <a:t>Examina hitos de control o las actividades de un proceso en curso.</a:t>
            </a:r>
          </a:p>
          <a:p>
            <a:r>
              <a:rPr lang="es-ES" sz="1600" dirty="0" smtClean="0"/>
              <a:t>(</a:t>
            </a:r>
            <a:r>
              <a:rPr lang="es-ES" sz="1600" b="1" dirty="0" smtClean="0"/>
              <a:t>Directiva N° 002-2019-CG/NORM</a:t>
            </a:r>
            <a:r>
              <a:rPr lang="es-ES" sz="1600" dirty="0" smtClean="0"/>
              <a:t>)</a:t>
            </a:r>
            <a:endParaRPr lang="es-ES" sz="1600" dirty="0"/>
          </a:p>
        </p:txBody>
      </p:sp>
      <p:sp>
        <p:nvSpPr>
          <p:cNvPr id="13" name="CuadroTexto 2">
            <a:extLst>
              <a:ext uri="{FF2B5EF4-FFF2-40B4-BE49-F238E27FC236}">
                <a16:creationId xmlns:a16="http://schemas.microsoft.com/office/drawing/2014/main" xmlns="" id="{BE7AF6D0-5B7E-4EA8-BD8E-69E553D88D96}"/>
              </a:ext>
            </a:extLst>
          </p:cNvPr>
          <p:cNvSpPr txBox="1"/>
          <p:nvPr/>
        </p:nvSpPr>
        <p:spPr>
          <a:xfrm>
            <a:off x="890430" y="4513745"/>
            <a:ext cx="3749886" cy="1015663"/>
          </a:xfrm>
          <a:prstGeom prst="rect">
            <a:avLst/>
          </a:prstGeom>
          <a:noFill/>
          <a:ln>
            <a:solidFill>
              <a:schemeClr val="accent1"/>
            </a:solidFill>
          </a:ln>
        </p:spPr>
        <p:txBody>
          <a:bodyPr wrap="square" rtlCol="0">
            <a:spAutoFit/>
          </a:bodyPr>
          <a:lstStyle/>
          <a:p>
            <a:pPr marL="342900" indent="-342900">
              <a:buFont typeface="Arial" pitchFamily="34" charset="0"/>
              <a:buChar char="•"/>
            </a:pPr>
            <a:r>
              <a:rPr lang="es-ES" sz="2000" b="1" dirty="0" smtClean="0"/>
              <a:t>Control concurrente</a:t>
            </a:r>
          </a:p>
          <a:p>
            <a:pPr marL="342900" indent="-342900">
              <a:buFont typeface="Arial" pitchFamily="34" charset="0"/>
              <a:buChar char="•"/>
            </a:pPr>
            <a:r>
              <a:rPr lang="es-ES" sz="2000" b="1" dirty="0" smtClean="0"/>
              <a:t>Visita de control</a:t>
            </a:r>
          </a:p>
          <a:p>
            <a:pPr marL="342900" indent="-342900">
              <a:buFont typeface="Arial" pitchFamily="34" charset="0"/>
              <a:buChar char="•"/>
            </a:pPr>
            <a:r>
              <a:rPr lang="es-ES" sz="2000" b="1" dirty="0" smtClean="0"/>
              <a:t>Orientación de Oficio.</a:t>
            </a:r>
            <a:endParaRPr lang="es-ES" sz="2000" b="1" dirty="0"/>
          </a:p>
        </p:txBody>
      </p:sp>
    </p:spTree>
    <p:extLst>
      <p:ext uri="{BB962C8B-B14F-4D97-AF65-F5344CB8AC3E}">
        <p14:creationId xmlns:p14="http://schemas.microsoft.com/office/powerpoint/2010/main" val="1375343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endParaRPr lang="es-ES_tradnl"/>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 y="-210038"/>
            <a:ext cx="8640233" cy="6641687"/>
          </a:xfrm>
          <a:prstGeom prst="rect">
            <a:avLst/>
          </a:prstGeom>
        </p:spPr>
      </p:pic>
      <p:graphicFrame>
        <p:nvGraphicFramePr>
          <p:cNvPr id="9" name="Diagrama 8">
            <a:extLst>
              <a:ext uri="{FF2B5EF4-FFF2-40B4-BE49-F238E27FC236}">
                <a16:creationId xmlns:a16="http://schemas.microsoft.com/office/drawing/2014/main" xmlns="" id="{CF8B8752-4651-4C9D-AD34-1772047B2E68}"/>
              </a:ext>
            </a:extLst>
          </p:cNvPr>
          <p:cNvGraphicFramePr/>
          <p:nvPr>
            <p:extLst>
              <p:ext uri="{D42A27DB-BD31-4B8C-83A1-F6EECF244321}">
                <p14:modId xmlns:p14="http://schemas.microsoft.com/office/powerpoint/2010/main" val="2261421243"/>
              </p:ext>
            </p:extLst>
          </p:nvPr>
        </p:nvGraphicFramePr>
        <p:xfrm>
          <a:off x="268279" y="809728"/>
          <a:ext cx="8257155" cy="2928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ángulo 5">
            <a:extLst>
              <a:ext uri="{FF2B5EF4-FFF2-40B4-BE49-F238E27FC236}">
                <a16:creationId xmlns:a16="http://schemas.microsoft.com/office/drawing/2014/main" xmlns="" id="{EED514B2-26AE-405D-912A-CB72B5CB78C3}"/>
              </a:ext>
            </a:extLst>
          </p:cNvPr>
          <p:cNvSpPr/>
          <p:nvPr/>
        </p:nvSpPr>
        <p:spPr>
          <a:xfrm>
            <a:off x="114663" y="97452"/>
            <a:ext cx="5712396" cy="1077218"/>
          </a:xfrm>
          <a:prstGeom prst="rect">
            <a:avLst/>
          </a:prstGeom>
        </p:spPr>
        <p:txBody>
          <a:bodyPr wrap="square">
            <a:spAutoFit/>
          </a:bodyPr>
          <a:lstStyle/>
          <a:p>
            <a:r>
              <a:rPr lang="es-ES" sz="3200" b="1" baseline="30000" dirty="0" smtClean="0">
                <a:solidFill>
                  <a:srgbClr val="C00000"/>
                </a:solidFill>
                <a:latin typeface="Myriad Pro" charset="0"/>
                <a:ea typeface="Myriad Pro" charset="0"/>
                <a:cs typeface="Myriad Pro" charset="0"/>
              </a:rPr>
              <a:t>SERVICIO </a:t>
            </a:r>
            <a:r>
              <a:rPr lang="es-ES" sz="3200" b="1" baseline="30000" dirty="0">
                <a:solidFill>
                  <a:srgbClr val="C00000"/>
                </a:solidFill>
                <a:latin typeface="Myriad Pro" charset="0"/>
                <a:ea typeface="Myriad Pro" charset="0"/>
                <a:cs typeface="Myriad Pro" charset="0"/>
              </a:rPr>
              <a:t>DE CONTROL ESPECÍFICO A HECHOS CON PRESUNTA IRREGULARIDAD</a:t>
            </a:r>
            <a:endParaRPr lang="es-PE" sz="3200" b="1" baseline="30000" dirty="0">
              <a:solidFill>
                <a:srgbClr val="C00000"/>
              </a:solidFill>
              <a:latin typeface="Myriad Pro" charset="0"/>
              <a:ea typeface="Myriad Pro" charset="0"/>
              <a:cs typeface="Myriad Pro" charset="0"/>
            </a:endParaRPr>
          </a:p>
        </p:txBody>
      </p:sp>
      <p:graphicFrame>
        <p:nvGraphicFramePr>
          <p:cNvPr id="10" name="Diagrama 9">
            <a:extLst>
              <a:ext uri="{FF2B5EF4-FFF2-40B4-BE49-F238E27FC236}">
                <a16:creationId xmlns:a16="http://schemas.microsoft.com/office/drawing/2014/main" xmlns="" id="{3B2FC765-5EE1-42B7-A1B2-A5EE0083B3EF}"/>
              </a:ext>
            </a:extLst>
          </p:cNvPr>
          <p:cNvGraphicFramePr/>
          <p:nvPr>
            <p:extLst>
              <p:ext uri="{D42A27DB-BD31-4B8C-83A1-F6EECF244321}">
                <p14:modId xmlns:p14="http://schemas.microsoft.com/office/powerpoint/2010/main" val="1783517517"/>
              </p:ext>
            </p:extLst>
          </p:nvPr>
        </p:nvGraphicFramePr>
        <p:xfrm>
          <a:off x="901500" y="2388714"/>
          <a:ext cx="7035745" cy="60304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lecha: a la derecha 4">
            <a:extLst>
              <a:ext uri="{FF2B5EF4-FFF2-40B4-BE49-F238E27FC236}">
                <a16:creationId xmlns:a16="http://schemas.microsoft.com/office/drawing/2014/main" xmlns="" id="{0810A1D9-24A4-4C12-AC35-FD14B30F4F67}"/>
              </a:ext>
            </a:extLst>
          </p:cNvPr>
          <p:cNvSpPr/>
          <p:nvPr/>
        </p:nvSpPr>
        <p:spPr>
          <a:xfrm>
            <a:off x="1913966" y="2063722"/>
            <a:ext cx="20618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Flecha: a la derecha 10">
            <a:extLst>
              <a:ext uri="{FF2B5EF4-FFF2-40B4-BE49-F238E27FC236}">
                <a16:creationId xmlns:a16="http://schemas.microsoft.com/office/drawing/2014/main" xmlns="" id="{D1B77501-787E-4E53-8BEE-546BD4FFAF33}"/>
              </a:ext>
            </a:extLst>
          </p:cNvPr>
          <p:cNvSpPr/>
          <p:nvPr/>
        </p:nvSpPr>
        <p:spPr>
          <a:xfrm>
            <a:off x="6827658" y="2132679"/>
            <a:ext cx="20618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Flecha: a la derecha 11">
            <a:extLst>
              <a:ext uri="{FF2B5EF4-FFF2-40B4-BE49-F238E27FC236}">
                <a16:creationId xmlns:a16="http://schemas.microsoft.com/office/drawing/2014/main" xmlns="" id="{F360C607-B205-4A0C-BFE2-03714E201979}"/>
              </a:ext>
            </a:extLst>
          </p:cNvPr>
          <p:cNvSpPr/>
          <p:nvPr/>
        </p:nvSpPr>
        <p:spPr>
          <a:xfrm>
            <a:off x="5189760" y="2060102"/>
            <a:ext cx="20618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Flecha: a la derecha 12">
            <a:extLst>
              <a:ext uri="{FF2B5EF4-FFF2-40B4-BE49-F238E27FC236}">
                <a16:creationId xmlns:a16="http://schemas.microsoft.com/office/drawing/2014/main" xmlns="" id="{4572BB89-54F4-49A7-BB53-437296AC6F41}"/>
              </a:ext>
            </a:extLst>
          </p:cNvPr>
          <p:cNvSpPr/>
          <p:nvPr/>
        </p:nvSpPr>
        <p:spPr>
          <a:xfrm>
            <a:off x="3551863" y="2060102"/>
            <a:ext cx="20618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a:extLst>
              <a:ext uri="{FF2B5EF4-FFF2-40B4-BE49-F238E27FC236}">
                <a16:creationId xmlns:a16="http://schemas.microsoft.com/office/drawing/2014/main" xmlns="" id="{E3756ADA-C38F-49A7-8D48-8CDF03C0A209}"/>
              </a:ext>
            </a:extLst>
          </p:cNvPr>
          <p:cNvSpPr txBox="1"/>
          <p:nvPr/>
        </p:nvSpPr>
        <p:spPr>
          <a:xfrm>
            <a:off x="3590367" y="855116"/>
            <a:ext cx="1474692" cy="369332"/>
          </a:xfrm>
          <a:prstGeom prst="rect">
            <a:avLst/>
          </a:prstGeom>
          <a:noFill/>
        </p:spPr>
        <p:txBody>
          <a:bodyPr wrap="square" rtlCol="0">
            <a:spAutoFit/>
          </a:bodyPr>
          <a:lstStyle/>
          <a:p>
            <a:r>
              <a:rPr lang="es-PE" sz="1800" b="1" u="sng" dirty="0">
                <a:solidFill>
                  <a:srgbClr val="FF0000"/>
                </a:solidFill>
              </a:rPr>
              <a:t>¿ QUE ES ?</a:t>
            </a:r>
          </a:p>
        </p:txBody>
      </p:sp>
      <p:sp>
        <p:nvSpPr>
          <p:cNvPr id="14" name="CuadroTexto 13">
            <a:extLst>
              <a:ext uri="{FF2B5EF4-FFF2-40B4-BE49-F238E27FC236}">
                <a16:creationId xmlns:a16="http://schemas.microsoft.com/office/drawing/2014/main" xmlns="" id="{08004592-88E9-4B56-8454-5A504F69C394}"/>
              </a:ext>
            </a:extLst>
          </p:cNvPr>
          <p:cNvSpPr txBox="1"/>
          <p:nvPr/>
        </p:nvSpPr>
        <p:spPr>
          <a:xfrm>
            <a:off x="3110754" y="3520653"/>
            <a:ext cx="3182470" cy="338554"/>
          </a:xfrm>
          <a:prstGeom prst="rect">
            <a:avLst/>
          </a:prstGeom>
          <a:noFill/>
        </p:spPr>
        <p:txBody>
          <a:bodyPr wrap="square" rtlCol="0">
            <a:spAutoFit/>
          </a:bodyPr>
          <a:lstStyle/>
          <a:p>
            <a:r>
              <a:rPr lang="es-PE" sz="1600" b="1" u="sng" dirty="0">
                <a:solidFill>
                  <a:srgbClr val="FF0000"/>
                </a:solidFill>
              </a:rPr>
              <a:t>¿ COMO  SE DAN A CONOCEN ?</a:t>
            </a:r>
          </a:p>
        </p:txBody>
      </p:sp>
      <p:sp>
        <p:nvSpPr>
          <p:cNvPr id="8" name="Rectángulo 7">
            <a:extLst>
              <a:ext uri="{FF2B5EF4-FFF2-40B4-BE49-F238E27FC236}">
                <a16:creationId xmlns:a16="http://schemas.microsoft.com/office/drawing/2014/main" xmlns="" id="{0396E075-F60B-4992-BEDA-1E96974D230C}"/>
              </a:ext>
            </a:extLst>
          </p:cNvPr>
          <p:cNvSpPr/>
          <p:nvPr/>
        </p:nvSpPr>
        <p:spPr>
          <a:xfrm>
            <a:off x="268279" y="6086452"/>
            <a:ext cx="8104203" cy="261610"/>
          </a:xfrm>
          <a:prstGeom prst="rect">
            <a:avLst/>
          </a:prstGeom>
          <a:solidFill>
            <a:schemeClr val="bg1"/>
          </a:solidFill>
        </p:spPr>
        <p:txBody>
          <a:bodyPr wrap="square">
            <a:spAutoFit/>
          </a:bodyPr>
          <a:lstStyle/>
          <a:p>
            <a:r>
              <a:rPr lang="es-PE" sz="1100" b="1" dirty="0">
                <a:solidFill>
                  <a:srgbClr val="FF0000"/>
                </a:solidFill>
              </a:rPr>
              <a:t>Numeral  6.2 de la DIRECTIVA </a:t>
            </a:r>
            <a:r>
              <a:rPr lang="es-PE" sz="1100" b="1" dirty="0" err="1">
                <a:solidFill>
                  <a:srgbClr val="FF0000"/>
                </a:solidFill>
              </a:rPr>
              <a:t>Nº</a:t>
            </a:r>
            <a:r>
              <a:rPr lang="es-PE" sz="1100" b="1" dirty="0">
                <a:solidFill>
                  <a:srgbClr val="FF0000"/>
                </a:solidFill>
              </a:rPr>
              <a:t> 007-2019-CG/NORM “SERVICIO DE CONTROL ESPECÍFICO A HECHOS CON PRESUNTA IRREGULARIDAD”</a:t>
            </a:r>
            <a:endParaRPr lang="es-PE" sz="1100" b="1" dirty="0"/>
          </a:p>
        </p:txBody>
      </p:sp>
    </p:spTree>
    <p:extLst>
      <p:ext uri="{BB962C8B-B14F-4D97-AF65-F5344CB8AC3E}">
        <p14:creationId xmlns:p14="http://schemas.microsoft.com/office/powerpoint/2010/main" val="1755270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637187" cy="6480175"/>
          </a:xfrm>
          <a:prstGeom prst="rect">
            <a:avLst/>
          </a:prstGeom>
        </p:spPr>
      </p:pic>
      <p:sp>
        <p:nvSpPr>
          <p:cNvPr id="5" name="CuadroTexto 4"/>
          <p:cNvSpPr txBox="1"/>
          <p:nvPr/>
        </p:nvSpPr>
        <p:spPr>
          <a:xfrm>
            <a:off x="1685211" y="3240087"/>
            <a:ext cx="2518513" cy="954107"/>
          </a:xfrm>
          <a:prstGeom prst="rect">
            <a:avLst/>
          </a:prstGeom>
          <a:noFill/>
        </p:spPr>
        <p:txBody>
          <a:bodyPr wrap="square" rtlCol="0">
            <a:spAutoFit/>
          </a:bodyPr>
          <a:lstStyle/>
          <a:p>
            <a:pPr defTabSz="360000"/>
            <a:r>
              <a:rPr lang="es-ES_tradnl" sz="2800" b="1" dirty="0" smtClean="0">
                <a:solidFill>
                  <a:schemeClr val="bg1"/>
                </a:solidFill>
                <a:latin typeface="Myriad Pro" charset="0"/>
                <a:ea typeface="Myriad Pro" charset="0"/>
                <a:cs typeface="Myriad Pro" charset="0"/>
              </a:rPr>
              <a:t>Servicios de control 2018</a:t>
            </a:r>
            <a:endParaRPr lang="es-ES_tradnl" sz="2800" b="1" dirty="0">
              <a:solidFill>
                <a:schemeClr val="bg1"/>
              </a:solidFill>
              <a:latin typeface="Myriad Pro" charset="0"/>
              <a:ea typeface="Myriad Pro" charset="0"/>
              <a:cs typeface="Myriad Pro" charset="0"/>
            </a:endParaRPr>
          </a:p>
        </p:txBody>
      </p:sp>
      <p:sp>
        <p:nvSpPr>
          <p:cNvPr id="6" name="CuadroTexto 5"/>
          <p:cNvSpPr txBox="1"/>
          <p:nvPr/>
        </p:nvSpPr>
        <p:spPr>
          <a:xfrm>
            <a:off x="506437" y="2745526"/>
            <a:ext cx="618978" cy="1938992"/>
          </a:xfrm>
          <a:prstGeom prst="rect">
            <a:avLst/>
          </a:prstGeom>
          <a:noFill/>
        </p:spPr>
        <p:txBody>
          <a:bodyPr wrap="square" rtlCol="0">
            <a:spAutoFit/>
          </a:bodyPr>
          <a:lstStyle/>
          <a:p>
            <a:pPr defTabSz="360000"/>
            <a:r>
              <a:rPr lang="es-ES" sz="12000" b="1" dirty="0">
                <a:solidFill>
                  <a:schemeClr val="bg1"/>
                </a:solidFill>
                <a:latin typeface="Myriad Pro" charset="0"/>
                <a:ea typeface="Myriad Pro" charset="0"/>
                <a:cs typeface="Myriad Pro" charset="0"/>
              </a:rPr>
              <a:t>4</a:t>
            </a:r>
            <a:endParaRPr lang="es-ES_tradnl" sz="12000" b="1" dirty="0">
              <a:solidFill>
                <a:schemeClr val="bg1"/>
              </a:solidFill>
              <a:latin typeface="Myriad Pro" charset="0"/>
              <a:ea typeface="Myriad Pro" charset="0"/>
              <a:cs typeface="Myriad Pro" charset="0"/>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670" y="364166"/>
            <a:ext cx="2384330" cy="370896"/>
          </a:xfrm>
          <a:prstGeom prst="rect">
            <a:avLst/>
          </a:prstGeom>
        </p:spPr>
      </p:pic>
    </p:spTree>
    <p:extLst>
      <p:ext uri="{BB962C8B-B14F-4D97-AF65-F5344CB8AC3E}">
        <p14:creationId xmlns:p14="http://schemas.microsoft.com/office/powerpoint/2010/main" val="3476019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1143</TotalTime>
  <Words>1894</Words>
  <Application>Microsoft Office PowerPoint</Application>
  <PresentationFormat>Personalizado</PresentationFormat>
  <Paragraphs>176</Paragraphs>
  <Slides>29</Slides>
  <Notes>3</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Ivan Sotero Laynes</cp:lastModifiedBy>
  <cp:revision>88</cp:revision>
  <cp:lastPrinted>2018-11-07T00:25:09Z</cp:lastPrinted>
  <dcterms:created xsi:type="dcterms:W3CDTF">2018-09-26T20:13:00Z</dcterms:created>
  <dcterms:modified xsi:type="dcterms:W3CDTF">2019-09-09T21:12:02Z</dcterms:modified>
</cp:coreProperties>
</file>