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18" r:id="rId3"/>
    <p:sldId id="266" r:id="rId4"/>
    <p:sldId id="288" r:id="rId5"/>
    <p:sldId id="267" r:id="rId6"/>
    <p:sldId id="319" r:id="rId7"/>
    <p:sldId id="315" r:id="rId8"/>
    <p:sldId id="316" r:id="rId9"/>
    <p:sldId id="317" r:id="rId10"/>
    <p:sldId id="321" r:id="rId11"/>
    <p:sldId id="260" r:id="rId12"/>
    <p:sldId id="274" r:id="rId13"/>
    <p:sldId id="275" r:id="rId14"/>
    <p:sldId id="323" r:id="rId15"/>
    <p:sldId id="324" r:id="rId16"/>
    <p:sldId id="325" r:id="rId17"/>
    <p:sldId id="327" r:id="rId18"/>
    <p:sldId id="306" r:id="rId19"/>
    <p:sldId id="302" r:id="rId20"/>
    <p:sldId id="307" r:id="rId21"/>
    <p:sldId id="311" r:id="rId22"/>
    <p:sldId id="326" r:id="rId23"/>
    <p:sldId id="328" r:id="rId24"/>
    <p:sldId id="320" r:id="rId25"/>
    <p:sldId id="285" r:id="rId2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Belaúnde I</c:v>
                </c:pt>
                <c:pt idx="1">
                  <c:v>Gobierno militar</c:v>
                </c:pt>
                <c:pt idx="2">
                  <c:v>Belaúnde II</c:v>
                </c:pt>
                <c:pt idx="3">
                  <c:v>García I</c:v>
                </c:pt>
                <c:pt idx="4">
                  <c:v>Fujimori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30</c:v>
                </c:pt>
                <c:pt idx="1">
                  <c:v>43</c:v>
                </c:pt>
                <c:pt idx="2">
                  <c:v>33</c:v>
                </c:pt>
                <c:pt idx="3">
                  <c:v>37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Belaúnde I</c:v>
                </c:pt>
                <c:pt idx="1">
                  <c:v>Gobierno militar</c:v>
                </c:pt>
                <c:pt idx="2">
                  <c:v>Belaúnde II</c:v>
                </c:pt>
                <c:pt idx="3">
                  <c:v>García I</c:v>
                </c:pt>
                <c:pt idx="4">
                  <c:v>Fujimori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70</c:v>
                </c:pt>
                <c:pt idx="1">
                  <c:v>57</c:v>
                </c:pt>
                <c:pt idx="2">
                  <c:v>67</c:v>
                </c:pt>
                <c:pt idx="3">
                  <c:v>63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3037008"/>
        <c:axId val="513037400"/>
      </c:barChart>
      <c:catAx>
        <c:axId val="51303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3037400"/>
        <c:crosses val="autoZero"/>
        <c:auto val="1"/>
        <c:lblAlgn val="ctr"/>
        <c:lblOffset val="100"/>
        <c:noMultiLvlLbl val="0"/>
      </c:catAx>
      <c:valAx>
        <c:axId val="51303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303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i="0" dirty="0" err="1" smtClean="0"/>
              <a:t>Conducta</a:t>
            </a:r>
            <a:r>
              <a:rPr lang="en-US" sz="2000" i="0" dirty="0" smtClean="0"/>
              <a:t>: Que </a:t>
            </a:r>
            <a:r>
              <a:rPr lang="en-US" sz="2000" i="0" dirty="0" err="1" smtClean="0"/>
              <a:t>una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autoridad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elegida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coloque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en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puestos</a:t>
            </a:r>
            <a:r>
              <a:rPr lang="en-US" sz="2000" i="0" dirty="0" smtClean="0"/>
              <a:t> de </a:t>
            </a:r>
            <a:r>
              <a:rPr lang="en-US" sz="2000" i="0" dirty="0" err="1" smtClean="0"/>
              <a:t>confianza</a:t>
            </a:r>
            <a:r>
              <a:rPr lang="en-US" sz="2000" i="0" dirty="0" smtClean="0"/>
              <a:t> a </a:t>
            </a:r>
            <a:r>
              <a:rPr lang="en-US" sz="2000" i="0" dirty="0" err="1" smtClean="0"/>
              <a:t>simpatizantes</a:t>
            </a:r>
            <a:r>
              <a:rPr lang="en-US" sz="2000" i="0" baseline="0" dirty="0" smtClean="0"/>
              <a:t> politicos </a:t>
            </a:r>
            <a:r>
              <a:rPr lang="en-US" sz="2000" i="0" baseline="0" dirty="0" err="1" smtClean="0"/>
              <a:t>poco</a:t>
            </a:r>
            <a:r>
              <a:rPr lang="en-US" sz="2000" i="0" baseline="0" dirty="0" smtClean="0"/>
              <a:t> </a:t>
            </a:r>
            <a:r>
              <a:rPr lang="en-US" sz="2000" i="0" baseline="0" dirty="0" err="1" smtClean="0"/>
              <a:t>calificados</a:t>
            </a:r>
            <a:r>
              <a:rPr lang="en-US" sz="2000" i="0" baseline="0" dirty="0" smtClean="0"/>
              <a:t> (%)</a:t>
            </a:r>
            <a:endParaRPr lang="en-US" sz="2000" i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Rechazo definido</c:v>
                </c:pt>
                <c:pt idx="1">
                  <c:v>Tolerancia media</c:v>
                </c:pt>
                <c:pt idx="2">
                  <c:v>Alta tolerancia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</c:v>
                </c:pt>
                <c:pt idx="1">
                  <c:v>61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7472280"/>
        <c:axId val="277472672"/>
      </c:barChart>
      <c:catAx>
        <c:axId val="277472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7472672"/>
        <c:crosses val="autoZero"/>
        <c:auto val="1"/>
        <c:lblAlgn val="ctr"/>
        <c:lblOffset val="100"/>
        <c:noMultiLvlLbl val="0"/>
      </c:catAx>
      <c:valAx>
        <c:axId val="27747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747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Brasil</c:v>
                </c:pt>
                <c:pt idx="1">
                  <c:v>Argentina</c:v>
                </c:pt>
                <c:pt idx="2">
                  <c:v>Chile</c:v>
                </c:pt>
                <c:pt idx="3">
                  <c:v>Uruguay</c:v>
                </c:pt>
                <c:pt idx="4">
                  <c:v>Guatemala</c:v>
                </c:pt>
                <c:pt idx="5">
                  <c:v>Costa Rica</c:v>
                </c:pt>
                <c:pt idx="6">
                  <c:v>Bolivia</c:v>
                </c:pt>
                <c:pt idx="7">
                  <c:v>Nicaragua</c:v>
                </c:pt>
                <c:pt idx="8">
                  <c:v>Ecuador</c:v>
                </c:pt>
                <c:pt idx="9">
                  <c:v>Honduras</c:v>
                </c:pt>
                <c:pt idx="10">
                  <c:v>Paraguay</c:v>
                </c:pt>
                <c:pt idx="11">
                  <c:v>Colombia</c:v>
                </c:pt>
                <c:pt idx="12">
                  <c:v>El Salvador</c:v>
                </c:pt>
                <c:pt idx="13">
                  <c:v>República Dominicana</c:v>
                </c:pt>
                <c:pt idx="14">
                  <c:v>Perú</c:v>
                </c:pt>
                <c:pt idx="15">
                  <c:v>Panamá</c:v>
                </c:pt>
                <c:pt idx="16">
                  <c:v>Venezuela</c:v>
                </c:pt>
                <c:pt idx="17">
                  <c:v>México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7</c:v>
                </c:pt>
                <c:pt idx="1">
                  <c:v>10</c:v>
                </c:pt>
                <c:pt idx="2">
                  <c:v>15</c:v>
                </c:pt>
                <c:pt idx="3">
                  <c:v>16</c:v>
                </c:pt>
                <c:pt idx="4">
                  <c:v>18</c:v>
                </c:pt>
                <c:pt idx="5">
                  <c:v>19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22</c:v>
                </c:pt>
                <c:pt idx="11">
                  <c:v>22</c:v>
                </c:pt>
                <c:pt idx="12">
                  <c:v>24</c:v>
                </c:pt>
                <c:pt idx="13">
                  <c:v>28</c:v>
                </c:pt>
                <c:pt idx="14">
                  <c:v>29</c:v>
                </c:pt>
                <c:pt idx="15">
                  <c:v>29</c:v>
                </c:pt>
                <c:pt idx="16">
                  <c:v>32</c:v>
                </c:pt>
                <c:pt idx="17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038968"/>
        <c:axId val="513033872"/>
      </c:barChart>
      <c:catAx>
        <c:axId val="51303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3033872"/>
        <c:crosses val="autoZero"/>
        <c:auto val="1"/>
        <c:lblAlgn val="ctr"/>
        <c:lblOffset val="100"/>
        <c:noMultiLvlLbl val="0"/>
      </c:catAx>
      <c:valAx>
        <c:axId val="51303387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303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Brasil</c:v>
                </c:pt>
                <c:pt idx="1">
                  <c:v>Argentina</c:v>
                </c:pt>
                <c:pt idx="2">
                  <c:v>Chile</c:v>
                </c:pt>
                <c:pt idx="3">
                  <c:v>Nicaragua</c:v>
                </c:pt>
                <c:pt idx="4">
                  <c:v>Uruguay</c:v>
                </c:pt>
                <c:pt idx="5">
                  <c:v>Costa Rica</c:v>
                </c:pt>
                <c:pt idx="6">
                  <c:v>Guatemala</c:v>
                </c:pt>
                <c:pt idx="7">
                  <c:v>Bolivia</c:v>
                </c:pt>
                <c:pt idx="8">
                  <c:v>Paraguay</c:v>
                </c:pt>
                <c:pt idx="9">
                  <c:v>Venezuela</c:v>
                </c:pt>
                <c:pt idx="10">
                  <c:v>Ecuador</c:v>
                </c:pt>
                <c:pt idx="11">
                  <c:v>Colombia</c:v>
                </c:pt>
                <c:pt idx="12">
                  <c:v>El Salvador</c:v>
                </c:pt>
                <c:pt idx="13">
                  <c:v>Honduras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Panamá</c:v>
                </c:pt>
                <c:pt idx="17">
                  <c:v>México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9</c:v>
                </c:pt>
                <c:pt idx="1">
                  <c:v>9</c:v>
                </c:pt>
                <c:pt idx="2">
                  <c:v>13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17</c:v>
                </c:pt>
                <c:pt idx="9">
                  <c:v>18</c:v>
                </c:pt>
                <c:pt idx="10">
                  <c:v>20</c:v>
                </c:pt>
                <c:pt idx="11">
                  <c:v>20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26</c:v>
                </c:pt>
                <c:pt idx="1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043672"/>
        <c:axId val="513044064"/>
      </c:barChart>
      <c:catAx>
        <c:axId val="51304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3044064"/>
        <c:crosses val="autoZero"/>
        <c:auto val="1"/>
        <c:lblAlgn val="ctr"/>
        <c:lblOffset val="100"/>
        <c:noMultiLvlLbl val="0"/>
      </c:catAx>
      <c:valAx>
        <c:axId val="51304406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304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95693-F476-4B78-8348-30B49478F5C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717A311-0ABD-47D0-A161-360A0CF16D57}">
      <dgm:prSet phldrT="[Texto]"/>
      <dgm:spPr/>
      <dgm:t>
        <a:bodyPr/>
        <a:lstStyle/>
        <a:p>
          <a:r>
            <a:rPr lang="es-PE" dirty="0" smtClean="0"/>
            <a:t>Tala ilegal</a:t>
          </a:r>
          <a:endParaRPr lang="es-PE" dirty="0"/>
        </a:p>
      </dgm:t>
    </dgm:pt>
    <dgm:pt modelId="{C1D473B3-AEB7-4655-BD2C-69BB5F3B9F7D}" type="parTrans" cxnId="{6CC946EA-D33A-4BE2-8508-BEFD1CADBA58}">
      <dgm:prSet/>
      <dgm:spPr/>
      <dgm:t>
        <a:bodyPr/>
        <a:lstStyle/>
        <a:p>
          <a:endParaRPr lang="es-PE"/>
        </a:p>
      </dgm:t>
    </dgm:pt>
    <dgm:pt modelId="{298C57CE-69D0-41E6-A254-E1E66CB145B6}" type="sibTrans" cxnId="{6CC946EA-D33A-4BE2-8508-BEFD1CADBA58}">
      <dgm:prSet/>
      <dgm:spPr/>
      <dgm:t>
        <a:bodyPr/>
        <a:lstStyle/>
        <a:p>
          <a:endParaRPr lang="es-PE"/>
        </a:p>
      </dgm:t>
    </dgm:pt>
    <dgm:pt modelId="{F350A2BE-DC39-4798-A148-BE0048229522}">
      <dgm:prSet phldrT="[Texto]"/>
      <dgm:spPr/>
      <dgm:t>
        <a:bodyPr/>
        <a:lstStyle/>
        <a:p>
          <a:r>
            <a:rPr lang="es-PE" dirty="0" smtClean="0"/>
            <a:t>Narcotráfico</a:t>
          </a:r>
          <a:endParaRPr lang="es-PE" dirty="0"/>
        </a:p>
      </dgm:t>
    </dgm:pt>
    <dgm:pt modelId="{F26F57DA-EDE0-48DC-A1AF-AA89E8DE91E9}" type="parTrans" cxnId="{50250DE3-722C-42A1-944A-EF75DD512F96}">
      <dgm:prSet/>
      <dgm:spPr/>
      <dgm:t>
        <a:bodyPr/>
        <a:lstStyle/>
        <a:p>
          <a:endParaRPr lang="es-PE"/>
        </a:p>
      </dgm:t>
    </dgm:pt>
    <dgm:pt modelId="{9419C69D-0214-4101-BF50-6A5346670948}" type="sibTrans" cxnId="{50250DE3-722C-42A1-944A-EF75DD512F96}">
      <dgm:prSet/>
      <dgm:spPr/>
      <dgm:t>
        <a:bodyPr/>
        <a:lstStyle/>
        <a:p>
          <a:endParaRPr lang="es-PE"/>
        </a:p>
      </dgm:t>
    </dgm:pt>
    <dgm:pt modelId="{715DCD97-5C7D-4F81-BEBB-A189A91A0579}">
      <dgm:prSet phldrT="[Texto]"/>
      <dgm:spPr/>
      <dgm:t>
        <a:bodyPr/>
        <a:lstStyle/>
        <a:p>
          <a:r>
            <a:rPr lang="es-PE" dirty="0" smtClean="0"/>
            <a:t>Minería ilegal</a:t>
          </a:r>
          <a:endParaRPr lang="es-PE" dirty="0"/>
        </a:p>
      </dgm:t>
    </dgm:pt>
    <dgm:pt modelId="{CC1790CC-36A5-4268-96C9-C3501CA21E6C}" type="parTrans" cxnId="{9E7B816F-941E-4052-A43E-0279A197ED02}">
      <dgm:prSet/>
      <dgm:spPr/>
      <dgm:t>
        <a:bodyPr/>
        <a:lstStyle/>
        <a:p>
          <a:endParaRPr lang="es-PE"/>
        </a:p>
      </dgm:t>
    </dgm:pt>
    <dgm:pt modelId="{9C4EF0A9-C478-4948-B574-AC480B60678A}" type="sibTrans" cxnId="{9E7B816F-941E-4052-A43E-0279A197ED02}">
      <dgm:prSet/>
      <dgm:spPr/>
      <dgm:t>
        <a:bodyPr/>
        <a:lstStyle/>
        <a:p>
          <a:endParaRPr lang="es-PE"/>
        </a:p>
      </dgm:t>
    </dgm:pt>
    <dgm:pt modelId="{D34BD740-F27F-48E3-BDDC-8BD45B8DE688}">
      <dgm:prSet phldrT="[Texto]"/>
      <dgm:spPr/>
      <dgm:t>
        <a:bodyPr/>
        <a:lstStyle/>
        <a:p>
          <a:r>
            <a:rPr lang="es-PE" dirty="0" smtClean="0"/>
            <a:t>Contrabando</a:t>
          </a:r>
          <a:endParaRPr lang="es-PE" dirty="0"/>
        </a:p>
      </dgm:t>
    </dgm:pt>
    <dgm:pt modelId="{B8805591-F03B-47E2-86BB-1C1260F3FA9F}" type="parTrans" cxnId="{D46085E6-1D98-4BF9-BB54-FD2D9374200D}">
      <dgm:prSet/>
      <dgm:spPr/>
      <dgm:t>
        <a:bodyPr/>
        <a:lstStyle/>
        <a:p>
          <a:endParaRPr lang="es-PE"/>
        </a:p>
      </dgm:t>
    </dgm:pt>
    <dgm:pt modelId="{A2181E5F-FE1C-40FB-8321-4671E9E69F88}" type="sibTrans" cxnId="{D46085E6-1D98-4BF9-BB54-FD2D9374200D}">
      <dgm:prSet/>
      <dgm:spPr/>
      <dgm:t>
        <a:bodyPr/>
        <a:lstStyle/>
        <a:p>
          <a:endParaRPr lang="es-PE"/>
        </a:p>
      </dgm:t>
    </dgm:pt>
    <dgm:pt modelId="{51F3112E-0846-44D5-9FD6-1A395B75C148}" type="pres">
      <dgm:prSet presAssocID="{38E95693-F476-4B78-8348-30B49478F5CE}" presName="Name0" presStyleCnt="0">
        <dgm:presLayoutVars>
          <dgm:dir/>
          <dgm:resizeHandles val="exact"/>
        </dgm:presLayoutVars>
      </dgm:prSet>
      <dgm:spPr/>
    </dgm:pt>
    <dgm:pt modelId="{FA9288B1-6571-4760-8175-8E00CB642A50}" type="pres">
      <dgm:prSet presAssocID="{E717A311-0ABD-47D0-A161-360A0CF16D57}" presName="compNode" presStyleCnt="0"/>
      <dgm:spPr/>
    </dgm:pt>
    <dgm:pt modelId="{0032E207-9B19-4DA6-83FD-EC8EFF651973}" type="pres">
      <dgm:prSet presAssocID="{E717A311-0ABD-47D0-A161-360A0CF16D57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061E2F-A6BE-425B-B039-869BD38A3F78}" type="pres">
      <dgm:prSet presAssocID="{E717A311-0ABD-47D0-A161-360A0CF16D57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B96F9C-E87D-4C75-A6FF-8204D8679E2F}" type="pres">
      <dgm:prSet presAssocID="{298C57CE-69D0-41E6-A254-E1E66CB145B6}" presName="sibTrans" presStyleLbl="sibTrans2D1" presStyleIdx="0" presStyleCnt="0"/>
      <dgm:spPr/>
    </dgm:pt>
    <dgm:pt modelId="{CCABD429-68C4-4304-A19F-2932C5F845EA}" type="pres">
      <dgm:prSet presAssocID="{F350A2BE-DC39-4798-A148-BE0048229522}" presName="compNode" presStyleCnt="0"/>
      <dgm:spPr/>
    </dgm:pt>
    <dgm:pt modelId="{1BE2A725-21A9-454F-AB5F-E50FA7F75A75}" type="pres">
      <dgm:prSet presAssocID="{F350A2BE-DC39-4798-A148-BE0048229522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67C7633-59DC-4C10-B561-A8F6FF5A4AD3}" type="pres">
      <dgm:prSet presAssocID="{F350A2BE-DC39-4798-A148-BE0048229522}" presName="textRect" presStyleLbl="revTx" presStyleIdx="1" presStyleCnt="4">
        <dgm:presLayoutVars>
          <dgm:bulletEnabled val="1"/>
        </dgm:presLayoutVars>
      </dgm:prSet>
      <dgm:spPr/>
    </dgm:pt>
    <dgm:pt modelId="{FC59D111-CC1D-42DA-8FD2-18726EB94503}" type="pres">
      <dgm:prSet presAssocID="{9419C69D-0214-4101-BF50-6A5346670948}" presName="sibTrans" presStyleLbl="sibTrans2D1" presStyleIdx="0" presStyleCnt="0"/>
      <dgm:spPr/>
    </dgm:pt>
    <dgm:pt modelId="{BF1CA388-561C-40B3-8768-D217764526B6}" type="pres">
      <dgm:prSet presAssocID="{715DCD97-5C7D-4F81-BEBB-A189A91A0579}" presName="compNode" presStyleCnt="0"/>
      <dgm:spPr/>
    </dgm:pt>
    <dgm:pt modelId="{47D33972-DC35-4D05-A6B7-D3971CB5CB60}" type="pres">
      <dgm:prSet presAssocID="{715DCD97-5C7D-4F81-BEBB-A189A91A0579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1C00CCE-2668-4AD9-8FD9-9C2792B1B53E}" type="pres">
      <dgm:prSet presAssocID="{715DCD97-5C7D-4F81-BEBB-A189A91A0579}" presName="textRect" presStyleLbl="revTx" presStyleIdx="2" presStyleCnt="4">
        <dgm:presLayoutVars>
          <dgm:bulletEnabled val="1"/>
        </dgm:presLayoutVars>
      </dgm:prSet>
      <dgm:spPr/>
    </dgm:pt>
    <dgm:pt modelId="{ED1D74DF-AA8B-4E37-9B09-5168815A60DC}" type="pres">
      <dgm:prSet presAssocID="{9C4EF0A9-C478-4948-B574-AC480B60678A}" presName="sibTrans" presStyleLbl="sibTrans2D1" presStyleIdx="0" presStyleCnt="0"/>
      <dgm:spPr/>
    </dgm:pt>
    <dgm:pt modelId="{FD92479B-C6D2-4793-B416-3513909483C9}" type="pres">
      <dgm:prSet presAssocID="{D34BD740-F27F-48E3-BDDC-8BD45B8DE688}" presName="compNode" presStyleCnt="0"/>
      <dgm:spPr/>
    </dgm:pt>
    <dgm:pt modelId="{78122DFB-4CCD-49EA-9F8C-826E31FA2690}" type="pres">
      <dgm:prSet presAssocID="{D34BD740-F27F-48E3-BDDC-8BD45B8DE688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0361BC1E-F9F1-412D-B4C9-7BFE1F5DF6CD}" type="pres">
      <dgm:prSet presAssocID="{D34BD740-F27F-48E3-BDDC-8BD45B8DE68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0250DE3-722C-42A1-944A-EF75DD512F96}" srcId="{38E95693-F476-4B78-8348-30B49478F5CE}" destId="{F350A2BE-DC39-4798-A148-BE0048229522}" srcOrd="1" destOrd="0" parTransId="{F26F57DA-EDE0-48DC-A1AF-AA89E8DE91E9}" sibTransId="{9419C69D-0214-4101-BF50-6A5346670948}"/>
    <dgm:cxn modelId="{6039AC52-ECC7-4269-96F4-D7CCAECC1EF9}" type="presOf" srcId="{715DCD97-5C7D-4F81-BEBB-A189A91A0579}" destId="{81C00CCE-2668-4AD9-8FD9-9C2792B1B53E}" srcOrd="0" destOrd="0" presId="urn:microsoft.com/office/officeart/2005/8/layout/pList1"/>
    <dgm:cxn modelId="{6A425D36-D0EE-4C80-A2E5-0D7416EADABB}" type="presOf" srcId="{F350A2BE-DC39-4798-A148-BE0048229522}" destId="{967C7633-59DC-4C10-B561-A8F6FF5A4AD3}" srcOrd="0" destOrd="0" presId="urn:microsoft.com/office/officeart/2005/8/layout/pList1"/>
    <dgm:cxn modelId="{6FDBE335-133C-4BFC-B11A-AB7B35B95E57}" type="presOf" srcId="{D34BD740-F27F-48E3-BDDC-8BD45B8DE688}" destId="{0361BC1E-F9F1-412D-B4C9-7BFE1F5DF6CD}" srcOrd="0" destOrd="0" presId="urn:microsoft.com/office/officeart/2005/8/layout/pList1"/>
    <dgm:cxn modelId="{772CA059-DDC7-4A60-812A-CD2DFC238A8C}" type="presOf" srcId="{E717A311-0ABD-47D0-A161-360A0CF16D57}" destId="{7E061E2F-A6BE-425B-B039-869BD38A3F78}" srcOrd="0" destOrd="0" presId="urn:microsoft.com/office/officeart/2005/8/layout/pList1"/>
    <dgm:cxn modelId="{9E7B816F-941E-4052-A43E-0279A197ED02}" srcId="{38E95693-F476-4B78-8348-30B49478F5CE}" destId="{715DCD97-5C7D-4F81-BEBB-A189A91A0579}" srcOrd="2" destOrd="0" parTransId="{CC1790CC-36A5-4268-96C9-C3501CA21E6C}" sibTransId="{9C4EF0A9-C478-4948-B574-AC480B60678A}"/>
    <dgm:cxn modelId="{D46085E6-1D98-4BF9-BB54-FD2D9374200D}" srcId="{38E95693-F476-4B78-8348-30B49478F5CE}" destId="{D34BD740-F27F-48E3-BDDC-8BD45B8DE688}" srcOrd="3" destOrd="0" parTransId="{B8805591-F03B-47E2-86BB-1C1260F3FA9F}" sibTransId="{A2181E5F-FE1C-40FB-8321-4671E9E69F88}"/>
    <dgm:cxn modelId="{F931E5B1-4929-4A7C-BDE5-5237713D2A2F}" type="presOf" srcId="{9C4EF0A9-C478-4948-B574-AC480B60678A}" destId="{ED1D74DF-AA8B-4E37-9B09-5168815A60DC}" srcOrd="0" destOrd="0" presId="urn:microsoft.com/office/officeart/2005/8/layout/pList1"/>
    <dgm:cxn modelId="{046ADD27-7B62-44C2-9735-572E77D45413}" type="presOf" srcId="{38E95693-F476-4B78-8348-30B49478F5CE}" destId="{51F3112E-0846-44D5-9FD6-1A395B75C148}" srcOrd="0" destOrd="0" presId="urn:microsoft.com/office/officeart/2005/8/layout/pList1"/>
    <dgm:cxn modelId="{90498D0F-3CA7-42CB-906F-AC1A219EBC49}" type="presOf" srcId="{9419C69D-0214-4101-BF50-6A5346670948}" destId="{FC59D111-CC1D-42DA-8FD2-18726EB94503}" srcOrd="0" destOrd="0" presId="urn:microsoft.com/office/officeart/2005/8/layout/pList1"/>
    <dgm:cxn modelId="{6CC946EA-D33A-4BE2-8508-BEFD1CADBA58}" srcId="{38E95693-F476-4B78-8348-30B49478F5CE}" destId="{E717A311-0ABD-47D0-A161-360A0CF16D57}" srcOrd="0" destOrd="0" parTransId="{C1D473B3-AEB7-4655-BD2C-69BB5F3B9F7D}" sibTransId="{298C57CE-69D0-41E6-A254-E1E66CB145B6}"/>
    <dgm:cxn modelId="{1AC5AEC3-D3E7-481E-8DEC-F3F592C758AA}" type="presOf" srcId="{298C57CE-69D0-41E6-A254-E1E66CB145B6}" destId="{B8B96F9C-E87D-4C75-A6FF-8204D8679E2F}" srcOrd="0" destOrd="0" presId="urn:microsoft.com/office/officeart/2005/8/layout/pList1"/>
    <dgm:cxn modelId="{34A5380C-FFDE-40EF-86C7-79DAD093EF70}" type="presParOf" srcId="{51F3112E-0846-44D5-9FD6-1A395B75C148}" destId="{FA9288B1-6571-4760-8175-8E00CB642A50}" srcOrd="0" destOrd="0" presId="urn:microsoft.com/office/officeart/2005/8/layout/pList1"/>
    <dgm:cxn modelId="{62B1EAF6-2EBA-4982-A1C4-DB298D7305C6}" type="presParOf" srcId="{FA9288B1-6571-4760-8175-8E00CB642A50}" destId="{0032E207-9B19-4DA6-83FD-EC8EFF651973}" srcOrd="0" destOrd="0" presId="urn:microsoft.com/office/officeart/2005/8/layout/pList1"/>
    <dgm:cxn modelId="{CADBCABA-27BF-44E9-9950-77BB64351D5B}" type="presParOf" srcId="{FA9288B1-6571-4760-8175-8E00CB642A50}" destId="{7E061E2F-A6BE-425B-B039-869BD38A3F78}" srcOrd="1" destOrd="0" presId="urn:microsoft.com/office/officeart/2005/8/layout/pList1"/>
    <dgm:cxn modelId="{C56C4BAE-E8DF-4CDF-B879-4230C2B1C01A}" type="presParOf" srcId="{51F3112E-0846-44D5-9FD6-1A395B75C148}" destId="{B8B96F9C-E87D-4C75-A6FF-8204D8679E2F}" srcOrd="1" destOrd="0" presId="urn:microsoft.com/office/officeart/2005/8/layout/pList1"/>
    <dgm:cxn modelId="{61CF0C54-89DB-45CE-AD72-DFDF3DCE5E50}" type="presParOf" srcId="{51F3112E-0846-44D5-9FD6-1A395B75C148}" destId="{CCABD429-68C4-4304-A19F-2932C5F845EA}" srcOrd="2" destOrd="0" presId="urn:microsoft.com/office/officeart/2005/8/layout/pList1"/>
    <dgm:cxn modelId="{1469F078-2DC1-42E6-AD3F-AF85E4CDF025}" type="presParOf" srcId="{CCABD429-68C4-4304-A19F-2932C5F845EA}" destId="{1BE2A725-21A9-454F-AB5F-E50FA7F75A75}" srcOrd="0" destOrd="0" presId="urn:microsoft.com/office/officeart/2005/8/layout/pList1"/>
    <dgm:cxn modelId="{D5FD577C-ED43-4010-8D8E-DF8101CAC33B}" type="presParOf" srcId="{CCABD429-68C4-4304-A19F-2932C5F845EA}" destId="{967C7633-59DC-4C10-B561-A8F6FF5A4AD3}" srcOrd="1" destOrd="0" presId="urn:microsoft.com/office/officeart/2005/8/layout/pList1"/>
    <dgm:cxn modelId="{11D603B3-4D7F-4F4D-B0A4-8F74D4A5ADC2}" type="presParOf" srcId="{51F3112E-0846-44D5-9FD6-1A395B75C148}" destId="{FC59D111-CC1D-42DA-8FD2-18726EB94503}" srcOrd="3" destOrd="0" presId="urn:microsoft.com/office/officeart/2005/8/layout/pList1"/>
    <dgm:cxn modelId="{560F7008-0519-4AC0-A611-471F42B796DB}" type="presParOf" srcId="{51F3112E-0846-44D5-9FD6-1A395B75C148}" destId="{BF1CA388-561C-40B3-8768-D217764526B6}" srcOrd="4" destOrd="0" presId="urn:microsoft.com/office/officeart/2005/8/layout/pList1"/>
    <dgm:cxn modelId="{2807FF64-37DA-4843-AE58-F075592C742B}" type="presParOf" srcId="{BF1CA388-561C-40B3-8768-D217764526B6}" destId="{47D33972-DC35-4D05-A6B7-D3971CB5CB60}" srcOrd="0" destOrd="0" presId="urn:microsoft.com/office/officeart/2005/8/layout/pList1"/>
    <dgm:cxn modelId="{DB5DE7FA-8B67-425F-A246-27F15CCE4A27}" type="presParOf" srcId="{BF1CA388-561C-40B3-8768-D217764526B6}" destId="{81C00CCE-2668-4AD9-8FD9-9C2792B1B53E}" srcOrd="1" destOrd="0" presId="urn:microsoft.com/office/officeart/2005/8/layout/pList1"/>
    <dgm:cxn modelId="{E956B1A3-DC07-4B92-87C6-C64203CCCF4C}" type="presParOf" srcId="{51F3112E-0846-44D5-9FD6-1A395B75C148}" destId="{ED1D74DF-AA8B-4E37-9B09-5168815A60DC}" srcOrd="5" destOrd="0" presId="urn:microsoft.com/office/officeart/2005/8/layout/pList1"/>
    <dgm:cxn modelId="{431F52E8-E0C4-48F4-A091-E96763E22810}" type="presParOf" srcId="{51F3112E-0846-44D5-9FD6-1A395B75C148}" destId="{FD92479B-C6D2-4793-B416-3513909483C9}" srcOrd="6" destOrd="0" presId="urn:microsoft.com/office/officeart/2005/8/layout/pList1"/>
    <dgm:cxn modelId="{85DC2F03-8E4D-4BD1-8954-DD00D4EA0EF9}" type="presParOf" srcId="{FD92479B-C6D2-4793-B416-3513909483C9}" destId="{78122DFB-4CCD-49EA-9F8C-826E31FA2690}" srcOrd="0" destOrd="0" presId="urn:microsoft.com/office/officeart/2005/8/layout/pList1"/>
    <dgm:cxn modelId="{0ED2A80E-32FE-4F20-AAB5-8B4B03307E66}" type="presParOf" srcId="{FD92479B-C6D2-4793-B416-3513909483C9}" destId="{0361BC1E-F9F1-412D-B4C9-7BFE1F5DF6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2E207-9B19-4DA6-83FD-EC8EFF651973}">
      <dsp:nvSpPr>
        <dsp:cNvPr id="0" name=""/>
        <dsp:cNvSpPr/>
      </dsp:nvSpPr>
      <dsp:spPr>
        <a:xfrm>
          <a:off x="5133" y="510598"/>
          <a:ext cx="2443028" cy="168324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61E2F-A6BE-425B-B039-869BD38A3F78}">
      <dsp:nvSpPr>
        <dsp:cNvPr id="0" name=""/>
        <dsp:cNvSpPr/>
      </dsp:nvSpPr>
      <dsp:spPr>
        <a:xfrm>
          <a:off x="5133" y="2193845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Tala ilegal</a:t>
          </a:r>
          <a:endParaRPr lang="es-PE" sz="2900" kern="1200" dirty="0"/>
        </a:p>
      </dsp:txBody>
      <dsp:txXfrm>
        <a:off x="5133" y="2193845"/>
        <a:ext cx="2443028" cy="906363"/>
      </dsp:txXfrm>
    </dsp:sp>
    <dsp:sp modelId="{1BE2A725-21A9-454F-AB5F-E50FA7F75A75}">
      <dsp:nvSpPr>
        <dsp:cNvPr id="0" name=""/>
        <dsp:cNvSpPr/>
      </dsp:nvSpPr>
      <dsp:spPr>
        <a:xfrm>
          <a:off x="2692568" y="510598"/>
          <a:ext cx="2443028" cy="168324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C7633-59DC-4C10-B561-A8F6FF5A4AD3}">
      <dsp:nvSpPr>
        <dsp:cNvPr id="0" name=""/>
        <dsp:cNvSpPr/>
      </dsp:nvSpPr>
      <dsp:spPr>
        <a:xfrm>
          <a:off x="2692568" y="2193845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Narcotráfico</a:t>
          </a:r>
          <a:endParaRPr lang="es-PE" sz="2900" kern="1200" dirty="0"/>
        </a:p>
      </dsp:txBody>
      <dsp:txXfrm>
        <a:off x="2692568" y="2193845"/>
        <a:ext cx="2443028" cy="906363"/>
      </dsp:txXfrm>
    </dsp:sp>
    <dsp:sp modelId="{47D33972-DC35-4D05-A6B7-D3971CB5CB60}">
      <dsp:nvSpPr>
        <dsp:cNvPr id="0" name=""/>
        <dsp:cNvSpPr/>
      </dsp:nvSpPr>
      <dsp:spPr>
        <a:xfrm>
          <a:off x="5380002" y="510598"/>
          <a:ext cx="2443028" cy="168324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00CCE-2668-4AD9-8FD9-9C2792B1B53E}">
      <dsp:nvSpPr>
        <dsp:cNvPr id="0" name=""/>
        <dsp:cNvSpPr/>
      </dsp:nvSpPr>
      <dsp:spPr>
        <a:xfrm>
          <a:off x="5380002" y="2193845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Minería ilegal</a:t>
          </a:r>
          <a:endParaRPr lang="es-PE" sz="2900" kern="1200" dirty="0"/>
        </a:p>
      </dsp:txBody>
      <dsp:txXfrm>
        <a:off x="5380002" y="2193845"/>
        <a:ext cx="2443028" cy="906363"/>
      </dsp:txXfrm>
    </dsp:sp>
    <dsp:sp modelId="{78122DFB-4CCD-49EA-9F8C-826E31FA2690}">
      <dsp:nvSpPr>
        <dsp:cNvPr id="0" name=""/>
        <dsp:cNvSpPr/>
      </dsp:nvSpPr>
      <dsp:spPr>
        <a:xfrm>
          <a:off x="8067437" y="510598"/>
          <a:ext cx="2443028" cy="168324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1BC1E-F9F1-412D-B4C9-7BFE1F5DF6CD}">
      <dsp:nvSpPr>
        <dsp:cNvPr id="0" name=""/>
        <dsp:cNvSpPr/>
      </dsp:nvSpPr>
      <dsp:spPr>
        <a:xfrm>
          <a:off x="8067437" y="2193845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Contrabando</a:t>
          </a:r>
          <a:endParaRPr lang="es-PE" sz="2900" kern="1200" dirty="0"/>
        </a:p>
      </dsp:txBody>
      <dsp:txXfrm>
        <a:off x="8067437" y="2193845"/>
        <a:ext cx="2443028" cy="90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425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94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664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7"/>
            <a:ext cx="8967721" cy="590212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2" y="1851255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87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80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1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01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827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119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89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2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882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3FBC-BF77-46C0-A1F0-8CCC10A6509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AF4D-8F02-408F-823E-FFF00B2C8F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775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etica.org.p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83763"/>
            <a:ext cx="9144000" cy="1914081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Corrupción </a:t>
            </a:r>
            <a:r>
              <a:rPr lang="es-PE" dirty="0" smtClean="0"/>
              <a:t>en el </a:t>
            </a:r>
            <a:r>
              <a:rPr lang="es-PE" dirty="0" smtClean="0"/>
              <a:t>Perú: Conceptos y panorama general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56872"/>
            <a:ext cx="9144000" cy="1655762"/>
          </a:xfrm>
        </p:spPr>
        <p:txBody>
          <a:bodyPr>
            <a:noAutofit/>
          </a:bodyPr>
          <a:lstStyle/>
          <a:p>
            <a:endParaRPr lang="es-PE" dirty="0" smtClean="0"/>
          </a:p>
          <a:p>
            <a:r>
              <a:rPr lang="es-PE" dirty="0" smtClean="0"/>
              <a:t>Samuel Rotta Castilla</a:t>
            </a:r>
          </a:p>
          <a:p>
            <a:r>
              <a:rPr lang="es-PE" dirty="0" smtClean="0"/>
              <a:t>- Director Ejecutivo, Proética -</a:t>
            </a:r>
          </a:p>
          <a:p>
            <a:endParaRPr lang="es-PE" dirty="0" smtClean="0"/>
          </a:p>
          <a:p>
            <a:r>
              <a:rPr lang="es-PE" dirty="0" smtClean="0"/>
              <a:t>I Escuela </a:t>
            </a:r>
            <a:r>
              <a:rPr lang="es-PE" dirty="0" smtClean="0"/>
              <a:t>Anticorrupción </a:t>
            </a:r>
            <a:r>
              <a:rPr lang="es-PE" dirty="0" smtClean="0"/>
              <a:t>y Gobernanza Forestal</a:t>
            </a:r>
          </a:p>
          <a:p>
            <a:r>
              <a:rPr lang="es-PE" dirty="0" smtClean="0"/>
              <a:t>10 de setiembre 2019</a:t>
            </a:r>
            <a:endParaRPr lang="es-P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93" y="224943"/>
            <a:ext cx="3032690" cy="15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Además, se entrelaza con otros problemas: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153089"/>
              </p:ext>
            </p:extLst>
          </p:nvPr>
        </p:nvGraphicFramePr>
        <p:xfrm>
          <a:off x="838200" y="1825625"/>
          <a:ext cx="10515600" cy="361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057993" y="5686269"/>
            <a:ext cx="848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dirty="0" smtClean="0"/>
              <a:t>Informalidad, inseguridad ciudadana, tráfico de tierras… y más.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26189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34799"/>
            <a:ext cx="10515600" cy="1325563"/>
          </a:xfrm>
        </p:spPr>
        <p:txBody>
          <a:bodyPr>
            <a:normAutofit/>
          </a:bodyPr>
          <a:lstStyle/>
          <a:p>
            <a:r>
              <a:rPr lang="es-PE" dirty="0" smtClean="0"/>
              <a:t>¿Cuál es la dimensión del problema?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993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886" y="3350501"/>
            <a:ext cx="11439626" cy="1325563"/>
          </a:xfrm>
        </p:spPr>
        <p:txBody>
          <a:bodyPr>
            <a:normAutofit/>
          </a:bodyPr>
          <a:lstStyle/>
          <a:p>
            <a:pPr algn="ctr"/>
            <a:r>
              <a:rPr lang="es-PE" sz="6000" dirty="0" smtClean="0"/>
              <a:t>US$ 2’000,000’000,000</a:t>
            </a:r>
            <a:endParaRPr lang="es-PE" sz="6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85524" y="1248027"/>
            <a:ext cx="10428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Según el Fondo Monetario Internacional, el monto anual de los sobornos pagados en todo el mundo asciende, aproximadamente, </a:t>
            </a:r>
            <a:r>
              <a:rPr lang="es-PE" sz="2800" dirty="0"/>
              <a:t>a 1.5 a 2 b</a:t>
            </a:r>
            <a:r>
              <a:rPr lang="es-PE" sz="2800" dirty="0" smtClean="0"/>
              <a:t>illones </a:t>
            </a:r>
            <a:r>
              <a:rPr lang="es-PE" sz="2800" dirty="0"/>
              <a:t>de </a:t>
            </a:r>
            <a:r>
              <a:rPr lang="es-PE" sz="2800" dirty="0" smtClean="0"/>
              <a:t>dólares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15097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Perú: costos macroeconómicos de la corrupción</a:t>
            </a:r>
            <a:br>
              <a:rPr lang="es-PE" dirty="0" smtClean="0"/>
            </a:br>
            <a:r>
              <a:rPr lang="es-PE" dirty="0" smtClean="0"/>
              <a:t>% presupuesto público desviado (1963-2000)</a:t>
            </a:r>
            <a:endParaRPr lang="es-PE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971216"/>
              </p:ext>
            </p:extLst>
          </p:nvPr>
        </p:nvGraphicFramePr>
        <p:xfrm>
          <a:off x="838200" y="1825625"/>
          <a:ext cx="8363552" cy="325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73143" y="5217076"/>
            <a:ext cx="451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i="1" dirty="0" smtClean="0"/>
              <a:t>Fuente: Quiroz, Historia de la corrupción en el Perú (2013)</a:t>
            </a:r>
          </a:p>
          <a:p>
            <a:pPr algn="ctr"/>
            <a:r>
              <a:rPr lang="es-PE" sz="1400" i="1" dirty="0" smtClean="0"/>
              <a:t>Elaboración propia</a:t>
            </a:r>
            <a:endParaRPr lang="es-PE" sz="1400" i="1" dirty="0"/>
          </a:p>
        </p:txBody>
      </p:sp>
      <p:sp>
        <p:nvSpPr>
          <p:cNvPr id="3" name="Elipse 2"/>
          <p:cNvSpPr/>
          <p:nvPr/>
        </p:nvSpPr>
        <p:spPr>
          <a:xfrm>
            <a:off x="8768616" y="4884819"/>
            <a:ext cx="3133026" cy="1583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En la actualidad, la Contraloría estima el desvío en </a:t>
            </a:r>
            <a:r>
              <a:rPr lang="es-PE" dirty="0" smtClean="0"/>
              <a:t>10-15% </a:t>
            </a:r>
            <a:r>
              <a:rPr lang="es-PE" dirty="0" smtClean="0"/>
              <a:t>del presupuesto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9567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Perú: procesos </a:t>
            </a:r>
            <a:r>
              <a:rPr lang="es-PE" dirty="0" smtClean="0"/>
              <a:t>contra autoridades regionales</a:t>
            </a:r>
            <a:br>
              <a:rPr lang="es-PE" dirty="0" smtClean="0"/>
            </a:br>
            <a:r>
              <a:rPr lang="es-PE" sz="2400" i="1" dirty="0" smtClean="0"/>
              <a:t>Procuraduría Especializada en Delitos de Corrupción (2018)</a:t>
            </a:r>
            <a:endParaRPr lang="es-PE" sz="24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dirty="0" smtClean="0"/>
              <a:t>Hasta 2017:</a:t>
            </a:r>
            <a:endParaRPr lang="es-PE" sz="2800" dirty="0" smtClean="0"/>
          </a:p>
          <a:p>
            <a:pPr lvl="1"/>
            <a:r>
              <a:rPr lang="es-PE" sz="2800" dirty="0" smtClean="0"/>
              <a:t>35,557 mil casos en trámite.</a:t>
            </a:r>
          </a:p>
          <a:p>
            <a:pPr marL="457200" lvl="1" indent="0">
              <a:buNone/>
            </a:pPr>
            <a:endParaRPr lang="es-PE" sz="2800" dirty="0" smtClean="0"/>
          </a:p>
          <a:p>
            <a:pPr lvl="1"/>
            <a:r>
              <a:rPr lang="es-PE" sz="2800" dirty="0" smtClean="0"/>
              <a:t>3,713 casos relativos a gobiernos regionales.</a:t>
            </a:r>
          </a:p>
          <a:p>
            <a:pPr lvl="1"/>
            <a:endParaRPr lang="es-PE" sz="2800" dirty="0" smtClean="0"/>
          </a:p>
          <a:p>
            <a:pPr lvl="1"/>
            <a:r>
              <a:rPr lang="es-PE" sz="2800" dirty="0" smtClean="0"/>
              <a:t>395 procesos vigentes contra titulares de gobiernos regionales.</a:t>
            </a:r>
          </a:p>
          <a:p>
            <a:pPr lvl="1"/>
            <a:endParaRPr lang="es-PE" sz="2800" dirty="0" smtClean="0"/>
          </a:p>
          <a:p>
            <a:pPr lvl="1"/>
            <a:r>
              <a:rPr lang="es-PE" sz="2800" dirty="0" smtClean="0"/>
              <a:t>67 titulares de gobiernos </a:t>
            </a:r>
            <a:r>
              <a:rPr lang="es-PE" sz="2800" dirty="0"/>
              <a:t>r</a:t>
            </a:r>
            <a:r>
              <a:rPr lang="es-PE" sz="2800" dirty="0" smtClean="0"/>
              <a:t>egionales procesados.</a:t>
            </a:r>
          </a:p>
          <a:p>
            <a:pPr lvl="1"/>
            <a:endParaRPr lang="es-PE" sz="2800" dirty="0"/>
          </a:p>
          <a:p>
            <a:pPr lvl="1"/>
            <a:r>
              <a:rPr lang="es-PE" sz="2800" dirty="0" smtClean="0"/>
              <a:t>7 </a:t>
            </a:r>
            <a:r>
              <a:rPr lang="es-PE" sz="2800" dirty="0" smtClean="0"/>
              <a:t>condenados (a 2019 ya hay algunos más).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5678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11" y="74951"/>
            <a:ext cx="7857099" cy="6744197"/>
          </a:xfrm>
        </p:spPr>
      </p:pic>
    </p:spTree>
    <p:extLst>
      <p:ext uri="{BB962C8B-B14F-4D97-AF65-F5344CB8AC3E}">
        <p14:creationId xmlns:p14="http://schemas.microsoft.com/office/powerpoint/2010/main" val="25764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256"/>
            <a:ext cx="10515600" cy="1325563"/>
          </a:xfrm>
        </p:spPr>
        <p:txBody>
          <a:bodyPr>
            <a:normAutofit/>
          </a:bodyPr>
          <a:lstStyle/>
          <a:p>
            <a:r>
              <a:rPr lang="es-PE" dirty="0" smtClean="0"/>
              <a:t>Tolerancia a la pequeña corrupción</a:t>
            </a:r>
            <a:br>
              <a:rPr lang="es-PE" dirty="0" smtClean="0"/>
            </a:br>
            <a:r>
              <a:rPr lang="es-PE" sz="2200" i="1" dirty="0"/>
              <a:t>Proética, Encuesta Nacional sobre Corrupción </a:t>
            </a:r>
            <a:r>
              <a:rPr lang="es-PE" sz="2200" i="1" dirty="0" smtClean="0"/>
              <a:t>(2017)</a:t>
            </a:r>
            <a:endParaRPr lang="es-PE" sz="22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108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64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23" y="1825625"/>
            <a:ext cx="7306554" cy="4351338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65256"/>
            <a:ext cx="10515600" cy="1325563"/>
          </a:xfrm>
        </p:spPr>
        <p:txBody>
          <a:bodyPr>
            <a:normAutofit/>
          </a:bodyPr>
          <a:lstStyle/>
          <a:p>
            <a:r>
              <a:rPr lang="es-PE" dirty="0" smtClean="0"/>
              <a:t>Tolerancia a la pequeña corrupción</a:t>
            </a:r>
            <a:br>
              <a:rPr lang="es-PE" dirty="0" smtClean="0"/>
            </a:br>
            <a:r>
              <a:rPr lang="es-PE" sz="2200" i="1" dirty="0"/>
              <a:t>Proética, Encuesta Nacional sobre Corrupción </a:t>
            </a:r>
            <a:r>
              <a:rPr lang="es-PE" sz="2200" i="1" dirty="0" smtClean="0"/>
              <a:t>(2017)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9777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60" y="0"/>
            <a:ext cx="518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3517" y="200231"/>
            <a:ext cx="10515600" cy="794117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latin typeface="+mn-lt"/>
              </a:rPr>
              <a:t>América Latina: usuarios de servicios de salud que pagaron sobornos (%)</a:t>
            </a:r>
            <a:br>
              <a:rPr lang="es-PE" sz="2400" b="1" dirty="0" smtClean="0">
                <a:latin typeface="+mn-lt"/>
              </a:rPr>
            </a:br>
            <a:r>
              <a:rPr lang="es-PE" sz="2400" b="1" dirty="0" smtClean="0">
                <a:latin typeface="+mn-lt"/>
              </a:rPr>
              <a:t>(Barómetro Global de Corrupción, Transparencia Internacional 2017)</a:t>
            </a:r>
            <a:endParaRPr lang="es-PE" sz="2400" b="1" dirty="0">
              <a:latin typeface="+mn-lt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79292"/>
          <a:ext cx="10515600" cy="55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7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6" y="1609048"/>
            <a:ext cx="10058400" cy="50279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3485"/>
            <a:ext cx="10515600" cy="1325563"/>
          </a:xfrm>
        </p:spPr>
        <p:txBody>
          <a:bodyPr/>
          <a:lstStyle/>
          <a:p>
            <a:r>
              <a:rPr lang="es-PE" dirty="0" smtClean="0"/>
              <a:t>La corrupción es un problema extendido y persistente en todo el mundo</a:t>
            </a:r>
            <a:endParaRPr lang="es-PE" dirty="0"/>
          </a:p>
        </p:txBody>
      </p:sp>
      <p:sp>
        <p:nvSpPr>
          <p:cNvPr id="6" name="Llamada rectangular redondeada 5"/>
          <p:cNvSpPr/>
          <p:nvPr/>
        </p:nvSpPr>
        <p:spPr>
          <a:xfrm>
            <a:off x="2327313" y="4688932"/>
            <a:ext cx="1997150" cy="783771"/>
          </a:xfrm>
          <a:prstGeom prst="wedgeRoundRectCallout">
            <a:avLst>
              <a:gd name="adj1" fmla="val -85151"/>
              <a:gd name="adj2" fmla="val 106374"/>
              <a:gd name="adj3" fmla="val 16667"/>
            </a:avLst>
          </a:prstGeom>
          <a:solidFill>
            <a:srgbClr val="720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Países percibidos como altamente corruptos</a:t>
            </a:r>
            <a:endParaRPr lang="es-PE" sz="1400" dirty="0"/>
          </a:p>
        </p:txBody>
      </p:sp>
      <p:sp>
        <p:nvSpPr>
          <p:cNvPr id="7" name="Llamada rectangular redondeada 6"/>
          <p:cNvSpPr/>
          <p:nvPr/>
        </p:nvSpPr>
        <p:spPr>
          <a:xfrm>
            <a:off x="5731193" y="5837464"/>
            <a:ext cx="1818853" cy="710293"/>
          </a:xfrm>
          <a:prstGeom prst="wedgeRoundRectCallout">
            <a:avLst>
              <a:gd name="adj1" fmla="val -154559"/>
              <a:gd name="adj2" fmla="val -2699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Países percibidos como poco corruptos</a:t>
            </a:r>
            <a:endParaRPr lang="es-P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3517" y="200231"/>
            <a:ext cx="10515600" cy="794117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latin typeface="+mn-lt"/>
              </a:rPr>
              <a:t>América Latina: usuarios del servicio educativo que pagaron sobornos (%)</a:t>
            </a:r>
            <a:br>
              <a:rPr lang="es-PE" sz="2400" b="1" dirty="0" smtClean="0">
                <a:latin typeface="+mn-lt"/>
              </a:rPr>
            </a:br>
            <a:r>
              <a:rPr lang="es-PE" sz="2400" b="1" dirty="0" smtClean="0">
                <a:latin typeface="+mn-lt"/>
              </a:rPr>
              <a:t>(Barómetro Global de Corrupción, Transparencia Internacional 2017)</a:t>
            </a:r>
            <a:endParaRPr lang="es-PE" sz="2400" b="1" dirty="0">
              <a:latin typeface="+mn-lt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79292"/>
          <a:ext cx="10515600" cy="55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688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9010" y="2974261"/>
            <a:ext cx="878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¿</a:t>
            </a:r>
            <a:r>
              <a:rPr lang="es-PE" sz="3200" dirty="0" smtClean="0"/>
              <a:t>Por qué </a:t>
            </a:r>
            <a:r>
              <a:rPr lang="es-PE" sz="3200" dirty="0" smtClean="0"/>
              <a:t>ocurre la </a:t>
            </a:r>
            <a:r>
              <a:rPr lang="es-PE" sz="2800" dirty="0" smtClean="0"/>
              <a:t>corrupción?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0856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25" y="2274607"/>
            <a:ext cx="2358900" cy="2439987"/>
          </a:xfrm>
          <a:prstGeom prst="rect">
            <a:avLst/>
          </a:prstGeom>
        </p:spPr>
      </p:pic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5375275" y="2276476"/>
            <a:ext cx="3600450" cy="34575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935413" y="5445125"/>
            <a:ext cx="2087562" cy="8651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E" sz="1600"/>
              <a:t>Falta de</a:t>
            </a:r>
          </a:p>
          <a:p>
            <a:pPr algn="ctr" eaLnBrk="1" hangingPunct="1"/>
            <a:r>
              <a:rPr lang="es-ES_tradnl" altLang="es-PE" sz="1600"/>
              <a:t>transparencia</a:t>
            </a:r>
            <a:endParaRPr lang="en-US" altLang="es-PE" sz="160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167438" y="1700214"/>
            <a:ext cx="2087562" cy="86518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E" sz="1600"/>
              <a:t>Debilidad de control/</a:t>
            </a:r>
          </a:p>
          <a:p>
            <a:pPr algn="ctr" eaLnBrk="1" hangingPunct="1"/>
            <a:r>
              <a:rPr lang="es-ES_tradnl" altLang="es-PE" sz="1600"/>
              <a:t>Ineficientes sanciones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8328026" y="5445125"/>
            <a:ext cx="2087563" cy="8651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E" sz="1600"/>
              <a:t>Precaria vigilancia</a:t>
            </a:r>
          </a:p>
          <a:p>
            <a:pPr algn="ctr" eaLnBrk="1" hangingPunct="1"/>
            <a:r>
              <a:rPr lang="es-ES_tradnl" altLang="es-PE" sz="1600"/>
              <a:t>ciudadana</a:t>
            </a:r>
          </a:p>
        </p:txBody>
      </p:sp>
      <p:sp>
        <p:nvSpPr>
          <p:cNvPr id="111624" name="Oval 8"/>
          <p:cNvSpPr>
            <a:spLocks noChangeArrowheads="1"/>
          </p:cNvSpPr>
          <p:nvPr/>
        </p:nvSpPr>
        <p:spPr bwMode="auto">
          <a:xfrm>
            <a:off x="6383339" y="4149726"/>
            <a:ext cx="1512887" cy="792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E"/>
              <a:t>Recursos</a:t>
            </a:r>
            <a:endParaRPr lang="en-US" altLang="es-PE"/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6600826" y="4437064"/>
            <a:ext cx="2232025" cy="1728787"/>
          </a:xfrm>
          <a:prstGeom prst="irregularSeal2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E"/>
              <a:t>Acto de</a:t>
            </a:r>
          </a:p>
          <a:p>
            <a:pPr algn="ctr" eaLnBrk="1" hangingPunct="1"/>
            <a:r>
              <a:rPr lang="es-ES_tradnl" altLang="es-PE"/>
              <a:t>corrupción</a:t>
            </a:r>
            <a:endParaRPr lang="en-US" altLang="es-PE"/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 rot="5400000">
            <a:off x="6347620" y="2961482"/>
            <a:ext cx="935037" cy="1295400"/>
          </a:xfrm>
          <a:custGeom>
            <a:avLst/>
            <a:gdLst>
              <a:gd name="T0" fmla="*/ 720368 w 21600"/>
              <a:gd name="T1" fmla="*/ 0 h 21600"/>
              <a:gd name="T2" fmla="*/ 720368 w 21600"/>
              <a:gd name="T3" fmla="*/ 729142 h 21600"/>
              <a:gd name="T4" fmla="*/ 75755 w 21600"/>
              <a:gd name="T5" fmla="*/ 1295400 h 21600"/>
              <a:gd name="T6" fmla="*/ 935037 w 21600"/>
              <a:gd name="T7" fmla="*/ 364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7 h 21600"/>
              <a:gd name="T14" fmla="*/ 20203 w 21600"/>
              <a:gd name="T15" fmla="*/ 77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41" y="0"/>
                </a:lnTo>
                <a:lnTo>
                  <a:pt x="16641" y="4367"/>
                </a:lnTo>
                <a:lnTo>
                  <a:pt x="12427" y="4367"/>
                </a:lnTo>
                <a:cubicBezTo>
                  <a:pt x="5564" y="4367"/>
                  <a:pt x="0" y="7855"/>
                  <a:pt x="0" y="12158"/>
                </a:cubicBezTo>
                <a:lnTo>
                  <a:pt x="0" y="21600"/>
                </a:lnTo>
                <a:lnTo>
                  <a:pt x="3500" y="21600"/>
                </a:lnTo>
                <a:lnTo>
                  <a:pt x="3500" y="12158"/>
                </a:lnTo>
                <a:cubicBezTo>
                  <a:pt x="3500" y="9746"/>
                  <a:pt x="7497" y="7791"/>
                  <a:pt x="12427" y="7791"/>
                </a:cubicBezTo>
                <a:lnTo>
                  <a:pt x="16641" y="7791"/>
                </a:lnTo>
                <a:lnTo>
                  <a:pt x="16641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1703389" y="3573464"/>
            <a:ext cx="2376487" cy="1584325"/>
          </a:xfrm>
          <a:prstGeom prst="cloudCallout">
            <a:avLst>
              <a:gd name="adj1" fmla="val 58884"/>
              <a:gd name="adj2" fmla="val -533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E" sz="1600"/>
              <a:t>Motivaciones, personalidad, interpretación del contexto</a:t>
            </a:r>
            <a:endParaRPr lang="en-US" altLang="es-PE" sz="1600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919288" y="1412876"/>
            <a:ext cx="208915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PE" sz="1600"/>
              <a:t>Contexto social,</a:t>
            </a:r>
          </a:p>
          <a:p>
            <a:pPr algn="ctr" eaLnBrk="1" hangingPunct="1"/>
            <a:r>
              <a:rPr lang="es-ES_tradnl" altLang="es-PE" sz="1600"/>
              <a:t>cultural, político y</a:t>
            </a:r>
          </a:p>
          <a:p>
            <a:pPr algn="ctr" eaLnBrk="1" hangingPunct="1"/>
            <a:r>
              <a:rPr lang="es-ES_tradnl" altLang="es-PE" sz="1600"/>
              <a:t>económico</a:t>
            </a:r>
            <a:endParaRPr lang="en-US" altLang="es-PE" sz="1600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2927350" y="2492376"/>
            <a:ext cx="215900" cy="1152525"/>
          </a:xfrm>
          <a:prstGeom prst="upDownArrow">
            <a:avLst>
              <a:gd name="adj1" fmla="val 50000"/>
              <a:gd name="adj2" fmla="val 1067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866"/>
            <a:ext cx="10515600" cy="1325563"/>
          </a:xfrm>
        </p:spPr>
        <p:txBody>
          <a:bodyPr/>
          <a:lstStyle/>
          <a:p>
            <a:r>
              <a:rPr lang="es-PE" dirty="0" smtClean="0"/>
              <a:t>El triángulo de riesgos de corrupción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439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1" grpId="0" animBg="1"/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9010" y="2974261"/>
            <a:ext cx="878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Una yapa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6006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47" y="0"/>
            <a:ext cx="738507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718621" y="2305615"/>
            <a:ext cx="2183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dirty="0" smtClean="0"/>
              <a:t>“Lava Jato” Perú:</a:t>
            </a:r>
          </a:p>
          <a:p>
            <a:pPr algn="r"/>
            <a:r>
              <a:rPr lang="es-PE" sz="2000" dirty="0" smtClean="0"/>
              <a:t>Estructura de la red de relaciones ordenada según los agentes que acumulan más interacciones.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037903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15" y="2471343"/>
            <a:ext cx="3662462" cy="18312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92285" y="963385"/>
            <a:ext cx="5021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/>
              <a:t>Gracias</a:t>
            </a:r>
            <a:endParaRPr lang="es-PE" sz="4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106635" y="4841421"/>
            <a:ext cx="3976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hlinkClick r:id="rId3"/>
              </a:rPr>
              <a:t>www.proetica.org.pe</a:t>
            </a:r>
            <a:endParaRPr lang="es-PE" sz="2000" dirty="0" smtClean="0"/>
          </a:p>
          <a:p>
            <a:pPr algn="ctr"/>
            <a:r>
              <a:rPr lang="es-PE" sz="2000" dirty="0" err="1" smtClean="0"/>
              <a:t>Tuiter</a:t>
            </a:r>
            <a:r>
              <a:rPr lang="es-PE" sz="2000" dirty="0" smtClean="0"/>
              <a:t>: @</a:t>
            </a:r>
            <a:r>
              <a:rPr lang="es-PE" sz="2000" dirty="0" err="1" smtClean="0"/>
              <a:t>ProeticaPeru</a:t>
            </a:r>
            <a:endParaRPr lang="es-PE" sz="2000" dirty="0" smtClean="0"/>
          </a:p>
          <a:p>
            <a:pPr algn="ctr"/>
            <a:r>
              <a:rPr lang="es-PE" sz="2000" dirty="0" smtClean="0"/>
              <a:t>Facebook: </a:t>
            </a:r>
            <a:r>
              <a:rPr lang="es-PE" sz="2000" dirty="0" err="1" smtClean="0"/>
              <a:t>ProeticaPeru</a:t>
            </a:r>
            <a:endParaRPr lang="es-PE" sz="2000" dirty="0" smtClean="0"/>
          </a:p>
          <a:p>
            <a:pPr algn="ctr"/>
            <a:endParaRPr lang="es-PE" sz="2000" dirty="0"/>
          </a:p>
          <a:p>
            <a:pPr algn="ctr"/>
            <a:r>
              <a:rPr lang="es-PE" sz="2000" dirty="0" smtClean="0"/>
              <a:t>Cuenta personal de </a:t>
            </a:r>
            <a:r>
              <a:rPr lang="es-PE" sz="2000" dirty="0" err="1" smtClean="0"/>
              <a:t>Tuiter</a:t>
            </a:r>
            <a:r>
              <a:rPr lang="es-PE" sz="2000" dirty="0" smtClean="0"/>
              <a:t>: @</a:t>
            </a:r>
            <a:r>
              <a:rPr lang="es-PE" sz="2000" dirty="0" err="1" smtClean="0"/>
              <a:t>srotta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129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Representa manifestaciones muy variadas.</a:t>
            </a:r>
            <a:br>
              <a:rPr lang="es-PE" dirty="0" smtClean="0"/>
            </a:br>
            <a:r>
              <a:rPr lang="es-PE" dirty="0" smtClean="0"/>
              <a:t>Algunas muy comunes y simples…</a:t>
            </a:r>
            <a:endParaRPr lang="es-PE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64" y="1825625"/>
            <a:ext cx="6300071" cy="4351338"/>
          </a:xfrm>
        </p:spPr>
      </p:pic>
    </p:spTree>
    <p:extLst>
      <p:ext uri="{BB962C8B-B14F-4D97-AF65-F5344CB8AC3E}">
        <p14:creationId xmlns:p14="http://schemas.microsoft.com/office/powerpoint/2010/main" val="77425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Otras más complejas…</a:t>
            </a:r>
            <a:endParaRPr lang="es-P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0" y="1825624"/>
            <a:ext cx="10229235" cy="4912857"/>
          </a:xfrm>
        </p:spPr>
      </p:pic>
    </p:spTree>
    <p:extLst>
      <p:ext uri="{BB962C8B-B14F-4D97-AF65-F5344CB8AC3E}">
        <p14:creationId xmlns:p14="http://schemas.microsoft.com/office/powerpoint/2010/main" val="405426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Y algunas, </a:t>
            </a:r>
            <a:r>
              <a:rPr lang="es-PE" dirty="0" smtClean="0"/>
              <a:t>extremadamente </a:t>
            </a:r>
            <a:r>
              <a:rPr lang="es-PE" dirty="0" smtClean="0"/>
              <a:t>complejas.</a:t>
            </a:r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54" y="1438983"/>
            <a:ext cx="6292681" cy="5313145"/>
          </a:xfrm>
        </p:spPr>
      </p:pic>
      <p:sp>
        <p:nvSpPr>
          <p:cNvPr id="5" name="CuadroTexto 4"/>
          <p:cNvSpPr txBox="1"/>
          <p:nvPr/>
        </p:nvSpPr>
        <p:spPr>
          <a:xfrm>
            <a:off x="9490508" y="6391179"/>
            <a:ext cx="241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i="1" dirty="0" err="1" smtClean="0"/>
              <a:t>The</a:t>
            </a:r>
            <a:r>
              <a:rPr lang="es-PE" sz="1400" i="1" dirty="0" smtClean="0"/>
              <a:t> </a:t>
            </a:r>
            <a:r>
              <a:rPr lang="es-PE" sz="1400" i="1" dirty="0" err="1" smtClean="0"/>
              <a:t>Guardian</a:t>
            </a:r>
            <a:r>
              <a:rPr lang="es-PE" sz="1400" i="1" dirty="0" smtClean="0"/>
              <a:t>. Junio 1, 2017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val="410127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3" y="0"/>
            <a:ext cx="874246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753598" y="1843950"/>
            <a:ext cx="2183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dirty="0" smtClean="0"/>
              <a:t>“Lava Jato” Perú:</a:t>
            </a:r>
          </a:p>
          <a:p>
            <a:pPr algn="r"/>
            <a:r>
              <a:rPr lang="es-PE" sz="2000" dirty="0" smtClean="0"/>
              <a:t>Estructura de la red de relaciones entre los actores vinculados a Perú, con información disponible hasta diciembre 2018.</a:t>
            </a:r>
          </a:p>
          <a:p>
            <a:pPr algn="r"/>
            <a:r>
              <a:rPr lang="es-PE" sz="2000" dirty="0" smtClean="0"/>
              <a:t>443 agentes.</a:t>
            </a:r>
          </a:p>
          <a:p>
            <a:pPr algn="r"/>
            <a:r>
              <a:rPr lang="es-PE" sz="2000" dirty="0" smtClean="0"/>
              <a:t>943 interacciones.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704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2761817"/>
            <a:ext cx="10515600" cy="1325563"/>
          </a:xfrm>
        </p:spPr>
        <p:txBody>
          <a:bodyPr/>
          <a:lstStyle/>
          <a:p>
            <a:pPr algn="ctr"/>
            <a:r>
              <a:rPr lang="es-PE" dirty="0" smtClean="0"/>
              <a:t>¿Pero qué es la corrupción?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241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143672" y="2170600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Corrupción es el abuso de un poder confiado para obtener beneficios privados indebidos.</a:t>
            </a:r>
            <a:endParaRPr lang="es-C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62261" y="5216891"/>
            <a:ext cx="461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err="1" smtClean="0"/>
              <a:t>Transparency</a:t>
            </a:r>
            <a:r>
              <a:rPr lang="es-PE" sz="2400" dirty="0" smtClean="0"/>
              <a:t> International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54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Zoom al concepto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Es una conducta. Una acción social. La pone en práctica un individuo o un grupo de individuos. No se da en la nada, sino que responde a un contexto.</a:t>
            </a:r>
          </a:p>
          <a:p>
            <a:r>
              <a:rPr lang="es-PE" dirty="0" smtClean="0"/>
              <a:t>No cualquier individuo, sino alguien a quien se le ha confiado un poder, sea por elecciones o por delegación.</a:t>
            </a:r>
          </a:p>
          <a:p>
            <a:r>
              <a:rPr lang="es-PE" dirty="0" smtClean="0"/>
              <a:t>Los beneficios deben ser indebidos. No se hubieran producido si el acto corrupto no se hubiera dado.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7570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488</Words>
  <Application>Microsoft Office PowerPoint</Application>
  <PresentationFormat>Panorámica</PresentationFormat>
  <Paragraphs>78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Corrupción en el Perú: Conceptos y panorama general</vt:lpstr>
      <vt:lpstr>La corrupción es un problema extendido y persistente en todo el mundo</vt:lpstr>
      <vt:lpstr>Representa manifestaciones muy variadas. Algunas muy comunes y simples…</vt:lpstr>
      <vt:lpstr>Otras más complejas…</vt:lpstr>
      <vt:lpstr>Y algunas, extremadamente complejas.</vt:lpstr>
      <vt:lpstr>Presentación de PowerPoint</vt:lpstr>
      <vt:lpstr>¿Pero qué es la corrupción?</vt:lpstr>
      <vt:lpstr>Presentación de PowerPoint</vt:lpstr>
      <vt:lpstr>Zoom al concepto</vt:lpstr>
      <vt:lpstr>Además, se entrelaza con otros problemas:</vt:lpstr>
      <vt:lpstr>¿Cuál es la dimensión del problema?</vt:lpstr>
      <vt:lpstr>US$ 2’000,000’000,000</vt:lpstr>
      <vt:lpstr>Perú: costos macroeconómicos de la corrupción % presupuesto público desviado (1963-2000)</vt:lpstr>
      <vt:lpstr>Perú: procesos contra autoridades regionales Procuraduría Especializada en Delitos de Corrupción (2018)</vt:lpstr>
      <vt:lpstr>Presentación de PowerPoint</vt:lpstr>
      <vt:lpstr>Tolerancia a la pequeña corrupción Proética, Encuesta Nacional sobre Corrupción (2017)</vt:lpstr>
      <vt:lpstr>Tolerancia a la pequeña corrupción Proética, Encuesta Nacional sobre Corrupción (2017)</vt:lpstr>
      <vt:lpstr>Presentación de PowerPoint</vt:lpstr>
      <vt:lpstr>América Latina: usuarios de servicios de salud que pagaron sobornos (%) (Barómetro Global de Corrupción, Transparencia Internacional 2017)</vt:lpstr>
      <vt:lpstr>América Latina: usuarios del servicio educativo que pagaron sobornos (%) (Barómetro Global de Corrupción, Transparencia Internacional 2017)</vt:lpstr>
      <vt:lpstr>Presentación de PowerPoint</vt:lpstr>
      <vt:lpstr>El triángulo de riesgos de corrupción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corrupción es un problema extendido y persistente en todo el mundo</dc:title>
  <dc:creator>user</dc:creator>
  <cp:lastModifiedBy>Samuel Rotta (TI PE)</cp:lastModifiedBy>
  <cp:revision>65</cp:revision>
  <dcterms:created xsi:type="dcterms:W3CDTF">2017-05-05T19:26:42Z</dcterms:created>
  <dcterms:modified xsi:type="dcterms:W3CDTF">2019-09-09T21:45:53Z</dcterms:modified>
</cp:coreProperties>
</file>