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0"/>
  </p:notesMasterIdLst>
  <p:handoutMasterIdLst>
    <p:handoutMasterId r:id="rId41"/>
  </p:handoutMasterIdLst>
  <p:sldIdLst>
    <p:sldId id="724" r:id="rId2"/>
    <p:sldId id="1019" r:id="rId3"/>
    <p:sldId id="1015" r:id="rId4"/>
    <p:sldId id="1016" r:id="rId5"/>
    <p:sldId id="1017" r:id="rId6"/>
    <p:sldId id="1018" r:id="rId7"/>
    <p:sldId id="1020" r:id="rId8"/>
    <p:sldId id="1022" r:id="rId9"/>
    <p:sldId id="1021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0" r:id="rId18"/>
    <p:sldId id="1031" r:id="rId19"/>
    <p:sldId id="1032" r:id="rId20"/>
    <p:sldId id="1034" r:id="rId21"/>
    <p:sldId id="1035" r:id="rId22"/>
    <p:sldId id="1036" r:id="rId23"/>
    <p:sldId id="1037" r:id="rId24"/>
    <p:sldId id="1038" r:id="rId25"/>
    <p:sldId id="1039" r:id="rId26"/>
    <p:sldId id="1040" r:id="rId27"/>
    <p:sldId id="1041" r:id="rId28"/>
    <p:sldId id="1042" r:id="rId29"/>
    <p:sldId id="1043" r:id="rId30"/>
    <p:sldId id="1044" r:id="rId31"/>
    <p:sldId id="1045" r:id="rId32"/>
    <p:sldId id="1046" r:id="rId33"/>
    <p:sldId id="1047" r:id="rId34"/>
    <p:sldId id="1048" r:id="rId35"/>
    <p:sldId id="1049" r:id="rId36"/>
    <p:sldId id="1050" r:id="rId37"/>
    <p:sldId id="1051" r:id="rId38"/>
    <p:sldId id="1616" r:id="rId39"/>
  </p:sldIdLst>
  <p:sldSz cx="9144000" cy="6858000" type="screen4x3"/>
  <p:notesSz cx="6669088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9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EE0"/>
    <a:srgbClr val="B7E5D3"/>
    <a:srgbClr val="FFE2B7"/>
    <a:srgbClr val="FFD79D"/>
    <a:srgbClr val="FF9900"/>
    <a:srgbClr val="CC9900"/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8378" autoAdjust="0"/>
  </p:normalViewPr>
  <p:slideViewPr>
    <p:cSldViewPr>
      <p:cViewPr varScale="1">
        <p:scale>
          <a:sx n="67" d="100"/>
          <a:sy n="67" d="100"/>
        </p:scale>
        <p:origin x="14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78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889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s-ES"/>
              <a:t>Docente: Carlos Alza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75775"/>
            <a:ext cx="2889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C54FE8-2E69-48FE-9BBB-2B0FB08C189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78854" name="5 Imagen" descr="Logo escuela de post gr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7463"/>
            <a:ext cx="19605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03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7F8675-9E47-4224-AF65-A1F000C563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292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7D3A-9BF9-45A9-A784-51954B64A4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503F-8FB8-4FF7-95E6-F5109F52CE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627EA-E289-47BD-8F04-CDE4582071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0210A-A676-42F2-BFEA-49DFA35FE9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E3B5-58FD-441B-B575-F67438B220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BD158-7091-4F78-B590-FC07DF70DF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88C1-6B80-43F3-8BD6-95C4F29635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E4B1-7D56-4017-A9C8-711A95E044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287F-A238-407C-B366-FB5E56F594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FBFCE-0186-4738-953D-61C7DBE106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511C2-22EA-429E-9CE8-D6F7BDF17C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A118E8-D0A4-4E30-B88F-3494E9ADBF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Picture 7" descr="foto"/>
          <p:cNvPicPr>
            <a:picLocks noChangeAspect="1" noChangeArrowheads="1"/>
          </p:cNvPicPr>
          <p:nvPr/>
        </p:nvPicPr>
        <p:blipFill>
          <a:blip r:embed="rId13" cstate="print"/>
          <a:srcRect l="3334" t="4074" r="82222" b="4074"/>
          <a:stretch>
            <a:fillRect/>
          </a:stretch>
        </p:blipFill>
        <p:spPr bwMode="auto">
          <a:xfrm>
            <a:off x="152400" y="152400"/>
            <a:ext cx="13589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88024" y="692696"/>
            <a:ext cx="4031392" cy="583493"/>
          </a:xfrm>
        </p:spPr>
        <p:txBody>
          <a:bodyPr/>
          <a:lstStyle/>
          <a:p>
            <a:br>
              <a:rPr lang="es-PE" sz="3600" b="1" dirty="0">
                <a:latin typeface="Calibri" panose="020F0502020204030204" pitchFamily="34" charset="0"/>
              </a:rPr>
            </a:br>
            <a:r>
              <a:rPr lang="es-PE" sz="3200" b="1" dirty="0">
                <a:latin typeface="Calibri" panose="020F0502020204030204" pitchFamily="34" charset="0"/>
              </a:rPr>
              <a:t>Presentación: </a:t>
            </a:r>
            <a:r>
              <a:rPr lang="es-PE" sz="2400" b="1" dirty="0">
                <a:latin typeface="Calibri" panose="020F0502020204030204" pitchFamily="34" charset="0"/>
              </a:rPr>
              <a:t>Abordando el primer Delito Ambiental: Tala Ilegal y los seis momentos del crimen </a:t>
            </a:r>
            <a:endParaRPr lang="es-PE" sz="3600" b="1" dirty="0">
              <a:latin typeface="Calibri" panose="020F05020202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39208" y="2708920"/>
            <a:ext cx="4253483" cy="17281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sz="36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César A. Ipenza Peralta</a:t>
            </a:r>
          </a:p>
          <a:p>
            <a:pPr>
              <a:spcBef>
                <a:spcPts val="0"/>
              </a:spcBef>
            </a:pPr>
            <a:r>
              <a:rPr lang="es-PE" sz="36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@</a:t>
            </a:r>
            <a:r>
              <a:rPr lang="es-PE" sz="3600" b="1" dirty="0" err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cipenza</a:t>
            </a:r>
            <a:endParaRPr lang="es-PE" sz="36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s-PE" sz="44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endParaRPr lang="es-PE" sz="44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27028" y="5949279"/>
            <a:ext cx="425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11 de septiembre de 2019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4885D4-BE86-4F7E-BC5C-7677F0B5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78"/>
            <a:ext cx="4727028" cy="68766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B30F77-08F4-4717-A5E8-C5F70122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981200"/>
            <a:ext cx="6550496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i="1" dirty="0">
                <a:latin typeface="Calibri" panose="020F0502020204030204" pitchFamily="34" charset="0"/>
                <a:cs typeface="Calibri" panose="020F0502020204030204" pitchFamily="34" charset="0"/>
              </a:rPr>
              <a:t>Artículo 310°-A. Tráfico ilegal de productos forestales maderables El que adquiere, acopia, almacena, transforma, transporta, oculta, custodia, comercializa, embarca, desembarca, importa, exporta o reexporta productos o especímenes forestales maderables, cuyo origen ilícito, conoce o puede presumir, será reprimido con pena privativa de libertad no menor de cuatro años ni mayor de siete años y con cien a seiscientos días-multa.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1476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94738-5232-4742-AA84-CF523635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A733B7-CA3B-47D7-9ACC-84211DDC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32D7C7-647C-4EAD-B1E4-6A7846B5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9074"/>
            <a:ext cx="9144000" cy="67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2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BFF34-5552-4F6E-840D-F8F33CA0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764704"/>
            <a:ext cx="6694512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i="1" dirty="0">
                <a:latin typeface="Calibri" panose="020F0502020204030204" pitchFamily="34" charset="0"/>
                <a:cs typeface="Calibri" panose="020F0502020204030204" pitchFamily="34" charset="0"/>
              </a:rPr>
              <a:t>Artículo 310°-B. Obstrucción de procedimiento El que obstruye, impide o traba una investigación, verificación, supervisión o auditoría, en relación con la extracción, transporte, transformación, venta, exportación, reexportación o importación de especímenes de flora y/o de fauna silvestre, será reprimido con pena privativa de libertad no menor de cuatro años ni mayor de siete años.</a:t>
            </a:r>
          </a:p>
          <a:p>
            <a:pPr marL="0" indent="0" algn="just">
              <a:buNone/>
            </a:pPr>
            <a:r>
              <a:rPr lang="es-MX" sz="2400" i="1" dirty="0">
                <a:latin typeface="Calibri" panose="020F0502020204030204" pitchFamily="34" charset="0"/>
                <a:cs typeface="Calibri" panose="020F0502020204030204" pitchFamily="34" charset="0"/>
              </a:rPr>
              <a:t>La pena será privativa de libertad no menor de cinco años ni mayor de ocho años para el que emplea intimidación o violencia contra un funcionario público o contra la persona que le presta asistencia, en el ejercicio de sus funciones.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2602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54C70-3FFF-4FDE-B2D1-9BF0FCA8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D8968E5-54A6-450D-8820-F710AC0C4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885794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6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4AACE1-465D-4E4D-9C0F-20CCC0F5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764704"/>
            <a:ext cx="6622504" cy="5331296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i="1" dirty="0">
                <a:latin typeface="Calibri" panose="020F0502020204030204" pitchFamily="34" charset="0"/>
                <a:cs typeface="Calibri" panose="020F0502020204030204" pitchFamily="34" charset="0"/>
              </a:rPr>
              <a:t>Artículo 310°-C. Formas agravadas </a:t>
            </a:r>
          </a:p>
          <a:p>
            <a:pPr marL="0" indent="0" algn="just">
              <a:buNone/>
            </a:pPr>
            <a:r>
              <a:rPr lang="es-MX" sz="2400" i="1" dirty="0">
                <a:latin typeface="Calibri" panose="020F0502020204030204" pitchFamily="34" charset="0"/>
                <a:cs typeface="Calibri" panose="020F0502020204030204" pitchFamily="34" charset="0"/>
              </a:rPr>
              <a:t>En los casos previstos en los artículos 310°, 310°-A y 310°-B, la pena privativa de libertad será no menor de ocho años ni mayor de diez años, bajo cualquiera de los siguientes supuestos:</a:t>
            </a:r>
          </a:p>
          <a:p>
            <a:pPr marL="400050" lvl="1" indent="0" algn="just">
              <a:buNone/>
            </a:pPr>
            <a:r>
              <a:rPr lang="es-MX" sz="2000" i="1" dirty="0">
                <a:latin typeface="Calibri" panose="020F0502020204030204" pitchFamily="34" charset="0"/>
                <a:cs typeface="Calibri" panose="020F0502020204030204" pitchFamily="34" charset="0"/>
              </a:rPr>
              <a:t>1. Si se comete el delito al interior de tierras en propiedad o posesión de comunidades nativas, comunidades campesinas, pueblos indígenas, reservas indígenas; o en reservas territoriales o reservas indígenas a favor de pueblos indígenas en contacto inicial o aislamiento voluntario, áreas naturales protegidas, zonas vedadas, concesiones forestales o áreas de conservación privadas debidamente reconocidas por la autoridad competente.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870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448E5-5F3F-4EDF-93F6-5E0FEE59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5A5DB1D-C8EE-4818-AEED-FA1C4F695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140" y="346"/>
            <a:ext cx="8959756" cy="67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5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DBB8B-0C12-4FE1-86B1-D85A08D3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75F49-B5CD-42FA-A35B-D5C857927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981200"/>
            <a:ext cx="6766520" cy="4114800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Decreto Legislativo 1220 </a:t>
            </a:r>
          </a:p>
          <a:p>
            <a:pPr marL="0" indent="0">
              <a:buNone/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Decreto Legislativo que establece medidas para la lucha contra la Tala Ilegal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9715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7655F-083E-4766-AE06-A4BC5330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981200"/>
            <a:ext cx="640648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PE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Principios Ambientales </a:t>
            </a:r>
          </a:p>
        </p:txBody>
      </p:sp>
    </p:spTree>
    <p:extLst>
      <p:ext uri="{BB962C8B-B14F-4D97-AF65-F5344CB8AC3E}">
        <p14:creationId xmlns:p14="http://schemas.microsoft.com/office/powerpoint/2010/main" val="270669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2E0C2-2F0C-40B7-A69B-DC78B45E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981200"/>
            <a:ext cx="6694512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s-PE" sz="3600" b="1" dirty="0">
                <a:latin typeface="Calibri" panose="020F0502020204030204" pitchFamily="34" charset="0"/>
                <a:cs typeface="Calibri" panose="020F0502020204030204" pitchFamily="34" charset="0"/>
              </a:rPr>
              <a:t>Aspectos previos para considerar el delito de tala</a:t>
            </a:r>
          </a:p>
        </p:txBody>
      </p:sp>
    </p:spTree>
    <p:extLst>
      <p:ext uri="{BB962C8B-B14F-4D97-AF65-F5344CB8AC3E}">
        <p14:creationId xmlns:p14="http://schemas.microsoft.com/office/powerpoint/2010/main" val="308149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0397-C330-4A72-8DA5-D0070651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609600"/>
            <a:ext cx="7270576" cy="1143000"/>
          </a:xfrm>
        </p:spPr>
        <p:txBody>
          <a:bodyPr/>
          <a:lstStyle/>
          <a:p>
            <a:r>
              <a:rPr lang="es-PE" sz="4000" b="1" dirty="0">
                <a:latin typeface="Calibri" panose="020F0502020204030204" pitchFamily="34" charset="0"/>
                <a:cs typeface="Calibri" panose="020F0502020204030204" pitchFamily="34" charset="0"/>
              </a:rPr>
              <a:t>Tala extensiva/Tala Selectiva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A887BB3-A496-4A5F-9280-A7ACA93D4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276872"/>
            <a:ext cx="84969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A034D92-B7D1-4964-B6E0-C0CA74289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2492896"/>
            <a:ext cx="6192688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s-PE" sz="4400" b="1" dirty="0">
                <a:latin typeface="Calibri" panose="020F0502020204030204" pitchFamily="34" charset="0"/>
                <a:cs typeface="Calibri" panose="020F0502020204030204" pitchFamily="34" charset="0"/>
              </a:rPr>
              <a:t>Contexto de los Delitos Ambientales</a:t>
            </a:r>
          </a:p>
        </p:txBody>
      </p:sp>
    </p:spTree>
    <p:extLst>
      <p:ext uri="{BB962C8B-B14F-4D97-AF65-F5344CB8AC3E}">
        <p14:creationId xmlns:p14="http://schemas.microsoft.com/office/powerpoint/2010/main" val="3526592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4AC4AF-1D12-4168-B5C9-6554059EC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81200"/>
            <a:ext cx="727057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PE" sz="6000" b="1" dirty="0">
                <a:latin typeface="Calibri" panose="020F0502020204030204" pitchFamily="34" charset="0"/>
                <a:cs typeface="Calibri" panose="020F0502020204030204" pitchFamily="34" charset="0"/>
              </a:rPr>
              <a:t>TRAZABILIDAD</a:t>
            </a:r>
          </a:p>
        </p:txBody>
      </p:sp>
    </p:spTree>
    <p:extLst>
      <p:ext uri="{BB962C8B-B14F-4D97-AF65-F5344CB8AC3E}">
        <p14:creationId xmlns:p14="http://schemas.microsoft.com/office/powerpoint/2010/main" val="3795821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7BA5E-68D4-4B6C-BC9B-22539939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8955E5C-1D5C-4D60-B124-CD7BAE851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895975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440B6-D889-40FA-A76E-03430A78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CF1B65B-1779-4F87-AC67-B23A87CF5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95" y="0"/>
            <a:ext cx="9147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8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EE8D0C-BF48-424A-8E32-CB0AA6218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981200"/>
            <a:ext cx="669451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MX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PRIMER ACTO CRIMINAL </a:t>
            </a:r>
          </a:p>
          <a:p>
            <a:pPr marL="0" indent="0" algn="ctr">
              <a:buNone/>
            </a:pPr>
            <a:r>
              <a:rPr lang="es-MX" sz="4000" b="1" dirty="0">
                <a:latin typeface="Calibri" panose="020F0502020204030204" pitchFamily="34" charset="0"/>
                <a:cs typeface="Calibri" panose="020F0502020204030204" pitchFamily="34" charset="0"/>
              </a:rPr>
              <a:t>Modalidades de acceso al bosque</a:t>
            </a:r>
            <a:endParaRPr lang="es-P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8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65A47-6B88-4B02-A5DE-05099263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107C200-6C1F-4253-86AA-857C8AC6B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8" y="0"/>
            <a:ext cx="9022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49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0EE75-EE58-4F0B-9121-6A1E877D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7A69F3-C97B-40A9-882A-3CAD3827A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981200"/>
            <a:ext cx="683852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MX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SEGUNDO ACTO CRIMINAL Apropiación del título habilitante</a:t>
            </a:r>
            <a:endParaRPr lang="es-P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52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14EF7-662A-487B-879D-CDF1A7AD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6D18C70-CC29-40E5-ABAC-D9DEB4F72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2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3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DCED0-70A1-4B96-9CA6-B34C4E3F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6FDDCD-5DE2-4A80-8CD8-DABC71F2E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981200"/>
            <a:ext cx="669451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MX" sz="4400" b="1" dirty="0">
                <a:latin typeface="Calibri" panose="020F0502020204030204" pitchFamily="34" charset="0"/>
                <a:cs typeface="Calibri" panose="020F0502020204030204" pitchFamily="34" charset="0"/>
              </a:rPr>
              <a:t>TERCER ACTO CRIMINAL Aprovechamiento del bosque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75308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38E54-3BA8-47D4-9CD8-FC24A30C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8086922-D5A6-4748-B42C-28035B956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90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8F59EE-DD77-4302-9FB3-A23A09F0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981200"/>
            <a:ext cx="69105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MX" sz="4000" b="1" dirty="0">
                <a:latin typeface="Calibri" panose="020F0502020204030204" pitchFamily="34" charset="0"/>
                <a:cs typeface="Calibri" panose="020F0502020204030204" pitchFamily="34" charset="0"/>
              </a:rPr>
              <a:t>CUARTO ACTO CRIMINAL Planta de transformación primaria y secundaria</a:t>
            </a:r>
            <a:endParaRPr lang="es-P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6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F1E2D5-1266-4EE5-9999-83D20A9A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764704"/>
            <a:ext cx="6336704" cy="5331296"/>
          </a:xfrm>
        </p:spPr>
        <p:txBody>
          <a:bodyPr/>
          <a:lstStyle/>
          <a:p>
            <a:pPr algn="just"/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Las sanciones penales debe ser la respuesta a las vulneraciones más graves. </a:t>
            </a:r>
          </a:p>
          <a:p>
            <a:pPr algn="just"/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Sin embargo, en países como Suiza la sanción administrativa y penal funciona de manera paralela e independiente a efectos de hacer cumplir las normas materiales ambientales, es decir aquel que incumpla una norma de comportamiento de contenido ambiental tiene que asumir los dos tipos de sanciones.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3591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6DD97-EAD2-4A04-BCE1-6D4F829C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B58B3DE-8BDD-4C5D-A974-2C0671CB5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1" y="0"/>
            <a:ext cx="8937427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87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B804B-5A33-4C55-96B7-57DB1871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59CEF3B-7DF0-47AF-AE21-8ECCD3EE2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536"/>
            <a:ext cx="9179064" cy="68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16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85A26-6106-4B8B-853E-DA97AAF4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149DDC6-62E5-442F-A6EF-3DCC8BA8B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20"/>
            <a:ext cx="9119266" cy="67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2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38B09-F480-4AFB-9A20-A89F541B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89399-2BD0-4D8B-9939-9551D292A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981200"/>
            <a:ext cx="71265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PE" sz="4000" b="1" dirty="0">
                <a:latin typeface="Calibri" panose="020F0502020204030204" pitchFamily="34" charset="0"/>
                <a:cs typeface="Calibri" panose="020F0502020204030204" pitchFamily="34" charset="0"/>
              </a:rPr>
              <a:t>QUINTO ACTO CRIMINAL Depósito o comercializadora de productos de transformación primaria</a:t>
            </a:r>
          </a:p>
        </p:txBody>
      </p:sp>
    </p:spTree>
    <p:extLst>
      <p:ext uri="{BB962C8B-B14F-4D97-AF65-F5344CB8AC3E}">
        <p14:creationId xmlns:p14="http://schemas.microsoft.com/office/powerpoint/2010/main" val="3922119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9AE0B-7EDC-4EC6-9193-C3757619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14CFBEE-3F48-41F0-895B-E0AA4E00C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9" y="0"/>
            <a:ext cx="912466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76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EED7B-000A-4F58-8DDB-2461A611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099AE3-94B1-47A5-8624-8F41E328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981200"/>
            <a:ext cx="69105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PE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SEXTO ACTO CRIMINAL Exportación de madera</a:t>
            </a:r>
          </a:p>
        </p:txBody>
      </p:sp>
    </p:spTree>
    <p:extLst>
      <p:ext uri="{BB962C8B-B14F-4D97-AF65-F5344CB8AC3E}">
        <p14:creationId xmlns:p14="http://schemas.microsoft.com/office/powerpoint/2010/main" val="5322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53F7E-E60C-41C0-BE22-2253D23F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051F5-D45F-4E70-9108-399A7C9AE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981200"/>
            <a:ext cx="705455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Consideraciones preliminares al momento de resolver un caso en materia de los delitos ambientales de tala ilegal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7047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A28B5-6BA2-40CE-AC8A-F4C4A53F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85EEEB4-9530-4491-A6CD-CE924A97F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80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99792" y="2276872"/>
            <a:ext cx="487530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>
                <a:latin typeface="Calibri" pitchFamily="34" charset="0"/>
              </a:rPr>
              <a:t>Muchas gracias</a:t>
            </a:r>
          </a:p>
          <a:p>
            <a:pPr algn="ctr"/>
            <a:endParaRPr lang="es-PE" sz="4400" b="1" dirty="0">
              <a:latin typeface="Calibri" pitchFamily="34" charset="0"/>
            </a:endParaRPr>
          </a:p>
          <a:p>
            <a:pPr algn="ctr"/>
            <a:r>
              <a:rPr lang="es-PE" sz="4000" b="1" dirty="0">
                <a:latin typeface="Calibri" pitchFamily="34" charset="0"/>
              </a:rPr>
              <a:t>cipenzap@yahoo.es</a:t>
            </a:r>
          </a:p>
          <a:p>
            <a:pPr algn="ctr"/>
            <a:r>
              <a:rPr lang="es-PE" sz="4000" b="1" dirty="0">
                <a:latin typeface="Calibri" pitchFamily="34" charset="0"/>
              </a:rPr>
              <a:t>951912905 </a:t>
            </a:r>
          </a:p>
          <a:p>
            <a:pPr algn="ctr"/>
            <a:r>
              <a:rPr lang="es-PE" sz="4400" b="1" dirty="0">
                <a:latin typeface="Calibri" pitchFamily="34" charset="0"/>
              </a:rPr>
              <a:t>@</a:t>
            </a:r>
            <a:r>
              <a:rPr lang="es-PE" sz="4400" b="1" dirty="0" err="1">
                <a:latin typeface="Calibri" pitchFamily="34" charset="0"/>
              </a:rPr>
              <a:t>cipenza</a:t>
            </a:r>
            <a:endParaRPr lang="es-PE" sz="4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C16382-27F3-4CB2-9F59-593BB9399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692696"/>
            <a:ext cx="6622504" cy="5760640"/>
          </a:xfrm>
        </p:spPr>
        <p:txBody>
          <a:bodyPr/>
          <a:lstStyle/>
          <a:p>
            <a:pPr algn="just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Muchas veces los delitos contra los bosques, las formaciones boscosas y los delitos de tráfico ilegal de productos forestales maderables, tienen impactos mucho más allá de lo previsible, o de las consideradas al momento de ponderar una sanción penal.</a:t>
            </a:r>
          </a:p>
          <a:p>
            <a:pPr algn="just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Cuando se afecta un bosque, no solo se destruye madera, sino biodiversidad, patrimonio muchas veces difícil de recuperar y servicios ambientales y ecosistémicos que difícilmente puedan volver al estado anterior, constituyendo en muchos casos situaciones con un daño irreversible. Uno podría listar diversas pérdidas que difícilmente puedan volver al estado natural.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991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5B025-783E-4137-AF39-16D76E74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492896"/>
            <a:ext cx="6406480" cy="1143000"/>
          </a:xfrm>
        </p:spPr>
        <p:txBody>
          <a:bodyPr/>
          <a:lstStyle/>
          <a:p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Legislación comparada </a:t>
            </a:r>
          </a:p>
        </p:txBody>
      </p:sp>
    </p:spTree>
    <p:extLst>
      <p:ext uri="{BB962C8B-B14F-4D97-AF65-F5344CB8AC3E}">
        <p14:creationId xmlns:p14="http://schemas.microsoft.com/office/powerpoint/2010/main" val="121900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D6774-DEEF-47ED-9A9B-76EAD97F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B04DE-667E-4C57-8D50-853C3313A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E5A5D2-1290-4B05-91C3-DF3C5794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D07B5-B2AD-44EA-BBF8-D0FD20F0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308895"/>
            <a:ext cx="7772400" cy="1143000"/>
          </a:xfrm>
        </p:spPr>
        <p:txBody>
          <a:bodyPr/>
          <a:lstStyle/>
          <a:p>
            <a:r>
              <a:rPr lang="es-PE" sz="4800" b="1" dirty="0">
                <a:latin typeface="Calibri" panose="020F0502020204030204" pitchFamily="34" charset="0"/>
                <a:cs typeface="Calibri" panose="020F0502020204030204" pitchFamily="34" charset="0"/>
              </a:rPr>
              <a:t>Tipificando los delitos </a:t>
            </a:r>
          </a:p>
        </p:txBody>
      </p:sp>
    </p:spTree>
    <p:extLst>
      <p:ext uri="{BB962C8B-B14F-4D97-AF65-F5344CB8AC3E}">
        <p14:creationId xmlns:p14="http://schemas.microsoft.com/office/powerpoint/2010/main" val="11291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F9497-1EA8-4FAF-AB64-02F2A2CD5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700808"/>
            <a:ext cx="6838528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i="1" dirty="0">
                <a:latin typeface="Calibri" panose="020F0502020204030204" pitchFamily="34" charset="0"/>
                <a:cs typeface="Calibri" panose="020F0502020204030204" pitchFamily="34" charset="0"/>
              </a:rPr>
              <a:t>Artículo 310º. Delitos contra los bosques o formaciones boscosas Será reprimido con pena privativa de libertad no menor de cuatro años ni mayor de seis años y con prestación de servicios comunitarios de cuarenta a ochenta jornadas el que, sin contar con permiso, licencia, autorización o concesión otorgada por autoridad competente, destruye, quema, daña o tala, en todo o en parte, bosques u otras formaciones boscosas, sean naturales o plantaciones.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5974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FEAE-E510-48FB-9544-AA7AF353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63B1BC-FE4A-43CB-A17B-C9325AD87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5" y="116632"/>
            <a:ext cx="913251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7254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15">
  <a:themeElements>
    <a:clrScheme name="Presentación1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1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1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Settings\Melissa\Escritorio\Presentación15.pot</Template>
  <TotalTime>4226</TotalTime>
  <Words>676</Words>
  <Application>Microsoft Office PowerPoint</Application>
  <PresentationFormat>Presentación en pantalla (4:3)</PresentationFormat>
  <Paragraphs>37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Calibri</vt:lpstr>
      <vt:lpstr>Times New Roman</vt:lpstr>
      <vt:lpstr>Presentación15</vt:lpstr>
      <vt:lpstr> Presentación: Abordando el primer Delito Ambiental: Tala Ilegal y los seis momentos del crimen </vt:lpstr>
      <vt:lpstr>Presentación de PowerPoint</vt:lpstr>
      <vt:lpstr>Presentación de PowerPoint</vt:lpstr>
      <vt:lpstr>Presentación de PowerPoint</vt:lpstr>
      <vt:lpstr>Legislación comparada </vt:lpstr>
      <vt:lpstr>Presentación de PowerPoint</vt:lpstr>
      <vt:lpstr>Tipificando los delitos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Tala extensiva/Tala Selectiva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A. Ipenza</dc:creator>
  <cp:lastModifiedBy>César  A. Ipenza Peralta</cp:lastModifiedBy>
  <cp:revision>305</cp:revision>
  <dcterms:created xsi:type="dcterms:W3CDTF">2004-06-17T00:26:00Z</dcterms:created>
  <dcterms:modified xsi:type="dcterms:W3CDTF">2019-09-11T19:45:24Z</dcterms:modified>
</cp:coreProperties>
</file>