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7" r:id="rId3"/>
    <p:sldId id="348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43" r:id="rId25"/>
  </p:sldIdLst>
  <p:sldSz cx="10799763" cy="6858000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1F3"/>
    <a:srgbClr val="FBBA00"/>
    <a:srgbClr val="5E9BBA"/>
    <a:srgbClr val="005184"/>
    <a:srgbClr val="6291B2"/>
    <a:srgbClr val="4D4D4D"/>
    <a:srgbClr val="1D4667"/>
    <a:srgbClr val="343433"/>
    <a:srgbClr val="F3B329"/>
    <a:srgbClr val="004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3" autoAdjust="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13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1F18C75F-FCAE-4885-B0A1-EBC1F27E4926}" type="datetimeFigureOut">
              <a:rPr lang="es-PE" smtClean="0"/>
              <a:t>03/09/2019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2F213954-D791-450D-AB3B-1A855C8C737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3620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BC080D9F-BC09-4B9B-B7D5-8C9DA0E6CA64}" type="datetimeFigureOut">
              <a:rPr lang="es-PE" smtClean="0"/>
              <a:t>03/09/2019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241425"/>
            <a:ext cx="5273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2" rIns="92684" bIns="46342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2684" tIns="46342" rIns="92684" bIns="4634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0715F539-B593-4F33-9A1E-EFD45C58E66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099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130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83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365125"/>
            <a:ext cx="2328699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65125"/>
            <a:ext cx="68511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9585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620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709739"/>
            <a:ext cx="9314796" cy="2852737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589464"/>
            <a:ext cx="9314796" cy="1500187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345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825625"/>
            <a:ext cx="4589899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825625"/>
            <a:ext cx="4589899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346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65126"/>
            <a:ext cx="9314796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681163"/>
            <a:ext cx="4568806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2505075"/>
            <a:ext cx="4568806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681163"/>
            <a:ext cx="4591306" cy="823912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2505075"/>
            <a:ext cx="4591306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03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010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0994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57200"/>
            <a:ext cx="3483204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987426"/>
            <a:ext cx="5467380" cy="4873625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057400"/>
            <a:ext cx="3483204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8229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57200"/>
            <a:ext cx="3483204" cy="1600200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987426"/>
            <a:ext cx="5467380" cy="4873625"/>
          </a:xfrm>
        </p:spPr>
        <p:txBody>
          <a:bodyPr anchor="t"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r>
              <a:rPr lang="es-ES_tradnl" dirty="0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057400"/>
            <a:ext cx="3483204" cy="3811588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096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65126"/>
            <a:ext cx="93147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825625"/>
            <a:ext cx="93147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9392-28D1-0C4A-9E22-65EF8609FCD1}" type="datetimeFigureOut">
              <a:rPr lang="es-ES_tradnl" smtClean="0"/>
              <a:t>03/09/2019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356351"/>
            <a:ext cx="364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3A9D-7213-044E-ADAF-A266E1E102D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361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osce.gob.pe/osce/content/ley-de-contrataciones-del-estado-y-reglament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osce.gob.pe/osce/content/documentos_normativos_directiva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114554"/>
            <a:ext cx="10799763" cy="2235993"/>
          </a:xfrm>
          <a:prstGeom prst="rect">
            <a:avLst/>
          </a:prstGeom>
          <a:solidFill>
            <a:srgbClr val="1D4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765131"/>
            <a:ext cx="10799763" cy="9334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02864" y="2750761"/>
            <a:ext cx="8674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bg1"/>
                </a:solidFill>
                <a:latin typeface="Antonio" panose="02000503000000000000" pitchFamily="2" charset="0"/>
              </a:rPr>
              <a:t>Integridad en las contrataciones públicas</a:t>
            </a:r>
            <a:endParaRPr lang="es-ES_tradnl" sz="3200" b="1" dirty="0" smtClean="0">
              <a:solidFill>
                <a:schemeClr val="bg1"/>
              </a:solidFill>
              <a:latin typeface="Antonio" panose="020005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45689" t="-1" r="44315" b="-1784"/>
          <a:stretch/>
        </p:blipFill>
        <p:spPr>
          <a:xfrm>
            <a:off x="4987636" y="6146006"/>
            <a:ext cx="955964" cy="3877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82545"/>
          <a:stretch/>
        </p:blipFill>
        <p:spPr>
          <a:xfrm>
            <a:off x="618331" y="6152804"/>
            <a:ext cx="1669198" cy="381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79954"/>
          <a:stretch/>
        </p:blipFill>
        <p:spPr>
          <a:xfrm>
            <a:off x="8264380" y="6153713"/>
            <a:ext cx="191705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8"/>
          <p:cNvSpPr/>
          <p:nvPr/>
        </p:nvSpPr>
        <p:spPr>
          <a:xfrm>
            <a:off x="5441357" y="1315985"/>
            <a:ext cx="520756" cy="3909624"/>
          </a:xfrm>
          <a:custGeom>
            <a:avLst/>
            <a:gdLst/>
            <a:ahLst/>
            <a:cxnLst/>
            <a:rect l="l" t="t" r="r" b="b"/>
            <a:pathLst>
              <a:path w="576579" h="2808604">
                <a:moveTo>
                  <a:pt x="576059" y="2808312"/>
                </a:moveTo>
                <a:lnTo>
                  <a:pt x="499487" y="2806598"/>
                </a:lnTo>
                <a:lnTo>
                  <a:pt x="430680" y="2801759"/>
                </a:lnTo>
                <a:lnTo>
                  <a:pt x="372386" y="2794254"/>
                </a:lnTo>
                <a:lnTo>
                  <a:pt x="327348" y="2784538"/>
                </a:lnTo>
                <a:lnTo>
                  <a:pt x="288023" y="2760306"/>
                </a:lnTo>
                <a:lnTo>
                  <a:pt x="288023" y="1452156"/>
                </a:lnTo>
                <a:lnTo>
                  <a:pt x="277734" y="1439397"/>
                </a:lnTo>
                <a:lnTo>
                  <a:pt x="203661" y="1418220"/>
                </a:lnTo>
                <a:lnTo>
                  <a:pt x="145369" y="1410715"/>
                </a:lnTo>
                <a:lnTo>
                  <a:pt x="76566" y="1405877"/>
                </a:lnTo>
                <a:lnTo>
                  <a:pt x="0" y="1404162"/>
                </a:lnTo>
                <a:lnTo>
                  <a:pt x="76566" y="1402447"/>
                </a:lnTo>
                <a:lnTo>
                  <a:pt x="145369" y="1397606"/>
                </a:lnTo>
                <a:lnTo>
                  <a:pt x="203661" y="1390099"/>
                </a:lnTo>
                <a:lnTo>
                  <a:pt x="248698" y="1380382"/>
                </a:lnTo>
                <a:lnTo>
                  <a:pt x="288023" y="1356156"/>
                </a:lnTo>
                <a:lnTo>
                  <a:pt x="288023" y="48006"/>
                </a:lnTo>
                <a:lnTo>
                  <a:pt x="298312" y="35242"/>
                </a:lnTo>
                <a:lnTo>
                  <a:pt x="327348" y="23774"/>
                </a:lnTo>
                <a:lnTo>
                  <a:pt x="372386" y="14058"/>
                </a:lnTo>
                <a:lnTo>
                  <a:pt x="430680" y="6553"/>
                </a:lnTo>
                <a:lnTo>
                  <a:pt x="499487" y="1714"/>
                </a:lnTo>
                <a:lnTo>
                  <a:pt x="576059" y="0"/>
                </a:lnTo>
              </a:path>
            </a:pathLst>
          </a:custGeom>
          <a:ln w="9525">
            <a:solidFill>
              <a:srgbClr val="BE65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/>
          <p:cNvSpPr txBox="1"/>
          <p:nvPr/>
        </p:nvSpPr>
        <p:spPr>
          <a:xfrm>
            <a:off x="6401872" y="962473"/>
            <a:ext cx="3665871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5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000" spc="-10" dirty="0">
                <a:latin typeface="Calibri" panose="020F0502020204030204" pitchFamily="34" charset="0"/>
                <a:cs typeface="Corbel"/>
              </a:rPr>
              <a:t>Concusión.</a:t>
            </a:r>
            <a:endParaRPr sz="2000" dirty="0">
              <a:latin typeface="Calibri" panose="020F0502020204030204" pitchFamily="34" charset="0"/>
              <a:cs typeface="Corbel"/>
            </a:endParaRPr>
          </a:p>
          <a:p>
            <a:pPr marL="299720" indent="-287020">
              <a:lnSpc>
                <a:spcPct val="15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000" spc="-15" dirty="0">
                <a:latin typeface="Calibri" panose="020F0502020204030204" pitchFamily="34" charset="0"/>
                <a:cs typeface="Corbel"/>
              </a:rPr>
              <a:t>Peculado.</a:t>
            </a:r>
            <a:endParaRPr sz="2000" dirty="0">
              <a:latin typeface="Calibri" panose="020F0502020204030204" pitchFamily="34" charset="0"/>
              <a:cs typeface="Corbel"/>
            </a:endParaRPr>
          </a:p>
          <a:p>
            <a:pPr marL="299720" indent="-287020">
              <a:lnSpc>
                <a:spcPct val="15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000" spc="-5" dirty="0">
                <a:latin typeface="Calibri" panose="020F0502020204030204" pitchFamily="34" charset="0"/>
                <a:cs typeface="Corbel"/>
              </a:rPr>
              <a:t>Corrupción de</a:t>
            </a:r>
            <a:r>
              <a:rPr sz="2000" spc="-65" dirty="0">
                <a:latin typeface="Calibri" panose="020F0502020204030204" pitchFamily="34" charset="0"/>
                <a:cs typeface="Corbel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orbel"/>
              </a:rPr>
              <a:t>funcionarios.</a:t>
            </a:r>
            <a:endParaRPr sz="2000" dirty="0">
              <a:latin typeface="Calibri" panose="020F0502020204030204" pitchFamily="34" charset="0"/>
              <a:cs typeface="Corbel"/>
            </a:endParaRPr>
          </a:p>
          <a:p>
            <a:pPr marL="299720" indent="-287020">
              <a:lnSpc>
                <a:spcPct val="15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lang="es-PE" sz="2000" spc="-5" dirty="0" smtClean="0">
                <a:latin typeface="Calibri" panose="020F0502020204030204" pitchFamily="34" charset="0"/>
                <a:cs typeface="Corbel"/>
              </a:rPr>
              <a:t>Enriquecimiento</a:t>
            </a:r>
            <a:r>
              <a:rPr sz="2000" spc="-90" dirty="0" smtClean="0">
                <a:latin typeface="Calibri" panose="020F0502020204030204" pitchFamily="34" charset="0"/>
                <a:cs typeface="Corbel"/>
              </a:rPr>
              <a:t> </a:t>
            </a:r>
            <a:r>
              <a:rPr lang="es-PE" sz="2000" spc="-5" dirty="0" smtClean="0">
                <a:latin typeface="Calibri" panose="020F0502020204030204" pitchFamily="34" charset="0"/>
                <a:cs typeface="Corbel"/>
              </a:rPr>
              <a:t>ilícito.</a:t>
            </a:r>
            <a:endParaRPr sz="2000" dirty="0">
              <a:latin typeface="Calibri" panose="020F0502020204030204" pitchFamily="34" charset="0"/>
              <a:cs typeface="Corbel"/>
            </a:endParaRPr>
          </a:p>
          <a:p>
            <a:pPr marL="299720" indent="-287020">
              <a:lnSpc>
                <a:spcPct val="15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000" spc="-20" dirty="0">
                <a:latin typeface="Calibri" panose="020F0502020204030204" pitchFamily="34" charset="0"/>
                <a:cs typeface="Corbel"/>
              </a:rPr>
              <a:t>Tráfico </a:t>
            </a:r>
            <a:r>
              <a:rPr sz="2000" spc="-5" dirty="0">
                <a:latin typeface="Calibri" panose="020F0502020204030204" pitchFamily="34" charset="0"/>
                <a:cs typeface="Corbel"/>
              </a:rPr>
              <a:t>de</a:t>
            </a:r>
            <a:r>
              <a:rPr sz="2000" spc="-50" dirty="0">
                <a:latin typeface="Calibri" panose="020F0502020204030204" pitchFamily="34" charset="0"/>
                <a:cs typeface="Corbel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orbel"/>
              </a:rPr>
              <a:t>influencias.</a:t>
            </a:r>
            <a:endParaRPr sz="2000" dirty="0">
              <a:latin typeface="Calibri" panose="020F0502020204030204" pitchFamily="34" charset="0"/>
              <a:cs typeface="Corbel"/>
            </a:endParaRPr>
          </a:p>
          <a:p>
            <a:pPr marL="299720" indent="-287020">
              <a:lnSpc>
                <a:spcPct val="15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000" spc="-5" dirty="0">
                <a:latin typeface="Calibri" panose="020F0502020204030204" pitchFamily="34" charset="0"/>
                <a:cs typeface="Corbel"/>
              </a:rPr>
              <a:t>Lavado de</a:t>
            </a:r>
            <a:r>
              <a:rPr sz="2000" spc="-70" dirty="0">
                <a:latin typeface="Calibri" panose="020F0502020204030204" pitchFamily="34" charset="0"/>
                <a:cs typeface="Corbel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orbel"/>
              </a:rPr>
              <a:t>activos.</a:t>
            </a:r>
            <a:endParaRPr sz="2000" dirty="0">
              <a:latin typeface="Calibri" panose="020F0502020204030204" pitchFamily="34" charset="0"/>
              <a:cs typeface="Corbel"/>
            </a:endParaRPr>
          </a:p>
          <a:p>
            <a:pPr marL="299720" indent="-287020">
              <a:lnSpc>
                <a:spcPct val="15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000" spc="-5" dirty="0">
                <a:latin typeface="Calibri" panose="020F0502020204030204" pitchFamily="34" charset="0"/>
                <a:cs typeface="Corbel"/>
              </a:rPr>
              <a:t>Delitos </a:t>
            </a:r>
            <a:r>
              <a:rPr sz="2000" dirty="0">
                <a:latin typeface="Calibri" panose="020F0502020204030204" pitchFamily="34" charset="0"/>
                <a:cs typeface="Corbel"/>
              </a:rPr>
              <a:t>en</a:t>
            </a:r>
            <a:r>
              <a:rPr sz="2000" spc="-90" dirty="0">
                <a:latin typeface="Calibri" panose="020F0502020204030204" pitchFamily="34" charset="0"/>
                <a:cs typeface="Corbel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orbel"/>
              </a:rPr>
              <a:t>remates.</a:t>
            </a:r>
            <a:endParaRPr sz="2000" dirty="0">
              <a:latin typeface="Calibri" panose="020F0502020204030204" pitchFamily="34" charset="0"/>
              <a:cs typeface="Corbel"/>
            </a:endParaRPr>
          </a:p>
          <a:p>
            <a:pPr marL="299720" marR="5080" indent="-287020">
              <a:lnSpc>
                <a:spcPct val="15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000" spc="-5" dirty="0">
                <a:latin typeface="Calibri" panose="020F0502020204030204" pitchFamily="34" charset="0"/>
                <a:cs typeface="Corbel"/>
              </a:rPr>
              <a:t>Delitos </a:t>
            </a:r>
            <a:r>
              <a:rPr sz="2000" dirty="0">
                <a:latin typeface="Calibri" panose="020F0502020204030204" pitchFamily="34" charset="0"/>
                <a:cs typeface="Corbel"/>
              </a:rPr>
              <a:t>en </a:t>
            </a:r>
            <a:r>
              <a:rPr sz="2000" spc="-5" dirty="0">
                <a:latin typeface="Calibri" panose="020F0502020204030204" pitchFamily="34" charset="0"/>
                <a:cs typeface="Corbel"/>
              </a:rPr>
              <a:t>procedimientos</a:t>
            </a:r>
            <a:r>
              <a:rPr sz="2000" spc="-85" dirty="0">
                <a:latin typeface="Calibri" panose="020F0502020204030204" pitchFamily="34" charset="0"/>
                <a:cs typeface="Corbel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orbel"/>
              </a:rPr>
              <a:t>de  </a:t>
            </a:r>
            <a:r>
              <a:rPr sz="2000" spc="-10" dirty="0">
                <a:latin typeface="Calibri" panose="020F0502020204030204" pitchFamily="34" charset="0"/>
                <a:cs typeface="Corbel"/>
              </a:rPr>
              <a:t>selección.</a:t>
            </a:r>
            <a:endParaRPr sz="2000" dirty="0">
              <a:latin typeface="Calibri" panose="020F0502020204030204" pitchFamily="34" charset="0"/>
              <a:cs typeface="Corbel"/>
            </a:endParaRPr>
          </a:p>
          <a:p>
            <a:pPr marL="299720" indent="-287020">
              <a:lnSpc>
                <a:spcPct val="15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000" spc="-5" dirty="0">
                <a:latin typeface="Calibri" panose="020F0502020204030204" pitchFamily="34" charset="0"/>
                <a:cs typeface="Corbel"/>
              </a:rPr>
              <a:t>Delitos</a:t>
            </a:r>
            <a:r>
              <a:rPr sz="2000" spc="-65" dirty="0">
                <a:latin typeface="Calibri" panose="020F0502020204030204" pitchFamily="34" charset="0"/>
                <a:cs typeface="Corbel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orbel"/>
              </a:rPr>
              <a:t>equivalentes.</a:t>
            </a:r>
            <a:endParaRPr sz="2000" dirty="0">
              <a:latin typeface="Calibri" panose="020F0502020204030204" pitchFamily="34" charset="0"/>
              <a:cs typeface="Corbe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05289" y="2070469"/>
            <a:ext cx="5105399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6210" algn="r"/>
            <a:r>
              <a:rPr sz="2400" b="1" spc="-5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Las personas jurídicas </a:t>
            </a:r>
            <a:r>
              <a:rPr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o </a:t>
            </a:r>
            <a:r>
              <a:rPr sz="2400" b="1" spc="-5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los  </a:t>
            </a:r>
            <a:r>
              <a:rPr sz="2400" b="1" spc="-10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consorciados </a:t>
            </a:r>
            <a:r>
              <a:rPr sz="2400" b="1" spc="-5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cuyos  representantes </a:t>
            </a:r>
            <a:r>
              <a:rPr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o </a:t>
            </a:r>
            <a:r>
              <a:rPr sz="2400" b="1" spc="-5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personas  </a:t>
            </a:r>
            <a:r>
              <a:rPr sz="2400" b="1" spc="-5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vinculadas</a:t>
            </a:r>
            <a:r>
              <a:rPr lang="es-PE" sz="2400" b="1" spc="-5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:</a:t>
            </a:r>
          </a:p>
          <a:p>
            <a:pPr marL="12700" marR="156210" algn="r"/>
            <a:endParaRPr sz="2400" dirty="0">
              <a:solidFill>
                <a:sysClr val="windowText" lastClr="000000"/>
              </a:solidFill>
              <a:latin typeface="Calibri" panose="020F0502020204030204" pitchFamily="34" charset="0"/>
              <a:cs typeface="Corbel"/>
            </a:endParaRPr>
          </a:p>
          <a:p>
            <a:pPr marL="12700" marR="57150" algn="r">
              <a:tabLst>
                <a:tab pos="127635" algn="l"/>
              </a:tabLst>
            </a:pPr>
            <a:r>
              <a:rPr sz="2000" spc="-5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Sean </a:t>
            </a:r>
            <a:r>
              <a:rPr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condenadas en el </a:t>
            </a:r>
            <a:r>
              <a:rPr sz="2000" spc="-5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país </a:t>
            </a:r>
            <a:r>
              <a:rPr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o en</a:t>
            </a:r>
            <a:r>
              <a:rPr sz="2000" spc="-125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 </a:t>
            </a:r>
            <a:r>
              <a:rPr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el </a:t>
            </a:r>
            <a:r>
              <a:rPr sz="2000" spc="-5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extranjero</a:t>
            </a:r>
            <a:endParaRPr lang="es-PE" sz="2000" spc="-5" dirty="0" smtClean="0">
              <a:solidFill>
                <a:sysClr val="windowText" lastClr="000000"/>
              </a:solidFill>
              <a:latin typeface="Calibri" panose="020F0502020204030204" pitchFamily="34" charset="0"/>
              <a:cs typeface="Corbel"/>
            </a:endParaRPr>
          </a:p>
          <a:p>
            <a:pPr marL="12700" marR="5080" algn="r">
              <a:tabLst>
                <a:tab pos="127635" algn="l"/>
              </a:tabLst>
            </a:pPr>
            <a:r>
              <a:rPr lang="es-PE" sz="2000" spc="-5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a</a:t>
            </a:r>
            <a:r>
              <a:rPr sz="2000" spc="-5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dmitieron</a:t>
            </a:r>
            <a:r>
              <a:rPr sz="2000" spc="-5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 </a:t>
            </a:r>
            <a:r>
              <a:rPr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que </a:t>
            </a:r>
            <a:r>
              <a:rPr sz="2000" spc="-5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cometieron alguno  </a:t>
            </a:r>
            <a:r>
              <a:rPr sz="2000" spc="5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de </a:t>
            </a:r>
            <a:r>
              <a:rPr sz="2000" spc="-10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los </a:t>
            </a:r>
            <a:r>
              <a:rPr sz="2000" spc="-5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delitos</a:t>
            </a:r>
            <a:r>
              <a:rPr sz="2000" spc="-90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 </a:t>
            </a:r>
            <a:r>
              <a:rPr sz="2000" dirty="0">
                <a:solidFill>
                  <a:sysClr val="windowText" lastClr="000000"/>
                </a:solidFill>
                <a:latin typeface="Calibri" panose="020F0502020204030204" pitchFamily="34" charset="0"/>
                <a:cs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Elipse 2"/>
          <p:cNvSpPr/>
          <p:nvPr/>
        </p:nvSpPr>
        <p:spPr>
          <a:xfrm>
            <a:off x="415763" y="402570"/>
            <a:ext cx="11098904" cy="1400847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r>
              <a:rPr lang="es-PE" sz="3200" dirty="0" smtClean="0">
                <a:latin typeface="Calibri" panose="020F0502020204030204" pitchFamily="34" charset="0"/>
              </a:rPr>
              <a:t>En </a:t>
            </a:r>
            <a:r>
              <a:rPr lang="es-PE" sz="3200" b="1" u="sng" dirty="0" smtClean="0">
                <a:latin typeface="Calibri" panose="020F0502020204030204" pitchFamily="34" charset="0"/>
              </a:rPr>
              <a:t>todo</a:t>
            </a:r>
            <a:r>
              <a:rPr lang="es-PE" sz="3200" dirty="0" smtClean="0">
                <a:latin typeface="Calibri" panose="020F0502020204030204" pitchFamily="34" charset="0"/>
              </a:rPr>
              <a:t> proceso de contratación pública</a:t>
            </a:r>
            <a:endParaRPr lang="es-PE" sz="3200" dirty="0">
              <a:latin typeface="Calibri" panose="020F0502020204030204" pitchFamily="34" charset="0"/>
            </a:endParaRPr>
          </a:p>
        </p:txBody>
      </p:sp>
      <p:sp>
        <p:nvSpPr>
          <p:cNvPr id="5" name="Shape 111"/>
          <p:cNvSpPr txBox="1">
            <a:spLocks/>
          </p:cNvSpPr>
          <p:nvPr/>
        </p:nvSpPr>
        <p:spPr>
          <a:xfrm>
            <a:off x="3502492" y="2138040"/>
            <a:ext cx="6700763" cy="3204427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143">
              <a:spcBef>
                <a:spcPts val="0"/>
              </a:spcBef>
            </a:pP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 el 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mismo objeto </a:t>
            </a: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social, las personas 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jurídicas cuyos integrantes formen o hayan formado parte </a:t>
            </a: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personas jurídicas </a:t>
            </a: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sancionadas. </a:t>
            </a: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5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defTabSz="457143">
              <a:spcBef>
                <a:spcPts val="0"/>
              </a:spcBef>
            </a:pP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Aplica a la persona jurídica cuyos integrantes se encuentren sancionados administrativamente con inhabilitación </a:t>
            </a: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para 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contratar con el Estado</a:t>
            </a: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5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defTabSz="457143">
              <a:spcBef>
                <a:spcPts val="0"/>
              </a:spcBef>
            </a:pP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Son integrantes: los 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representantes legales, integrantes de los órganos de administración, socios, accionistas, </a:t>
            </a:r>
            <a:r>
              <a:rPr lang="es-P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participacionistas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 o titulares. </a:t>
            </a:r>
            <a:endParaRPr lang="es-PE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5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defTabSz="457143">
              <a:spcBef>
                <a:spcPts val="0"/>
              </a:spcBef>
            </a:pP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os 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socios, accionistas, </a:t>
            </a:r>
            <a:r>
              <a:rPr lang="es-P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participacionistas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 o titulares </a:t>
            </a: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deben contar con 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participación individual o conjunta </a:t>
            </a: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superior 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al </a:t>
            </a: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30% 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del capital o patrimonio social y por el tiempo que la sanción se encuentre vigente.</a:t>
            </a:r>
          </a:p>
        </p:txBody>
      </p:sp>
      <p:sp>
        <p:nvSpPr>
          <p:cNvPr id="6" name="object 9"/>
          <p:cNvSpPr txBox="1"/>
          <p:nvPr/>
        </p:nvSpPr>
        <p:spPr>
          <a:xfrm>
            <a:off x="312251" y="2920603"/>
            <a:ext cx="2820416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tabLst>
                <a:tab pos="299720" algn="l"/>
                <a:tab pos="300355" algn="l"/>
              </a:tabLst>
            </a:pPr>
            <a:r>
              <a:rPr lang="es-PE" sz="2000" spc="-10" dirty="0" smtClean="0">
                <a:solidFill>
                  <a:srgbClr val="0070C0"/>
                </a:solidFill>
                <a:latin typeface="Calibri" panose="020F0502020204030204" pitchFamily="34" charset="0"/>
                <a:cs typeface="Corbel"/>
              </a:rPr>
              <a:t>Persona jurídica cuyos integrantes formen o hayan formado parte de un proveedor sancionado</a:t>
            </a:r>
            <a:endParaRPr sz="2000" dirty="0">
              <a:solidFill>
                <a:srgbClr val="0070C0"/>
              </a:solidFill>
              <a:latin typeface="Calibri" panose="020F050202020403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686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Shape 111"/>
          <p:cNvSpPr txBox="1">
            <a:spLocks/>
          </p:cNvSpPr>
          <p:nvPr/>
        </p:nvSpPr>
        <p:spPr>
          <a:xfrm>
            <a:off x="3654791" y="3077750"/>
            <a:ext cx="6620892" cy="1136947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143">
              <a:spcBef>
                <a:spcPts val="0"/>
              </a:spcBef>
              <a:buNone/>
            </a:pP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 </a:t>
            </a:r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personas naturales o jurídicas que se encuentren comprendidas en las Listas de Organismos Multilaterales de personas y empresas no elegibles para ser </a:t>
            </a:r>
            <a:r>
              <a:rPr lang="es-PE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contratadas.</a:t>
            </a:r>
            <a:endParaRPr lang="es-PE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415763" y="3077750"/>
            <a:ext cx="264353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tabLst>
                <a:tab pos="299720" algn="l"/>
                <a:tab pos="300355" algn="l"/>
              </a:tabLst>
            </a:pPr>
            <a:r>
              <a:rPr lang="es-PE" sz="2000" b="1" spc="-10" dirty="0" smtClean="0">
                <a:solidFill>
                  <a:srgbClr val="0070C0"/>
                </a:solidFill>
                <a:latin typeface="Calibri" panose="020F0502020204030204" pitchFamily="34" charset="0"/>
                <a:cs typeface="Corbel"/>
              </a:rPr>
              <a:t>No elegibles en listas de organismos multilaterales</a:t>
            </a:r>
            <a:endParaRPr sz="2000" b="1" dirty="0">
              <a:solidFill>
                <a:srgbClr val="0070C0"/>
              </a:solidFill>
              <a:latin typeface="Calibri" panose="020F0502020204030204" pitchFamily="34" charset="0"/>
              <a:cs typeface="Corbel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506993" y="402570"/>
            <a:ext cx="9752721" cy="1400847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r>
              <a:rPr lang="es-PE" sz="3200" dirty="0" smtClean="0">
                <a:latin typeface="Calibri" panose="020F0502020204030204" pitchFamily="34" charset="0"/>
              </a:rPr>
              <a:t>En </a:t>
            </a:r>
            <a:r>
              <a:rPr lang="es-PE" sz="3200" b="1" u="sng" dirty="0" smtClean="0">
                <a:latin typeface="Calibri" panose="020F0502020204030204" pitchFamily="34" charset="0"/>
              </a:rPr>
              <a:t>todo</a:t>
            </a:r>
            <a:r>
              <a:rPr lang="es-PE" sz="3200" dirty="0" smtClean="0">
                <a:latin typeface="Calibri" panose="020F0502020204030204" pitchFamily="34" charset="0"/>
              </a:rPr>
              <a:t> proceso de contratación pública</a:t>
            </a:r>
            <a:endParaRPr lang="es-PE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Elipse 2"/>
          <p:cNvSpPr/>
          <p:nvPr/>
        </p:nvSpPr>
        <p:spPr>
          <a:xfrm>
            <a:off x="493521" y="851956"/>
            <a:ext cx="9642756" cy="1400847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r>
              <a:rPr lang="es-PE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Inclusión de cláusulas anticorrupción</a:t>
            </a:r>
            <a:endParaRPr lang="es-PE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01055" y="3016885"/>
            <a:ext cx="88984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u="sng" dirty="0" smtClean="0">
                <a:latin typeface="Calibri" panose="020F0502020204030204" pitchFamily="34" charset="0"/>
              </a:rPr>
              <a:t>32.3 LCE</a:t>
            </a:r>
            <a:r>
              <a:rPr lang="es-PE" sz="2000" dirty="0" smtClean="0">
                <a:latin typeface="Calibri" panose="020F0502020204030204" pitchFamily="34" charset="0"/>
              </a:rPr>
              <a:t>. </a:t>
            </a:r>
            <a:r>
              <a:rPr lang="es-PE" sz="2000" dirty="0">
                <a:latin typeface="Calibri" panose="020F0502020204030204" pitchFamily="34" charset="0"/>
              </a:rPr>
              <a:t>Los contratos regulados por la presente norma incluyen necesariamente y bajo responsabilidad las cláusulas referidas a: a) Garantías, b) Anticorrupción, c) Solución de controversias y d) Resolución de contrato por incumplimiento, conforme a lo previsto en el reglamento. </a:t>
            </a:r>
          </a:p>
        </p:txBody>
      </p:sp>
    </p:spTree>
    <p:extLst>
      <p:ext uri="{BB962C8B-B14F-4D97-AF65-F5344CB8AC3E}">
        <p14:creationId xmlns:p14="http://schemas.microsoft.com/office/powerpoint/2010/main" val="32195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Elipse 2"/>
          <p:cNvSpPr/>
          <p:nvPr/>
        </p:nvSpPr>
        <p:spPr>
          <a:xfrm>
            <a:off x="135802" y="535311"/>
            <a:ext cx="11334939" cy="14008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r>
              <a:rPr lang="es-PE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Contenido de la cláusula anticorrupción</a:t>
            </a:r>
            <a:endParaRPr lang="es-PE" sz="36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hape 111"/>
          <p:cNvSpPr txBox="1">
            <a:spLocks/>
          </p:cNvSpPr>
          <p:nvPr/>
        </p:nvSpPr>
        <p:spPr>
          <a:xfrm>
            <a:off x="332580" y="2171813"/>
            <a:ext cx="10134601" cy="3958053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143">
              <a:spcBef>
                <a:spcPts val="0"/>
              </a:spcBef>
              <a:buNone/>
            </a:pPr>
            <a:r>
              <a:rPr lang="es-PE" sz="2000" u="sng" dirty="0" smtClean="0">
                <a:latin typeface="Calibri" panose="020F0502020204030204" pitchFamily="34" charset="0"/>
              </a:rPr>
              <a:t>Artículo 138.4 RCE</a:t>
            </a: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2000" u="sng" dirty="0" smtClean="0">
              <a:latin typeface="Calibri" panose="020F0502020204030204" pitchFamily="34" charset="0"/>
            </a:endParaRPr>
          </a:p>
          <a:p>
            <a:pPr marL="457200" indent="-457200" algn="just" defTabSz="457143">
              <a:spcBef>
                <a:spcPts val="0"/>
              </a:spcBef>
              <a:buAutoNum type="alphaLcParenR"/>
            </a:pPr>
            <a:r>
              <a:rPr lang="es-PE" sz="2000" dirty="0" smtClean="0">
                <a:latin typeface="Calibri" panose="020F0502020204030204" pitchFamily="34" charset="0"/>
              </a:rPr>
              <a:t>La </a:t>
            </a:r>
            <a:r>
              <a:rPr lang="es-PE" sz="2000" dirty="0">
                <a:latin typeface="Calibri" panose="020F0502020204030204" pitchFamily="34" charset="0"/>
              </a:rPr>
              <a:t>declaración y garantía del contratista de no haber, directa o indirectamente, o tratándose de una persona jurídica a través de sus socios, integrantes de los órganos de administración, apoderados, representantes legales, funcionarios, asesores o personas vinculadas a las que se </a:t>
            </a:r>
            <a:r>
              <a:rPr lang="es-PE" sz="2000" dirty="0" smtClean="0">
                <a:latin typeface="Calibri" panose="020F0502020204030204" pitchFamily="34" charset="0"/>
              </a:rPr>
              <a:t>refiere </a:t>
            </a:r>
            <a:r>
              <a:rPr lang="es-PE" sz="2000" dirty="0">
                <a:latin typeface="Calibri" panose="020F0502020204030204" pitchFamily="34" charset="0"/>
              </a:rPr>
              <a:t>el artículo 7, ofrecido, negociado o efectuado, cualquier pago o, en general, cualquier </a:t>
            </a:r>
            <a:r>
              <a:rPr lang="es-PE" sz="2000" dirty="0" smtClean="0">
                <a:latin typeface="Calibri" panose="020F0502020204030204" pitchFamily="34" charset="0"/>
              </a:rPr>
              <a:t>beneficio </a:t>
            </a:r>
            <a:r>
              <a:rPr lang="es-PE" sz="2000" dirty="0">
                <a:latin typeface="Calibri" panose="020F0502020204030204" pitchFamily="34" charset="0"/>
              </a:rPr>
              <a:t>o incentivo ilegal en relación al </a:t>
            </a:r>
            <a:r>
              <a:rPr lang="es-PE" sz="2000" dirty="0" smtClean="0">
                <a:latin typeface="Calibri" panose="020F0502020204030204" pitchFamily="34" charset="0"/>
              </a:rPr>
              <a:t>contrato.</a:t>
            </a:r>
          </a:p>
          <a:p>
            <a:pPr marL="457200" indent="-457200" algn="just" defTabSz="457143">
              <a:spcBef>
                <a:spcPts val="0"/>
              </a:spcBef>
              <a:buAutoNum type="alphaLcParenR"/>
            </a:pPr>
            <a:endParaRPr lang="es-PE" sz="2000" dirty="0">
              <a:latin typeface="Calibri" panose="020F0502020204030204" pitchFamily="34" charset="0"/>
            </a:endParaRPr>
          </a:p>
          <a:p>
            <a:pPr marL="457200" indent="-457200" algn="just" defTabSz="457143">
              <a:spcBef>
                <a:spcPts val="0"/>
              </a:spcBef>
              <a:buAutoNum type="alphaLcParenR"/>
            </a:pPr>
            <a:r>
              <a:rPr lang="es-PE" sz="2000" dirty="0" smtClean="0">
                <a:latin typeface="Calibri" panose="020F0502020204030204" pitchFamily="34" charset="0"/>
              </a:rPr>
              <a:t>La </a:t>
            </a:r>
            <a:r>
              <a:rPr lang="es-PE" sz="2000" dirty="0">
                <a:latin typeface="Calibri" panose="020F0502020204030204" pitchFamily="34" charset="0"/>
              </a:rPr>
              <a:t>obligación del contratista de conducirse en todo momento, durante la ejecución del contrato, con honestidad, probidad, veracidad e integridad y de no cometer actos ilegales o de corrupción, directa o indirectamente o a través de sus socios, accionistas, </a:t>
            </a:r>
            <a:r>
              <a:rPr lang="es-PE" sz="2000" dirty="0" err="1">
                <a:latin typeface="Calibri" panose="020F0502020204030204" pitchFamily="34" charset="0"/>
              </a:rPr>
              <a:t>participacionistas</a:t>
            </a:r>
            <a:r>
              <a:rPr lang="es-PE" sz="2000" dirty="0">
                <a:latin typeface="Calibri" panose="020F0502020204030204" pitchFamily="34" charset="0"/>
              </a:rPr>
              <a:t>, integrantes de los órganos de administración, apoderados, representantes legales, funcionarios, asesores y personas vinculadas a las que se </a:t>
            </a:r>
            <a:r>
              <a:rPr lang="es-PE" sz="2000" dirty="0" smtClean="0">
                <a:latin typeface="Calibri" panose="020F0502020204030204" pitchFamily="34" charset="0"/>
              </a:rPr>
              <a:t>refiere </a:t>
            </a:r>
            <a:r>
              <a:rPr lang="es-PE" sz="2000" dirty="0">
                <a:latin typeface="Calibri" panose="020F0502020204030204" pitchFamily="34" charset="0"/>
              </a:rPr>
              <a:t>el artículo </a:t>
            </a:r>
            <a:r>
              <a:rPr lang="es-PE" sz="2000" dirty="0" smtClean="0">
                <a:latin typeface="Calibri" panose="020F0502020204030204" pitchFamily="34" charset="0"/>
              </a:rPr>
              <a:t>7.</a:t>
            </a:r>
            <a:endParaRPr lang="es-PE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17" indent="-285717" algn="just" defTabSz="45714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PE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Shape 111"/>
          <p:cNvSpPr txBox="1">
            <a:spLocks/>
          </p:cNvSpPr>
          <p:nvPr/>
        </p:nvSpPr>
        <p:spPr>
          <a:xfrm>
            <a:off x="726280" y="1959394"/>
            <a:ext cx="9347201" cy="1993784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 defTabSz="457143">
              <a:spcBef>
                <a:spcPts val="0"/>
              </a:spcBef>
              <a:buNone/>
            </a:pPr>
            <a:r>
              <a:rPr lang="es-PE" sz="2400" dirty="0" smtClean="0">
                <a:latin typeface="Calibri" panose="020F0502020204030204" pitchFamily="34" charset="0"/>
              </a:rPr>
              <a:t>c) El </a:t>
            </a:r>
            <a:r>
              <a:rPr lang="es-PE" sz="2400" dirty="0">
                <a:latin typeface="Calibri" panose="020F0502020204030204" pitchFamily="34" charset="0"/>
              </a:rPr>
              <a:t>compromiso del contratista de: i) comunicar a las autoridades competentes, de manera directa y oportuna, cualquier acto o conducta ilícita o corrupta de la que tuviera conocimiento; y ii) adoptar medidas técnicas, organizativas y/o de personal apropiadas para evitar los referidos actos o prácticas.</a:t>
            </a:r>
            <a:endParaRPr lang="es-P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17" indent="-285717" algn="just" defTabSz="45714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P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17" indent="-285717" algn="just" defTabSz="45714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P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Shape 111"/>
          <p:cNvSpPr txBox="1">
            <a:spLocks/>
          </p:cNvSpPr>
          <p:nvPr/>
        </p:nvSpPr>
        <p:spPr>
          <a:xfrm>
            <a:off x="803834" y="2774273"/>
            <a:ext cx="9524325" cy="3110227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143">
              <a:spcBef>
                <a:spcPts val="0"/>
              </a:spcBef>
              <a:buNone/>
            </a:pPr>
            <a:r>
              <a:rPr lang="es-PE" sz="2000" u="sng" dirty="0" smtClean="0">
                <a:latin typeface="Calibri" panose="020F0502020204030204" pitchFamily="34" charset="0"/>
              </a:rPr>
              <a:t>Artículo 138.4 RCE</a:t>
            </a: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2000" u="sng" dirty="0">
              <a:latin typeface="Calibri" panose="020F0502020204030204" pitchFamily="34" charset="0"/>
            </a:endParaRPr>
          </a:p>
          <a:p>
            <a:pPr marL="0" indent="0" algn="just" defTabSz="457143">
              <a:spcBef>
                <a:spcPts val="0"/>
              </a:spcBef>
              <a:buNone/>
            </a:pPr>
            <a:r>
              <a:rPr lang="es-PE" sz="2000" dirty="0">
                <a:latin typeface="Calibri" panose="020F0502020204030204" pitchFamily="34" charset="0"/>
              </a:rPr>
              <a:t>El incumplimiento de las obligaciones establecidas en estas cláusulas, </a:t>
            </a:r>
            <a:r>
              <a:rPr lang="es-PE" sz="2000" u="sng" dirty="0">
                <a:latin typeface="Calibri" panose="020F0502020204030204" pitchFamily="34" charset="0"/>
              </a:rPr>
              <a:t>durante la ejecución contractual</a:t>
            </a:r>
            <a:r>
              <a:rPr lang="es-PE" sz="2000" dirty="0">
                <a:latin typeface="Calibri" panose="020F0502020204030204" pitchFamily="34" charset="0"/>
              </a:rPr>
              <a:t>, da el derecho a la Entidad correspondiente a resolver automáticamente y de pleno derecho el contrato, bastando para tal efecto que la Entidad remita una comunicación informando que se ha producido dicha resolución, sin perjuicio de las acciones civiles, penales y administrativas a que hubiera lugar</a:t>
            </a:r>
            <a:r>
              <a:rPr lang="es-PE" sz="2000" dirty="0" smtClean="0">
                <a:latin typeface="Calibri" panose="020F0502020204030204" pitchFamily="34" charset="0"/>
              </a:rPr>
              <a:t>.</a:t>
            </a:r>
            <a:endParaRPr lang="es-PE" sz="2000" u="sng" dirty="0" smtClean="0">
              <a:latin typeface="Calibri" panose="020F0502020204030204" pitchFamily="34" charset="0"/>
            </a:endParaRP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2000" u="sng" dirty="0" smtClean="0">
              <a:latin typeface="Calibri" panose="020F0502020204030204" pitchFamily="34" charset="0"/>
            </a:endParaRP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 defTabSz="457143">
              <a:spcBef>
                <a:spcPts val="0"/>
              </a:spcBef>
              <a:buNone/>
            </a:pPr>
            <a:endParaRPr lang="es-PE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16459" y="928373"/>
            <a:ext cx="9261696" cy="14008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r>
              <a:rPr lang="es-PE" sz="4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Resolución del contrato</a:t>
            </a:r>
            <a:endParaRPr lang="es-PE" sz="4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Shape 110"/>
          <p:cNvSpPr txBox="1">
            <a:spLocks/>
          </p:cNvSpPr>
          <p:nvPr/>
        </p:nvSpPr>
        <p:spPr>
          <a:xfrm>
            <a:off x="1315840" y="755202"/>
            <a:ext cx="7131199" cy="99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28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r>
              <a:rPr lang="es-PE" sz="3600" b="1" spc="-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Declaratoria de Nulidad del Contrato</a:t>
            </a:r>
            <a:endParaRPr lang="es-PE" sz="3600" b="1" spc="-5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xmlns="" id="{23F5C72C-7EFD-40B2-B1D0-A889F38328E4}"/>
              </a:ext>
            </a:extLst>
          </p:cNvPr>
          <p:cNvSpPr txBox="1"/>
          <p:nvPr/>
        </p:nvSpPr>
        <p:spPr>
          <a:xfrm>
            <a:off x="808846" y="2540481"/>
            <a:ext cx="8992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u="sng" dirty="0" smtClean="0">
                <a:latin typeface="Calibri" panose="020F0502020204030204" pitchFamily="34" charset="0"/>
              </a:rPr>
              <a:t>Artículo 44.2 LCE</a:t>
            </a:r>
            <a:r>
              <a:rPr lang="es-PE" dirty="0" smtClean="0">
                <a:latin typeface="Calibri" panose="020F0502020204030204" pitchFamily="34" charset="0"/>
              </a:rPr>
              <a:t> (…) Después </a:t>
            </a:r>
            <a:r>
              <a:rPr lang="es-PE" dirty="0">
                <a:latin typeface="Calibri" panose="020F0502020204030204" pitchFamily="34" charset="0"/>
              </a:rPr>
              <a:t>de celebrados los contratos, la Entidad puede declarar la nulidad de oficio en los siguientes casos: </a:t>
            </a:r>
            <a:endParaRPr lang="es-PE" dirty="0" smtClean="0">
              <a:latin typeface="Calibri" panose="020F0502020204030204" pitchFamily="34" charset="0"/>
            </a:endParaRPr>
          </a:p>
          <a:p>
            <a:pPr algn="just"/>
            <a:endParaRPr lang="es-PE" dirty="0" smtClean="0">
              <a:latin typeface="Calibri" panose="020F0502020204030204" pitchFamily="34" charset="0"/>
            </a:endParaRPr>
          </a:p>
          <a:p>
            <a:pPr algn="just"/>
            <a:r>
              <a:rPr lang="es-PE" dirty="0" smtClean="0">
                <a:latin typeface="Calibri" panose="020F0502020204030204" pitchFamily="34" charset="0"/>
              </a:rPr>
              <a:t>e</a:t>
            </a:r>
            <a:r>
              <a:rPr lang="es-PE" dirty="0">
                <a:latin typeface="Calibri" panose="020F0502020204030204" pitchFamily="34" charset="0"/>
              </a:rPr>
              <a:t>) Cuando por sentencia consentida, ejecutoriada o reconocimiento del contratista ante la autoridad competente nacional o extranjera se evidencie que </a:t>
            </a:r>
            <a:r>
              <a:rPr lang="es-PE" u="sng" dirty="0">
                <a:latin typeface="Calibri" panose="020F0502020204030204" pitchFamily="34" charset="0"/>
              </a:rPr>
              <a:t>durante el procedimiento de selección o para el perfeccionamiento del contrato</a:t>
            </a:r>
            <a:r>
              <a:rPr lang="es-PE" dirty="0">
                <a:latin typeface="Calibri" panose="020F0502020204030204" pitchFamily="34" charset="0"/>
              </a:rPr>
              <a:t>, éste, sus accionistas, socios o empresas vinculadas, o cualquiera de sus respectivos directores, funcionarios, empleados, asesores, representantes legales o agentes, ha pagado, recibido, ofrecido, intentado pagar o recibir u ofrecer en el futuro algún pago, beneficio indebido, dadiva o comisión. Esta nulidad es sin perjuicio de la responsabilidad penal y civil a que hubiere lugar</a:t>
            </a:r>
            <a:r>
              <a:rPr lang="es-PE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xmlns="" id="{8441BE7F-98AC-4EA6-BE5B-A67512066FEC}"/>
              </a:ext>
            </a:extLst>
          </p:cNvPr>
          <p:cNvSpPr txBox="1"/>
          <p:nvPr/>
        </p:nvSpPr>
        <p:spPr>
          <a:xfrm>
            <a:off x="1425906" y="31206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454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Shape 110"/>
          <p:cNvSpPr txBox="1">
            <a:spLocks/>
          </p:cNvSpPr>
          <p:nvPr/>
        </p:nvSpPr>
        <p:spPr>
          <a:xfrm>
            <a:off x="1727593" y="586979"/>
            <a:ext cx="7546066" cy="99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28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r>
              <a:rPr lang="es-PE" b="1" spc="-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Factor de evaluación en Bases Estándar</a:t>
            </a:r>
            <a:endParaRPr lang="es-PE" b="1" spc="-5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441BE7F-98AC-4EA6-BE5B-A67512066FEC}"/>
              </a:ext>
            </a:extLst>
          </p:cNvPr>
          <p:cNvSpPr txBox="1"/>
          <p:nvPr/>
        </p:nvSpPr>
        <p:spPr>
          <a:xfrm>
            <a:off x="1425906" y="31206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4591" y="1701798"/>
            <a:ext cx="7718942" cy="4521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63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Shape 110"/>
          <p:cNvSpPr txBox="1">
            <a:spLocks/>
          </p:cNvSpPr>
          <p:nvPr/>
        </p:nvSpPr>
        <p:spPr>
          <a:xfrm>
            <a:off x="259449" y="3243249"/>
            <a:ext cx="3395133" cy="99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28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pPr algn="r"/>
            <a:r>
              <a:rPr lang="es-PE" b="1" spc="-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Declaración jurada en Bases Estándar</a:t>
            </a:r>
            <a:endParaRPr lang="es-PE" b="1" spc="-5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9065" y="742384"/>
            <a:ext cx="6734436" cy="5627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47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24"/>
          <p:cNvSpPr/>
          <p:nvPr/>
        </p:nvSpPr>
        <p:spPr>
          <a:xfrm>
            <a:off x="0" y="6774449"/>
            <a:ext cx="10799763" cy="91597"/>
          </a:xfrm>
          <a:custGeom>
            <a:avLst/>
            <a:gdLst/>
            <a:ahLst/>
            <a:cxnLst/>
            <a:rect l="l" t="t" r="r" b="b"/>
            <a:pathLst>
              <a:path w="9131287" h="110477">
                <a:moveTo>
                  <a:pt x="0" y="110477"/>
                </a:moveTo>
                <a:lnTo>
                  <a:pt x="9131287" y="110477"/>
                </a:lnTo>
                <a:lnTo>
                  <a:pt x="9131287" y="0"/>
                </a:lnTo>
                <a:lnTo>
                  <a:pt x="0" y="0"/>
                </a:lnTo>
                <a:lnTo>
                  <a:pt x="0" y="110477"/>
                </a:lnTo>
                <a:close/>
              </a:path>
            </a:pathLst>
          </a:custGeom>
          <a:solidFill>
            <a:srgbClr val="F3B329"/>
          </a:solidFill>
          <a:ln>
            <a:solidFill>
              <a:srgbClr val="F3B3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6 Imagen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0418" y="1246448"/>
            <a:ext cx="6596109" cy="1500198"/>
          </a:xfrm>
          <a:prstGeom prst="rect">
            <a:avLst/>
          </a:prstGeom>
        </p:spPr>
      </p:pic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87766" y="5746004"/>
            <a:ext cx="2133600" cy="365125"/>
          </a:xfrm>
        </p:spPr>
        <p:txBody>
          <a:bodyPr/>
          <a:lstStyle/>
          <a:p>
            <a:fld id="{B08CD24E-7A1D-4D48-9B1D-C528E764168A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006038" y="962976"/>
            <a:ext cx="8072494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006038" y="3500818"/>
            <a:ext cx="86135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TUO de la Ley N° 30225, Ley de </a:t>
            </a:r>
            <a:r>
              <a:rPr lang="es-ES" dirty="0"/>
              <a:t>Contrataciones del Estado, </a:t>
            </a:r>
            <a:r>
              <a:rPr lang="es-ES" dirty="0" smtClean="0"/>
              <a:t>aprobado por Decreto Supremo N° 082-2019-EF.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Reglamento de la Ley de Contrataciones del Estado, aprobado por Decreto Supremo N° 344-2018-EF.</a:t>
            </a:r>
            <a:endParaRPr lang="es-ES" dirty="0"/>
          </a:p>
        </p:txBody>
      </p:sp>
      <p:sp>
        <p:nvSpPr>
          <p:cNvPr id="11" name="11 Rectángulo"/>
          <p:cNvSpPr/>
          <p:nvPr/>
        </p:nvSpPr>
        <p:spPr>
          <a:xfrm>
            <a:off x="1507853" y="5111751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hlinkClick r:id="rId3"/>
              </a:rPr>
              <a:t>http://portal.osce.gob.pe/osce/content/ley-de-contrataciones-del-estado-y-reglamento</a:t>
            </a:r>
            <a:r>
              <a:rPr lang="es-ES" sz="1200" dirty="0" smtClean="0"/>
              <a:t> </a:t>
            </a:r>
            <a:endParaRPr lang="es-ES" sz="1200" dirty="0"/>
          </a:p>
        </p:txBody>
      </p:sp>
      <p:sp>
        <p:nvSpPr>
          <p:cNvPr id="2" name="Rectángulo 1"/>
          <p:cNvSpPr/>
          <p:nvPr/>
        </p:nvSpPr>
        <p:spPr>
          <a:xfrm>
            <a:off x="1507853" y="5522355"/>
            <a:ext cx="5397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>
                <a:hlinkClick r:id="rId4"/>
              </a:rPr>
              <a:t>https://portal.osce.gob.pe/osce/content/documentos_normativos_directivas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8312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Shape 110"/>
          <p:cNvSpPr txBox="1">
            <a:spLocks/>
          </p:cNvSpPr>
          <p:nvPr/>
        </p:nvSpPr>
        <p:spPr>
          <a:xfrm>
            <a:off x="477325" y="751412"/>
            <a:ext cx="7131199" cy="99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28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r>
              <a:rPr lang="es-PE" b="1" spc="-50" dirty="0">
                <a:solidFill>
                  <a:srgbClr val="0070C0"/>
                </a:solidFill>
                <a:latin typeface="Calibri" panose="020F0502020204030204" pitchFamily="34" charset="0"/>
              </a:rPr>
              <a:t>Infracciones Administrativas 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="" xmlns:a16="http://schemas.microsoft.com/office/drawing/2014/main" id="{42DFA153-EBB0-44FA-9481-4EDEF88C34DC}"/>
              </a:ext>
            </a:extLst>
          </p:cNvPr>
          <p:cNvSpPr txBox="1"/>
          <p:nvPr/>
        </p:nvSpPr>
        <p:spPr>
          <a:xfrm>
            <a:off x="629970" y="2090546"/>
            <a:ext cx="9668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u="sng" dirty="0" smtClean="0">
                <a:latin typeface="Calibri" panose="020F0502020204030204" pitchFamily="34" charset="0"/>
              </a:rPr>
              <a:t>Artículo 50.1 LCE</a:t>
            </a:r>
            <a:r>
              <a:rPr lang="es-PE" b="1" dirty="0" smtClean="0">
                <a:latin typeface="Calibri" panose="020F0502020204030204" pitchFamily="34" charset="0"/>
              </a:rPr>
              <a:t>. </a:t>
            </a:r>
            <a:r>
              <a:rPr lang="es-PE" dirty="0">
                <a:latin typeface="Calibri" panose="020F0502020204030204" pitchFamily="34" charset="0"/>
              </a:rPr>
              <a:t>El Tribunal de Contrataciones del Estado sanciona </a:t>
            </a:r>
            <a:r>
              <a:rPr lang="es-PE" dirty="0" smtClean="0">
                <a:latin typeface="Calibri" panose="020F0502020204030204" pitchFamily="34" charset="0"/>
              </a:rPr>
              <a:t>(…) cuando incurran en las siguientes infracciones:</a:t>
            </a:r>
          </a:p>
          <a:p>
            <a:pPr algn="just"/>
            <a:endParaRPr lang="es-PE" dirty="0">
              <a:latin typeface="Calibri" panose="020F0502020204030204" pitchFamily="34" charset="0"/>
            </a:endParaRPr>
          </a:p>
          <a:p>
            <a:pPr marL="400050" indent="-400050" algn="just">
              <a:buAutoNum type="romanLcParenR"/>
            </a:pPr>
            <a:r>
              <a:rPr lang="es-PE" dirty="0" smtClean="0">
                <a:latin typeface="Calibri" panose="020F0502020204030204" pitchFamily="34" charset="0"/>
              </a:rPr>
              <a:t>Presentar </a:t>
            </a:r>
            <a:r>
              <a:rPr lang="es-PE" dirty="0">
                <a:latin typeface="Calibri" panose="020F0502020204030204" pitchFamily="34" charset="0"/>
              </a:rPr>
              <a:t>información inexacta a las Entidades, al Tribunal de Contrataciones del Estado, al Registro Nacional de Proveedores (RNP), al Organismo Supervisor de las Contrataciones del Estado (OSCE) y a la Central de Compras Públicas–Perú Compras. En el caso de las Entidades siempre que esté relacionada con el cumplimiento de un requerimiento, factor de evaluación o requisitos que le represente una ventaja o beneficio en el procedimiento de selección o en la ejecución contractual. Tratándose de información presentada al Tribunal de Contrataciones del Estado, al Registro Nacional de Proveedores (RNP) o al Organismo Supervisor de las Contrataciones del Estado (OSCE), el beneficio o ventaja debe estar relacionada con el procedimiento que se sigue ante estas </a:t>
            </a:r>
            <a:r>
              <a:rPr lang="es-PE" dirty="0" smtClean="0">
                <a:latin typeface="Calibri" panose="020F0502020204030204" pitchFamily="34" charset="0"/>
              </a:rPr>
              <a:t>instancias.</a:t>
            </a:r>
          </a:p>
        </p:txBody>
      </p:sp>
    </p:spTree>
    <p:extLst>
      <p:ext uri="{BB962C8B-B14F-4D97-AF65-F5344CB8AC3E}">
        <p14:creationId xmlns:p14="http://schemas.microsoft.com/office/powerpoint/2010/main" val="23120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2DFA153-EBB0-44FA-9481-4EDEF88C34DC}"/>
              </a:ext>
            </a:extLst>
          </p:cNvPr>
          <p:cNvSpPr txBox="1"/>
          <p:nvPr/>
        </p:nvSpPr>
        <p:spPr>
          <a:xfrm>
            <a:off x="290242" y="1724811"/>
            <a:ext cx="102192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u="sng" dirty="0" smtClean="0">
                <a:latin typeface="Calibri" panose="020F0502020204030204" pitchFamily="34" charset="0"/>
              </a:rPr>
              <a:t>Artículo 50.1 LCE</a:t>
            </a:r>
            <a:r>
              <a:rPr lang="es-PE" sz="2000" dirty="0" smtClean="0">
                <a:latin typeface="Calibri" panose="020F0502020204030204" pitchFamily="34" charset="0"/>
              </a:rPr>
              <a:t>. </a:t>
            </a:r>
            <a:r>
              <a:rPr lang="es-PE" sz="2000" dirty="0">
                <a:latin typeface="Calibri" panose="020F0502020204030204" pitchFamily="34" charset="0"/>
              </a:rPr>
              <a:t>El Tribunal de Contrataciones del Estado sanciona </a:t>
            </a:r>
            <a:r>
              <a:rPr lang="es-PE" sz="2000" dirty="0" smtClean="0">
                <a:latin typeface="Calibri" panose="020F0502020204030204" pitchFamily="34" charset="0"/>
              </a:rPr>
              <a:t>(…) cuando incurran en las siguientes infracciones:</a:t>
            </a:r>
          </a:p>
          <a:p>
            <a:pPr algn="just"/>
            <a:endParaRPr lang="es-PE" sz="2000" dirty="0" smtClean="0">
              <a:latin typeface="Calibri" panose="020F0502020204030204" pitchFamily="34" charset="0"/>
            </a:endParaRPr>
          </a:p>
          <a:p>
            <a:pPr marL="271463" indent="-271463" algn="just"/>
            <a:r>
              <a:rPr lang="es-PE" sz="2000" dirty="0" smtClean="0">
                <a:latin typeface="Calibri" panose="020F0502020204030204" pitchFamily="34" charset="0"/>
              </a:rPr>
              <a:t>j</a:t>
            </a:r>
            <a:r>
              <a:rPr lang="es-PE" sz="2000" dirty="0">
                <a:latin typeface="Calibri" panose="020F0502020204030204" pitchFamily="34" charset="0"/>
              </a:rPr>
              <a:t>) Presentar documentos falsos o adulterados a las Entidades, al Tribunal de Contrataciones del Estado, al Registro Nacional de Proveedores (RNP), al Organismo Supervisor de las Contrataciones del Estado (OSCE), o a la Central de Compras Públicas– Perú Compras</a:t>
            </a:r>
            <a:r>
              <a:rPr lang="es-PE" sz="2000" dirty="0" smtClean="0">
                <a:latin typeface="Calibri" panose="020F0502020204030204" pitchFamily="34" charset="0"/>
              </a:rPr>
              <a:t>.</a:t>
            </a:r>
          </a:p>
          <a:p>
            <a:pPr marL="271463" indent="-271463" algn="just"/>
            <a:endParaRPr lang="es-PE" sz="2000" dirty="0">
              <a:latin typeface="Calibri" panose="020F0502020204030204" pitchFamily="34" charset="0"/>
            </a:endParaRPr>
          </a:p>
          <a:p>
            <a:pPr marL="449263" indent="-449263" algn="just"/>
            <a:r>
              <a:rPr lang="es-PE" sz="2000" dirty="0">
                <a:latin typeface="Calibri" panose="020F0502020204030204" pitchFamily="34" charset="0"/>
              </a:rPr>
              <a:t>m) Formular fichas técnicas o estudios de pre inversión o expedientes técnicos con omisiones, deficiencias o información equivocada, o </a:t>
            </a:r>
            <a:r>
              <a:rPr lang="es-PE" sz="2000" u="sng" dirty="0">
                <a:latin typeface="Calibri" panose="020F0502020204030204" pitchFamily="34" charset="0"/>
              </a:rPr>
              <a:t>supervisar la ejecución de obras faltando al deber de velar por la correcta ejecución técnica</a:t>
            </a:r>
            <a:r>
              <a:rPr lang="es-PE" sz="2000" dirty="0">
                <a:latin typeface="Calibri" panose="020F0502020204030204" pitchFamily="34" charset="0"/>
              </a:rPr>
              <a:t>, económica y administrativa de la prestación, ocasionando perjuicio económico a las Entidades</a:t>
            </a:r>
            <a:endParaRPr lang="es-PE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2DFA153-EBB0-44FA-9481-4EDEF88C34DC}"/>
              </a:ext>
            </a:extLst>
          </p:cNvPr>
          <p:cNvSpPr txBox="1"/>
          <p:nvPr/>
        </p:nvSpPr>
        <p:spPr>
          <a:xfrm>
            <a:off x="455343" y="1737374"/>
            <a:ext cx="9889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u="sng" dirty="0" smtClean="0">
                <a:latin typeface="Calibri" panose="020F0502020204030204" pitchFamily="34" charset="0"/>
              </a:rPr>
              <a:t>Artículo 50.1 LCE</a:t>
            </a:r>
            <a:r>
              <a:rPr lang="es-PE" sz="2000" dirty="0" smtClean="0">
                <a:latin typeface="Calibri" panose="020F0502020204030204" pitchFamily="34" charset="0"/>
              </a:rPr>
              <a:t>. </a:t>
            </a:r>
            <a:r>
              <a:rPr lang="es-PE" sz="2000" dirty="0">
                <a:latin typeface="Calibri" panose="020F0502020204030204" pitchFamily="34" charset="0"/>
              </a:rPr>
              <a:t>El Tribunal de Contrataciones del Estado sanciona </a:t>
            </a:r>
            <a:r>
              <a:rPr lang="es-PE" sz="2000" dirty="0" smtClean="0">
                <a:latin typeface="Calibri" panose="020F0502020204030204" pitchFamily="34" charset="0"/>
              </a:rPr>
              <a:t>(…) cuando incurran en las siguientes infracciones:</a:t>
            </a:r>
          </a:p>
          <a:p>
            <a:pPr algn="just"/>
            <a:endParaRPr lang="es-PE" sz="2000" dirty="0" smtClean="0">
              <a:latin typeface="Calibri" panose="020F0502020204030204" pitchFamily="34" charset="0"/>
            </a:endParaRPr>
          </a:p>
          <a:p>
            <a:pPr algn="just"/>
            <a:r>
              <a:rPr lang="es-PE" sz="2000" dirty="0">
                <a:latin typeface="Calibri" panose="020F0502020204030204" pitchFamily="34" charset="0"/>
              </a:rPr>
              <a:t>n) Presentar cuestionamientos maliciosos o manifiestamente infundados al pliego de absolución de consultas y/u observaciones</a:t>
            </a:r>
            <a:r>
              <a:rPr lang="es-PE" sz="20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es-P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920087" y="1997602"/>
            <a:ext cx="8423593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dirty="0" smtClean="0">
                <a:latin typeface="Calibri" panose="020F0502020204030204" pitchFamily="34" charset="0"/>
              </a:rPr>
              <a:t>Tribunal de Contrataciones del Estado</a:t>
            </a:r>
          </a:p>
          <a:p>
            <a:pPr algn="just"/>
            <a:endParaRPr lang="es-ES" dirty="0" smtClean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dirty="0" smtClean="0">
                <a:latin typeface="Calibri" panose="020F0502020204030204" pitchFamily="34" charset="0"/>
              </a:rPr>
              <a:t>Dirección de Gestión de Riesgos</a:t>
            </a:r>
          </a:p>
          <a:p>
            <a:pPr algn="just"/>
            <a:endParaRPr lang="es-ES" dirty="0" smtClean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dirty="0" smtClean="0">
                <a:latin typeface="Calibri" panose="020F0502020204030204" pitchFamily="34" charset="0"/>
              </a:rPr>
              <a:t>Dirección de Arbitraje</a:t>
            </a:r>
          </a:p>
          <a:p>
            <a:pPr algn="just"/>
            <a:endParaRPr lang="es-ES" dirty="0" smtClean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dirty="0" smtClean="0">
                <a:latin typeface="Calibri" panose="020F0502020204030204" pitchFamily="34" charset="0"/>
              </a:rPr>
              <a:t>Dirección Técnico Normativa</a:t>
            </a:r>
          </a:p>
          <a:p>
            <a:pPr algn="just"/>
            <a:endParaRPr lang="es-ES" dirty="0" smtClean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dirty="0" smtClean="0">
                <a:latin typeface="Calibri" panose="020F0502020204030204" pitchFamily="34" charset="0"/>
              </a:rPr>
              <a:t>Dirección del Registro Nacional de Proveedores</a:t>
            </a:r>
          </a:p>
          <a:p>
            <a:pPr algn="just"/>
            <a:endParaRPr lang="es-ES" dirty="0" smtClean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dirty="0" smtClean="0">
                <a:latin typeface="Calibri" panose="020F0502020204030204" pitchFamily="34" charset="0"/>
              </a:rPr>
              <a:t>Dirección del SEACE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660400" y="864900"/>
            <a:ext cx="9524999" cy="5592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28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r>
              <a:rPr lang="es-PE" sz="4000" b="1" spc="-50" dirty="0" smtClean="0">
                <a:latin typeface="Calibri" panose="020F0502020204030204" pitchFamily="34" charset="0"/>
              </a:rPr>
              <a:t>OSCE promueve la integridad desde</a:t>
            </a:r>
            <a:endParaRPr lang="es-PE" sz="4000" b="1" spc="-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0799763" cy="307181"/>
          </a:xfrm>
          <a:prstGeom prst="rect">
            <a:avLst/>
          </a:prstGeom>
          <a:solidFill>
            <a:srgbClr val="1D4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765131"/>
            <a:ext cx="10799763" cy="933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998" y="2314359"/>
            <a:ext cx="2874635" cy="12108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31589" y="3788727"/>
            <a:ext cx="713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CONTRATACIONES EFICIENTES Y 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TRANSPARENTES PARA EL BIENESTAR DE TODOS</a:t>
            </a:r>
            <a:endParaRPr lang="es-P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24"/>
          <p:cNvSpPr/>
          <p:nvPr/>
        </p:nvSpPr>
        <p:spPr>
          <a:xfrm>
            <a:off x="0" y="6774449"/>
            <a:ext cx="10799763" cy="91597"/>
          </a:xfrm>
          <a:custGeom>
            <a:avLst/>
            <a:gdLst/>
            <a:ahLst/>
            <a:cxnLst/>
            <a:rect l="l" t="t" r="r" b="b"/>
            <a:pathLst>
              <a:path w="9131287" h="110477">
                <a:moveTo>
                  <a:pt x="0" y="110477"/>
                </a:moveTo>
                <a:lnTo>
                  <a:pt x="9131287" y="110477"/>
                </a:lnTo>
                <a:lnTo>
                  <a:pt x="9131287" y="0"/>
                </a:lnTo>
                <a:lnTo>
                  <a:pt x="0" y="0"/>
                </a:lnTo>
                <a:lnTo>
                  <a:pt x="0" y="110477"/>
                </a:lnTo>
                <a:close/>
              </a:path>
            </a:pathLst>
          </a:custGeom>
          <a:solidFill>
            <a:srgbClr val="F3B329"/>
          </a:solidFill>
          <a:ln>
            <a:solidFill>
              <a:srgbClr val="F3B3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CuadroTexto 5"/>
          <p:cNvSpPr txBox="1"/>
          <p:nvPr/>
        </p:nvSpPr>
        <p:spPr>
          <a:xfrm>
            <a:off x="1190255" y="555581"/>
            <a:ext cx="742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spc="-50" dirty="0" smtClean="0">
                <a:latin typeface="Calibri" panose="020F0502020204030204" pitchFamily="34" charset="0"/>
                <a:ea typeface="+mj-ea"/>
                <a:cs typeface="+mj-cs"/>
              </a:rPr>
              <a:t>Principio de integridad (LCE)</a:t>
            </a:r>
            <a:endParaRPr lang="es-PE" sz="3600" b="1" spc="-5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9834" y="1931664"/>
            <a:ext cx="95492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u="sng" dirty="0" smtClean="0">
                <a:latin typeface="Calibri" panose="020F0502020204030204" pitchFamily="34" charset="0"/>
              </a:rPr>
              <a:t>Artículo 2, literal j)</a:t>
            </a:r>
            <a:r>
              <a:rPr lang="es-PE" sz="2400" dirty="0" smtClean="0">
                <a:latin typeface="Calibri" panose="020F0502020204030204" pitchFamily="34" charset="0"/>
              </a:rPr>
              <a:t>. La </a:t>
            </a:r>
            <a:r>
              <a:rPr lang="es-PE" sz="2400" dirty="0">
                <a:latin typeface="Calibri" panose="020F0502020204030204" pitchFamily="34" charset="0"/>
              </a:rPr>
              <a:t>conducta de los partícipes </a:t>
            </a:r>
            <a:r>
              <a:rPr lang="es-PE" sz="2400" dirty="0" smtClean="0">
                <a:latin typeface="Calibri" panose="020F0502020204030204" pitchFamily="34" charset="0"/>
              </a:rPr>
              <a:t>en cualquier </a:t>
            </a:r>
            <a:r>
              <a:rPr lang="es-PE" sz="2400" dirty="0">
                <a:latin typeface="Calibri" panose="020F0502020204030204" pitchFamily="34" charset="0"/>
              </a:rPr>
              <a:t>etapa del proceso de contratación está </a:t>
            </a:r>
            <a:r>
              <a:rPr lang="es-PE" sz="2400" dirty="0" smtClean="0">
                <a:latin typeface="Calibri" panose="020F0502020204030204" pitchFamily="34" charset="0"/>
              </a:rPr>
              <a:t>guiada por </a:t>
            </a:r>
            <a:r>
              <a:rPr lang="es-PE" sz="2400" dirty="0">
                <a:latin typeface="Calibri" panose="020F0502020204030204" pitchFamily="34" charset="0"/>
              </a:rPr>
              <a:t>la honestidad y veracidad, evitando cualquier </a:t>
            </a:r>
            <a:r>
              <a:rPr lang="es-PE" sz="2400" dirty="0" smtClean="0">
                <a:latin typeface="Calibri" panose="020F0502020204030204" pitchFamily="34" charset="0"/>
              </a:rPr>
              <a:t>práctica indebida</a:t>
            </a:r>
            <a:r>
              <a:rPr lang="es-PE" sz="2400" dirty="0">
                <a:latin typeface="Calibri" panose="020F0502020204030204" pitchFamily="34" charset="0"/>
              </a:rPr>
              <a:t>, la misma que, en caso de producirse, debe </a:t>
            </a:r>
            <a:r>
              <a:rPr lang="es-PE" sz="2400" dirty="0" smtClean="0">
                <a:latin typeface="Calibri" panose="020F0502020204030204" pitchFamily="34" charset="0"/>
              </a:rPr>
              <a:t>ser comunicada </a:t>
            </a:r>
            <a:r>
              <a:rPr lang="es-PE" sz="2400" dirty="0">
                <a:latin typeface="Calibri" panose="020F0502020204030204" pitchFamily="34" charset="0"/>
              </a:rPr>
              <a:t>a las autoridades competentes de </a:t>
            </a:r>
            <a:r>
              <a:rPr lang="es-PE" sz="2400" dirty="0" smtClean="0">
                <a:latin typeface="Calibri" panose="020F0502020204030204" pitchFamily="34" charset="0"/>
              </a:rPr>
              <a:t>manera directa </a:t>
            </a:r>
            <a:r>
              <a:rPr lang="es-PE" sz="2400" dirty="0">
                <a:latin typeface="Calibri" panose="020F0502020204030204" pitchFamily="34" charset="0"/>
              </a:rPr>
              <a:t>y oportuna.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961919" y="4697608"/>
            <a:ext cx="2616200" cy="983525"/>
            <a:chOff x="8731" y="1322889"/>
            <a:chExt cx="2616200" cy="1763852"/>
          </a:xfrm>
        </p:grpSpPr>
        <p:sp>
          <p:nvSpPr>
            <p:cNvPr id="9" name="Rectángulo redondeado 8">
              <a:hlinkClick r:id="" action="ppaction://noaction"/>
            </p:cNvPr>
            <p:cNvSpPr/>
            <p:nvPr/>
          </p:nvSpPr>
          <p:spPr>
            <a:xfrm>
              <a:off x="8731" y="1322889"/>
              <a:ext cx="2616200" cy="1763852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94835" y="1408993"/>
              <a:ext cx="2443992" cy="1591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kern="1200" dirty="0">
                  <a:latin typeface="Calibri" panose="020F0502020204030204" pitchFamily="34" charset="0"/>
                </a:rPr>
                <a:t>ACTUACIONES PREPARATORIAS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709087" y="4697608"/>
            <a:ext cx="2616200" cy="983525"/>
            <a:chOff x="2755899" y="1322889"/>
            <a:chExt cx="2616200" cy="1763852"/>
          </a:xfrm>
        </p:grpSpPr>
        <p:sp>
          <p:nvSpPr>
            <p:cNvPr id="14" name="Rectángulo redondeado 13"/>
            <p:cNvSpPr/>
            <p:nvPr/>
          </p:nvSpPr>
          <p:spPr>
            <a:xfrm>
              <a:off x="2755899" y="1322889"/>
              <a:ext cx="2616200" cy="1763852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2842003" y="1408993"/>
              <a:ext cx="2443992" cy="1591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kern="1200" dirty="0">
                  <a:latin typeface="Calibri" panose="020F0502020204030204" pitchFamily="34" charset="0"/>
                </a:rPr>
                <a:t>FASE DE SELECCIÓN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456256" y="4697608"/>
            <a:ext cx="2616200" cy="983525"/>
            <a:chOff x="5503068" y="1322889"/>
            <a:chExt cx="2616200" cy="1763852"/>
          </a:xfrm>
        </p:grpSpPr>
        <p:sp>
          <p:nvSpPr>
            <p:cNvPr id="17" name="Rectángulo redondeado 16"/>
            <p:cNvSpPr/>
            <p:nvPr/>
          </p:nvSpPr>
          <p:spPr>
            <a:xfrm>
              <a:off x="5503068" y="1322889"/>
              <a:ext cx="2616200" cy="176385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5589172" y="1408993"/>
              <a:ext cx="2443992" cy="1591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kern="1200" dirty="0">
                  <a:latin typeface="Calibri" panose="020F0502020204030204" pitchFamily="34" charset="0"/>
                </a:rPr>
                <a:t>EJECUCIÓN CONTRACTUAL</a:t>
              </a:r>
            </a:p>
          </p:txBody>
        </p:sp>
      </p:grpSp>
      <p:sp>
        <p:nvSpPr>
          <p:cNvPr id="19" name="Triángulo isósceles 18"/>
          <p:cNvSpPr/>
          <p:nvPr/>
        </p:nvSpPr>
        <p:spPr>
          <a:xfrm rot="5400000">
            <a:off x="9114790" y="4605601"/>
            <a:ext cx="1274232" cy="1096963"/>
          </a:xfrm>
          <a:prstGeom prst="triangle">
            <a:avLst>
              <a:gd name="adj" fmla="val 4534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83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24"/>
          <p:cNvSpPr/>
          <p:nvPr/>
        </p:nvSpPr>
        <p:spPr>
          <a:xfrm>
            <a:off x="0" y="6774449"/>
            <a:ext cx="10799763" cy="91597"/>
          </a:xfrm>
          <a:custGeom>
            <a:avLst/>
            <a:gdLst/>
            <a:ahLst/>
            <a:cxnLst/>
            <a:rect l="l" t="t" r="r" b="b"/>
            <a:pathLst>
              <a:path w="9131287" h="110477">
                <a:moveTo>
                  <a:pt x="0" y="110477"/>
                </a:moveTo>
                <a:lnTo>
                  <a:pt x="9131287" y="110477"/>
                </a:lnTo>
                <a:lnTo>
                  <a:pt x="9131287" y="0"/>
                </a:lnTo>
                <a:lnTo>
                  <a:pt x="0" y="0"/>
                </a:lnTo>
                <a:lnTo>
                  <a:pt x="0" y="110477"/>
                </a:lnTo>
                <a:close/>
              </a:path>
            </a:pathLst>
          </a:custGeom>
          <a:solidFill>
            <a:srgbClr val="F3B329"/>
          </a:solidFill>
          <a:ln>
            <a:solidFill>
              <a:srgbClr val="F3B3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CuadroTexto 5"/>
          <p:cNvSpPr txBox="1"/>
          <p:nvPr/>
        </p:nvSpPr>
        <p:spPr>
          <a:xfrm>
            <a:off x="0" y="684586"/>
            <a:ext cx="6167879" cy="514628"/>
          </a:xfrm>
          <a:prstGeom prst="rect">
            <a:avLst/>
          </a:prstGeom>
          <a:ln>
            <a:noFill/>
          </a:ln>
        </p:spPr>
        <p:txBody>
          <a:bodyPr vert="horz" lIns="91430" tIns="45718" rIns="91430" bIns="45718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200" b="1" spc="-50" baseline="0">
                <a:solidFill>
                  <a:srgbClr val="0070C0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es-PE" altLang="es-ES" dirty="0" smtClean="0">
                <a:latin typeface="Calibri" panose="020F0502020204030204" pitchFamily="34" charset="0"/>
              </a:rPr>
              <a:t>Impedimentos (artículo 11 LCE)</a:t>
            </a:r>
            <a:endParaRPr lang="es-PE" altLang="es-ES" dirty="0">
              <a:latin typeface="Calibri" panose="020F050202020403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8059064" y="1643126"/>
            <a:ext cx="2420719" cy="919811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s-PE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Mientras ejerzan el cargo</a:t>
            </a:r>
            <a:endParaRPr lang="es-PE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4DACA3B-0D0B-4CF7-B01E-E028203F099F}"/>
              </a:ext>
            </a:extLst>
          </p:cNvPr>
          <p:cNvSpPr txBox="1"/>
          <p:nvPr/>
        </p:nvSpPr>
        <p:spPr>
          <a:xfrm>
            <a:off x="534139" y="1730124"/>
            <a:ext cx="75249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>
                <a:latin typeface="Calibri" panose="020F0502020204030204" pitchFamily="34" charset="0"/>
              </a:rPr>
              <a:t>En </a:t>
            </a:r>
            <a:r>
              <a:rPr lang="es-PE" sz="2400" b="1" u="sng" dirty="0">
                <a:latin typeface="Calibri" panose="020F0502020204030204" pitchFamily="34" charset="0"/>
              </a:rPr>
              <a:t>todo</a:t>
            </a:r>
            <a:r>
              <a:rPr lang="es-PE" sz="2400" b="1" dirty="0">
                <a:latin typeface="Calibri" panose="020F0502020204030204" pitchFamily="34" charset="0"/>
              </a:rPr>
              <a:t> proceso de contratación </a:t>
            </a:r>
            <a:r>
              <a:rPr lang="es-PE" sz="2400" b="1" dirty="0" smtClean="0">
                <a:latin typeface="Calibri" panose="020F0502020204030204" pitchFamily="34" charset="0"/>
              </a:rPr>
              <a:t>pública</a:t>
            </a:r>
          </a:p>
          <a:p>
            <a:pPr algn="just"/>
            <a:endParaRPr lang="es-PE" sz="2000" b="1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latin typeface="Calibri" panose="020F0502020204030204" pitchFamily="34" charset="0"/>
              </a:rPr>
              <a:t>El Presidente y los Vicepresidentes de la República.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latin typeface="Calibri" panose="020F0502020204030204" pitchFamily="34" charset="0"/>
              </a:rPr>
              <a:t>Los Congresistas de la República.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latin typeface="Calibri" panose="020F0502020204030204" pitchFamily="34" charset="0"/>
              </a:rPr>
              <a:t>Los </a:t>
            </a:r>
            <a:r>
              <a:rPr lang="es-PE" dirty="0" smtClean="0">
                <a:latin typeface="Calibri" panose="020F0502020204030204" pitchFamily="34" charset="0"/>
              </a:rPr>
              <a:t>Jueces Supremos </a:t>
            </a:r>
            <a:r>
              <a:rPr lang="es-PE" dirty="0">
                <a:latin typeface="Calibri" panose="020F0502020204030204" pitchFamily="34" charset="0"/>
              </a:rPr>
              <a:t>de la Corte Suprema de Justicia de la República.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latin typeface="Calibri" panose="020F0502020204030204" pitchFamily="34" charset="0"/>
              </a:rPr>
              <a:t>Los Titulares y los miembros del órgano colegiado de los Organismos Constitucionales Autónomos.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>
                <a:latin typeface="Calibri" panose="020F0502020204030204" pitchFamily="34" charset="0"/>
              </a:rPr>
              <a:t>Los </a:t>
            </a:r>
            <a:r>
              <a:rPr lang="es-PE" dirty="0">
                <a:latin typeface="Calibri" panose="020F0502020204030204" pitchFamily="34" charset="0"/>
              </a:rPr>
              <a:t>Ministros y Viceministros.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>
                <a:latin typeface="Calibri" panose="020F0502020204030204" pitchFamily="34" charset="0"/>
              </a:rPr>
              <a:t>Los </a:t>
            </a:r>
            <a:r>
              <a:rPr lang="es-PE" dirty="0">
                <a:latin typeface="Calibri" panose="020F0502020204030204" pitchFamily="34" charset="0"/>
              </a:rPr>
              <a:t>Gobernadores y Vicegobernadores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>
                <a:latin typeface="Calibri" panose="020F0502020204030204" pitchFamily="34" charset="0"/>
              </a:rPr>
              <a:t>Los </a:t>
            </a:r>
            <a:r>
              <a:rPr lang="es-PE" dirty="0">
                <a:latin typeface="Calibri" panose="020F0502020204030204" pitchFamily="34" charset="0"/>
              </a:rPr>
              <a:t>Jueces de las Cortes Superiores de Justicia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latin typeface="Calibri" panose="020F0502020204030204" pitchFamily="34" charset="0"/>
              </a:rPr>
              <a:t>Los Alcaldes.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latin typeface="Calibri" panose="020F0502020204030204" pitchFamily="34" charset="0"/>
              </a:rPr>
              <a:t>Los Titulares de instituciones o de organismos públicos del Poder Ejecutivo.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>
                <a:latin typeface="Calibri" panose="020F0502020204030204" pitchFamily="34" charset="0"/>
              </a:rPr>
              <a:t>Los funcionarios públicos, empleados de confianza, servidores públicos con poder de dirección o decisión y gerente de las empresas del Estado.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PE" dirty="0">
              <a:latin typeface="Calibri" panose="020F0502020204030204" pitchFamily="34" charset="0"/>
            </a:endParaRPr>
          </a:p>
          <a:p>
            <a:pPr algn="just"/>
            <a:endParaRPr lang="es-PE" dirty="0">
              <a:latin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4615" y="2505052"/>
            <a:ext cx="1707532" cy="23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24"/>
          <p:cNvSpPr/>
          <p:nvPr/>
        </p:nvSpPr>
        <p:spPr>
          <a:xfrm>
            <a:off x="0" y="6774449"/>
            <a:ext cx="10799763" cy="91597"/>
          </a:xfrm>
          <a:custGeom>
            <a:avLst/>
            <a:gdLst/>
            <a:ahLst/>
            <a:cxnLst/>
            <a:rect l="l" t="t" r="r" b="b"/>
            <a:pathLst>
              <a:path w="9131287" h="110477">
                <a:moveTo>
                  <a:pt x="0" y="110477"/>
                </a:moveTo>
                <a:lnTo>
                  <a:pt x="9131287" y="110477"/>
                </a:lnTo>
                <a:lnTo>
                  <a:pt x="9131287" y="0"/>
                </a:lnTo>
                <a:lnTo>
                  <a:pt x="0" y="0"/>
                </a:lnTo>
                <a:lnTo>
                  <a:pt x="0" y="110477"/>
                </a:lnTo>
                <a:close/>
              </a:path>
            </a:pathLst>
          </a:custGeom>
          <a:solidFill>
            <a:srgbClr val="F3B329"/>
          </a:solidFill>
          <a:ln>
            <a:solidFill>
              <a:srgbClr val="F3B3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CuadroTexto 9"/>
          <p:cNvSpPr txBox="1"/>
          <p:nvPr/>
        </p:nvSpPr>
        <p:spPr>
          <a:xfrm>
            <a:off x="706741" y="886893"/>
            <a:ext cx="6631741" cy="514628"/>
          </a:xfrm>
          <a:prstGeom prst="rect">
            <a:avLst/>
          </a:prstGeom>
          <a:ln>
            <a:noFill/>
          </a:ln>
        </p:spPr>
        <p:txBody>
          <a:bodyPr vert="horz" lIns="91430" tIns="45718" rIns="91430" bIns="45718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200" b="1" spc="-50" baseline="0">
                <a:solidFill>
                  <a:srgbClr val="0070C0"/>
                </a:solidFill>
                <a:ea typeface="+mj-ea"/>
                <a:cs typeface="+mj-cs"/>
              </a:defRPr>
            </a:lvl1pPr>
          </a:lstStyle>
          <a:p>
            <a:r>
              <a:rPr lang="es-PE" altLang="es-ES" dirty="0" smtClean="0"/>
              <a:t>Impedimentos</a:t>
            </a:r>
            <a:endParaRPr lang="es-PE" alt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B4DACA3B-0D0B-4CF7-B01E-E028203F099F}"/>
              </a:ext>
            </a:extLst>
          </p:cNvPr>
          <p:cNvSpPr txBox="1"/>
          <p:nvPr/>
        </p:nvSpPr>
        <p:spPr>
          <a:xfrm>
            <a:off x="706741" y="1792446"/>
            <a:ext cx="70144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/>
              <a:t>En </a:t>
            </a:r>
            <a:r>
              <a:rPr lang="es-PE" sz="2400" b="1" u="sng" dirty="0" smtClean="0"/>
              <a:t>el ámbito territorial</a:t>
            </a:r>
            <a:endParaRPr lang="es-PE" sz="2400" b="1" dirty="0" smtClean="0"/>
          </a:p>
          <a:p>
            <a:pPr algn="just"/>
            <a:endParaRPr lang="es-PE" sz="20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/>
              <a:t>Los Consejeros </a:t>
            </a:r>
            <a:r>
              <a:rPr lang="es-PE" dirty="0" smtClean="0"/>
              <a:t>Regionales.</a:t>
            </a:r>
            <a:endParaRPr lang="es-PE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/>
              <a:t>Los Regidores </a:t>
            </a:r>
            <a:r>
              <a:rPr lang="es-PE" dirty="0" smtClean="0"/>
              <a:t>Municipales.</a:t>
            </a:r>
          </a:p>
          <a:p>
            <a:pPr algn="just"/>
            <a:endParaRPr lang="es-PE" dirty="0"/>
          </a:p>
          <a:p>
            <a:pPr algn="just"/>
            <a:r>
              <a:rPr lang="es-PE" sz="2400" b="1" dirty="0"/>
              <a:t>En </a:t>
            </a:r>
            <a:r>
              <a:rPr lang="es-PE" sz="2400" b="1" u="sng" dirty="0"/>
              <a:t>el ámbito </a:t>
            </a:r>
            <a:r>
              <a:rPr lang="es-PE" sz="2400" b="1" u="sng" dirty="0" smtClean="0"/>
              <a:t>de la Entidad</a:t>
            </a:r>
            <a:endParaRPr lang="es-PE" sz="2400" b="1" dirty="0"/>
          </a:p>
          <a:p>
            <a:pPr algn="just"/>
            <a:endParaRPr lang="es-PE" sz="20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/>
              <a:t>Los </a:t>
            </a:r>
            <a:r>
              <a:rPr lang="es-PE" dirty="0" smtClean="0"/>
              <a:t>Directores de empresas del Estado.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Miembros de los Consejos Directivos de los organismos públicos del Poder Ejecutivo.</a:t>
            </a:r>
            <a:endParaRPr lang="es-PE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Servidores públicos sin poder de dirección o decisión.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Trabajadores de las empresas del Estado.</a:t>
            </a:r>
            <a:endParaRPr lang="es-PE" dirty="0"/>
          </a:p>
          <a:p>
            <a:pPr algn="just"/>
            <a:endParaRPr lang="es-PE" dirty="0"/>
          </a:p>
          <a:p>
            <a:pPr algn="just"/>
            <a:endParaRPr lang="es-PE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PE" dirty="0"/>
          </a:p>
          <a:p>
            <a:pPr algn="just"/>
            <a:endParaRPr lang="es-PE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01"/>
          <a:stretch/>
        </p:blipFill>
        <p:spPr>
          <a:xfrm>
            <a:off x="8024430" y="2252132"/>
            <a:ext cx="2197693" cy="3027735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7912916" y="1491576"/>
            <a:ext cx="2420719" cy="919811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s-PE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Mientras ejerzan el cargo</a:t>
            </a:r>
            <a:endParaRPr lang="es-PE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24"/>
          <p:cNvSpPr/>
          <p:nvPr/>
        </p:nvSpPr>
        <p:spPr>
          <a:xfrm>
            <a:off x="0" y="6774449"/>
            <a:ext cx="10799763" cy="91597"/>
          </a:xfrm>
          <a:custGeom>
            <a:avLst/>
            <a:gdLst/>
            <a:ahLst/>
            <a:cxnLst/>
            <a:rect l="l" t="t" r="r" b="b"/>
            <a:pathLst>
              <a:path w="9131287" h="110477">
                <a:moveTo>
                  <a:pt x="0" y="110477"/>
                </a:moveTo>
                <a:lnTo>
                  <a:pt x="9131287" y="110477"/>
                </a:lnTo>
                <a:lnTo>
                  <a:pt x="9131287" y="0"/>
                </a:lnTo>
                <a:lnTo>
                  <a:pt x="0" y="0"/>
                </a:lnTo>
                <a:lnTo>
                  <a:pt x="0" y="110477"/>
                </a:lnTo>
                <a:close/>
              </a:path>
            </a:pathLst>
          </a:custGeom>
          <a:solidFill>
            <a:srgbClr val="F3B329"/>
          </a:solidFill>
          <a:ln>
            <a:solidFill>
              <a:srgbClr val="F3B32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CuadroTexto 7"/>
          <p:cNvSpPr txBox="1"/>
          <p:nvPr/>
        </p:nvSpPr>
        <p:spPr>
          <a:xfrm>
            <a:off x="-171744" y="3402756"/>
            <a:ext cx="3175000" cy="101565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s-PE" sz="2000" b="1" dirty="0" smtClean="0">
                <a:latin typeface="Calibri" panose="020F0502020204030204" pitchFamily="34" charset="0"/>
              </a:rPr>
              <a:t>TODO PROCESO DE CONTRATACIÓN</a:t>
            </a:r>
          </a:p>
          <a:p>
            <a:pPr algn="ctr"/>
            <a:r>
              <a:rPr lang="es-PE" sz="2000" dirty="0" smtClean="0">
                <a:latin typeface="Calibri" panose="020F0502020204030204" pitchFamily="34" charset="0"/>
              </a:rPr>
              <a:t>Literal a) art. 11 Ley</a:t>
            </a:r>
            <a:endParaRPr lang="es-PE" sz="2000" dirty="0"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118980" y="3372885"/>
            <a:ext cx="2636668" cy="101565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s-PE" sz="2000" b="1" dirty="0" smtClean="0">
                <a:latin typeface="Calibri" panose="020F0502020204030204" pitchFamily="34" charset="0"/>
              </a:rPr>
              <a:t>ÁMBITO DEL SECTOR</a:t>
            </a:r>
          </a:p>
          <a:p>
            <a:pPr algn="ctr"/>
            <a:r>
              <a:rPr lang="es-PE" sz="2000" dirty="0" smtClean="0">
                <a:latin typeface="Calibri" panose="020F0502020204030204" pitchFamily="34" charset="0"/>
              </a:rPr>
              <a:t>Literal b) </a:t>
            </a:r>
            <a:r>
              <a:rPr lang="es-PE" sz="2000" dirty="0">
                <a:latin typeface="Calibri" panose="020F0502020204030204" pitchFamily="34" charset="0"/>
              </a:rPr>
              <a:t>art. 11 Ley</a:t>
            </a:r>
          </a:p>
          <a:p>
            <a:pPr algn="ctr"/>
            <a:endParaRPr lang="es-PE" sz="2000" dirty="0">
              <a:latin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898530" y="3382594"/>
            <a:ext cx="2838538" cy="163121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s-PE" sz="2000" b="1" dirty="0" smtClean="0">
                <a:latin typeface="Calibri" panose="020F0502020204030204" pitchFamily="34" charset="0"/>
              </a:rPr>
              <a:t>COMPETENCIA TERRITORIAL</a:t>
            </a:r>
          </a:p>
          <a:p>
            <a:pPr algn="ctr"/>
            <a:r>
              <a:rPr lang="es-PE" sz="2000" dirty="0" smtClean="0">
                <a:latin typeface="Calibri" panose="020F0502020204030204" pitchFamily="34" charset="0"/>
              </a:rPr>
              <a:t>Literal c) y d) </a:t>
            </a:r>
          </a:p>
          <a:p>
            <a:pPr algn="ctr"/>
            <a:r>
              <a:rPr lang="es-PE" sz="2000" dirty="0" smtClean="0">
                <a:latin typeface="Calibri" panose="020F0502020204030204" pitchFamily="34" charset="0"/>
              </a:rPr>
              <a:t>art</a:t>
            </a:r>
            <a:r>
              <a:rPr lang="es-PE" sz="2000" dirty="0">
                <a:latin typeface="Calibri" panose="020F0502020204030204" pitchFamily="34" charset="0"/>
              </a:rPr>
              <a:t>. 11 Ley</a:t>
            </a:r>
          </a:p>
          <a:p>
            <a:pPr algn="ctr"/>
            <a:endParaRPr lang="es-PE" sz="2000" dirty="0">
              <a:latin typeface="Calibri" panose="020F050202020403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606954" y="3402756"/>
            <a:ext cx="2493993" cy="101565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s-PE" sz="2000" b="1" dirty="0" smtClean="0">
                <a:latin typeface="Calibri" panose="020F0502020204030204" pitchFamily="34" charset="0"/>
              </a:rPr>
              <a:t>ENTIDAD</a:t>
            </a:r>
          </a:p>
          <a:p>
            <a:pPr algn="ctr"/>
            <a:r>
              <a:rPr lang="es-PE" sz="2000" dirty="0" smtClean="0">
                <a:latin typeface="Calibri" panose="020F0502020204030204" pitchFamily="34" charset="0"/>
              </a:rPr>
              <a:t>Literal e) y f) </a:t>
            </a:r>
          </a:p>
          <a:p>
            <a:pPr algn="ctr"/>
            <a:r>
              <a:rPr lang="es-PE" sz="2000" dirty="0" smtClean="0">
                <a:latin typeface="Calibri" panose="020F0502020204030204" pitchFamily="34" charset="0"/>
              </a:rPr>
              <a:t>art</a:t>
            </a:r>
            <a:r>
              <a:rPr lang="es-PE" sz="2000" dirty="0">
                <a:latin typeface="Calibri" panose="020F0502020204030204" pitchFamily="34" charset="0"/>
              </a:rPr>
              <a:t>. 11 </a:t>
            </a:r>
            <a:r>
              <a:rPr lang="es-PE" sz="2000" dirty="0" smtClean="0">
                <a:latin typeface="Calibri" panose="020F0502020204030204" pitchFamily="34" charset="0"/>
              </a:rPr>
              <a:t>Ley</a:t>
            </a:r>
            <a:endParaRPr lang="es-PE" sz="2000" dirty="0">
              <a:latin typeface="Calibri" panose="020F0502020204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0133" y="921666"/>
            <a:ext cx="9960621" cy="1010340"/>
          </a:xfrm>
          <a:prstGeom prst="rect">
            <a:avLst/>
          </a:prstGeom>
          <a:ln>
            <a:noFill/>
          </a:ln>
        </p:spPr>
        <p:txBody>
          <a:bodyPr vert="horz" lIns="91430" tIns="45718" rIns="91430" bIns="45718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200" b="1" spc="-50" baseline="0">
                <a:solidFill>
                  <a:srgbClr val="0070C0"/>
                </a:solidFill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PE" altLang="es-ES" sz="3600" dirty="0" smtClean="0">
                <a:latin typeface="Calibri" panose="020F0502020204030204" pitchFamily="34" charset="0"/>
              </a:rPr>
              <a:t>Impedimentos</a:t>
            </a:r>
          </a:p>
          <a:p>
            <a:pPr>
              <a:lnSpc>
                <a:spcPct val="100000"/>
              </a:lnSpc>
            </a:pPr>
            <a:r>
              <a:rPr lang="es-P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Hasta 12 meses de haber dejado el </a:t>
            </a:r>
            <a:r>
              <a:rPr lang="es-PE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cargo</a:t>
            </a:r>
            <a:endParaRPr lang="es-PE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1188273" y="2816540"/>
            <a:ext cx="500893" cy="5008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CuadroTexto 17"/>
          <p:cNvSpPr txBox="1"/>
          <p:nvPr/>
        </p:nvSpPr>
        <p:spPr>
          <a:xfrm>
            <a:off x="1285472" y="286983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1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200045" y="2872807"/>
            <a:ext cx="500893" cy="5008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/>
          <p:cNvSpPr txBox="1"/>
          <p:nvPr/>
        </p:nvSpPr>
        <p:spPr>
          <a:xfrm>
            <a:off x="4297244" y="292610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2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7038101" y="2869837"/>
            <a:ext cx="500893" cy="5008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CuadroTexto 21"/>
          <p:cNvSpPr txBox="1"/>
          <p:nvPr/>
        </p:nvSpPr>
        <p:spPr>
          <a:xfrm>
            <a:off x="7135300" y="292313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3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9553119" y="2871992"/>
            <a:ext cx="500893" cy="5008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CuadroTexto 23"/>
          <p:cNvSpPr txBox="1"/>
          <p:nvPr/>
        </p:nvSpPr>
        <p:spPr>
          <a:xfrm>
            <a:off x="9650318" y="292528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</a:rPr>
              <a:t>4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4DACA3B-0D0B-4CF7-B01E-E028203F099F}"/>
              </a:ext>
            </a:extLst>
          </p:cNvPr>
          <p:cNvSpPr txBox="1"/>
          <p:nvPr/>
        </p:nvSpPr>
        <p:spPr>
          <a:xfrm>
            <a:off x="301753" y="2105044"/>
            <a:ext cx="9602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latin typeface="Calibri" panose="020F0502020204030204" pitchFamily="34" charset="0"/>
              </a:rPr>
              <a:t>Cónyuge, </a:t>
            </a:r>
            <a:r>
              <a:rPr lang="es-PE" sz="3200" b="1" dirty="0">
                <a:latin typeface="Calibri" panose="020F0502020204030204" pitchFamily="34" charset="0"/>
              </a:rPr>
              <a:t>conviviente o los parientes hasta el segundo grado de afinidad o </a:t>
            </a:r>
            <a:r>
              <a:rPr lang="es-PE" sz="3200" b="1" dirty="0" smtClean="0">
                <a:latin typeface="Calibri" panose="020F0502020204030204" pitchFamily="34" charset="0"/>
              </a:rPr>
              <a:t>consanguinidad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931" y="3519879"/>
            <a:ext cx="1936192" cy="18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6" y="724278"/>
            <a:ext cx="10231459" cy="57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5"/>
          <p:cNvSpPr/>
          <p:nvPr/>
        </p:nvSpPr>
        <p:spPr>
          <a:xfrm>
            <a:off x="0" y="13"/>
            <a:ext cx="10799763" cy="299643"/>
          </a:xfrm>
          <a:custGeom>
            <a:avLst/>
            <a:gdLst/>
            <a:ahLst/>
            <a:cxnLst/>
            <a:rect l="l" t="t" r="r" b="b"/>
            <a:pathLst>
              <a:path w="9131287" h="299643">
                <a:moveTo>
                  <a:pt x="0" y="299643"/>
                </a:moveTo>
                <a:lnTo>
                  <a:pt x="9131287" y="299643"/>
                </a:lnTo>
                <a:lnTo>
                  <a:pt x="9131287" y="0"/>
                </a:lnTo>
                <a:lnTo>
                  <a:pt x="0" y="0"/>
                </a:lnTo>
                <a:lnTo>
                  <a:pt x="0" y="2996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CuadroTexto 5"/>
          <p:cNvSpPr txBox="1"/>
          <p:nvPr/>
        </p:nvSpPr>
        <p:spPr>
          <a:xfrm>
            <a:off x="584222" y="1002646"/>
            <a:ext cx="9631318" cy="1113404"/>
          </a:xfrm>
          <a:prstGeom prst="rect">
            <a:avLst/>
          </a:prstGeom>
          <a:ln>
            <a:noFill/>
          </a:ln>
        </p:spPr>
        <p:txBody>
          <a:bodyPr vert="horz" lIns="91430" tIns="45718" rIns="91430" bIns="45718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200" b="1" spc="-50" baseline="0">
                <a:solidFill>
                  <a:srgbClr val="0070C0"/>
                </a:solidFill>
                <a:ea typeface="+mj-ea"/>
                <a:cs typeface="+mj-cs"/>
              </a:defRPr>
            </a:lvl1pPr>
          </a:lstStyle>
          <a:p>
            <a:r>
              <a:rPr lang="es-PE" altLang="es-ES" sz="3600" dirty="0" smtClean="0">
                <a:latin typeface="Calibri" panose="020F0502020204030204" pitchFamily="34" charset="0"/>
              </a:rPr>
              <a:t>Impedimentos</a:t>
            </a:r>
          </a:p>
          <a:p>
            <a:r>
              <a:rPr lang="es-PE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El impedimento se extiende al cónyuge, conviviente o los parientes hasta el segundo grado de afinidad o consanguinidad </a:t>
            </a:r>
            <a:endParaRPr lang="es-PE" altLang="es-ES" sz="2800" b="0" dirty="0">
              <a:latin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CD29518-3D29-4603-A122-635900290D32}"/>
              </a:ext>
            </a:extLst>
          </p:cNvPr>
          <p:cNvSpPr txBox="1"/>
          <p:nvPr/>
        </p:nvSpPr>
        <p:spPr>
          <a:xfrm>
            <a:off x="599099" y="2516040"/>
            <a:ext cx="89912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>
                <a:latin typeface="Calibri" panose="020F0502020204030204" pitchFamily="34" charset="0"/>
              </a:rPr>
              <a:t>En el proceso de contratación </a:t>
            </a:r>
            <a:r>
              <a:rPr lang="es-PE" sz="2400" b="1" dirty="0" smtClean="0">
                <a:latin typeface="Calibri" panose="020F0502020204030204" pitchFamily="34" charset="0"/>
              </a:rPr>
              <a:t>correspondiente:</a:t>
            </a:r>
            <a:endParaRPr lang="es-PE" sz="2400" b="1" dirty="0">
              <a:latin typeface="Calibri" panose="020F0502020204030204" pitchFamily="34" charset="0"/>
            </a:endParaRPr>
          </a:p>
          <a:p>
            <a:pPr algn="just"/>
            <a:r>
              <a:rPr lang="es-PE" dirty="0" smtClean="0">
                <a:latin typeface="Calibri" panose="020F0502020204030204" pitchFamily="34" charset="0"/>
              </a:rPr>
              <a:t>Las personas naturales </a:t>
            </a:r>
            <a:r>
              <a:rPr lang="es-PE" dirty="0">
                <a:latin typeface="Calibri" panose="020F0502020204030204" pitchFamily="34" charset="0"/>
              </a:rPr>
              <a:t>o </a:t>
            </a:r>
            <a:r>
              <a:rPr lang="es-PE" dirty="0" smtClean="0">
                <a:latin typeface="Calibri" panose="020F0502020204030204" pitchFamily="34" charset="0"/>
              </a:rPr>
              <a:t>jurídicas </a:t>
            </a:r>
            <a:r>
              <a:rPr lang="es-PE" dirty="0">
                <a:latin typeface="Calibri" panose="020F0502020204030204" pitchFamily="34" charset="0"/>
              </a:rPr>
              <a:t>que tenga intervención directa en cualquiera de las siguientes </a:t>
            </a:r>
            <a:r>
              <a:rPr lang="es-PE" dirty="0" smtClean="0">
                <a:latin typeface="Calibri" panose="020F0502020204030204" pitchFamily="34" charset="0"/>
              </a:rPr>
              <a:t>actuaciones:</a:t>
            </a:r>
          </a:p>
          <a:p>
            <a:pPr algn="just"/>
            <a:endParaRPr lang="es-PE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2000" dirty="0">
                <a:latin typeface="Calibri" panose="020F0502020204030204" pitchFamily="34" charset="0"/>
              </a:rPr>
              <a:t>Determinación de las características técnicas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2000" dirty="0">
                <a:latin typeface="Calibri" panose="020F0502020204030204" pitchFamily="34" charset="0"/>
              </a:rPr>
              <a:t>Determinación del valor referencial y/o valor estimado.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2000" dirty="0">
                <a:latin typeface="Calibri" panose="020F0502020204030204" pitchFamily="34" charset="0"/>
              </a:rPr>
              <a:t>Elaboración de los documentos de procedimiento de selección.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2000" dirty="0">
                <a:latin typeface="Calibri" panose="020F0502020204030204" pitchFamily="34" charset="0"/>
              </a:rPr>
              <a:t>Calificación y evaluación de </a:t>
            </a:r>
            <a:r>
              <a:rPr lang="es-PE" sz="2000" dirty="0" smtClean="0">
                <a:latin typeface="Calibri" panose="020F0502020204030204" pitchFamily="34" charset="0"/>
              </a:rPr>
              <a:t>ofertas.</a:t>
            </a:r>
            <a:endParaRPr lang="es-PE" sz="2000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2000" dirty="0" smtClean="0">
                <a:latin typeface="Calibri" panose="020F0502020204030204" pitchFamily="34" charset="0"/>
              </a:rPr>
              <a:t>Conformidad </a:t>
            </a:r>
            <a:r>
              <a:rPr lang="es-PE" sz="2000" dirty="0">
                <a:latin typeface="Calibri" panose="020F0502020204030204" pitchFamily="34" charset="0"/>
              </a:rPr>
              <a:t>de los contratos derivados de dicho procedimiento de </a:t>
            </a:r>
            <a:r>
              <a:rPr lang="es-PE" sz="2000" dirty="0" smtClean="0">
                <a:latin typeface="Calibri" panose="020F0502020204030204" pitchFamily="34" charset="0"/>
              </a:rPr>
              <a:t>selección.</a:t>
            </a:r>
            <a:endParaRPr lang="es-PE" sz="2000" dirty="0">
              <a:latin typeface="Calibri" panose="020F0502020204030204" pitchFamily="34" charset="0"/>
            </a:endParaRPr>
          </a:p>
          <a:p>
            <a:pPr algn="just"/>
            <a:endParaRPr lang="es-PE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PE" b="1" dirty="0">
                <a:latin typeface="Calibri" panose="020F0502020204030204" pitchFamily="34" charset="0"/>
              </a:rPr>
              <a:t>EXCEPCIÓN: Contratos de Supervisión</a:t>
            </a:r>
          </a:p>
        </p:txBody>
      </p:sp>
    </p:spTree>
    <p:extLst>
      <p:ext uri="{BB962C8B-B14F-4D97-AF65-F5344CB8AC3E}">
        <p14:creationId xmlns:p14="http://schemas.microsoft.com/office/powerpoint/2010/main" val="7014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4704</TotalTime>
  <Words>1492</Words>
  <Application>Microsoft Office PowerPoint</Application>
  <PresentationFormat>Personalizado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Antonio</vt:lpstr>
      <vt:lpstr>Arial</vt:lpstr>
      <vt:lpstr>Calibri</vt:lpstr>
      <vt:lpstr>Calibri Light</vt:lpstr>
      <vt:lpstr>Corbel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Christian Cesar Chocano Davis</cp:lastModifiedBy>
  <cp:revision>286</cp:revision>
  <cp:lastPrinted>2019-05-13T19:17:52Z</cp:lastPrinted>
  <dcterms:created xsi:type="dcterms:W3CDTF">2018-06-12T16:28:53Z</dcterms:created>
  <dcterms:modified xsi:type="dcterms:W3CDTF">2019-09-03T22:22:30Z</dcterms:modified>
</cp:coreProperties>
</file>