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2" r:id="rId3"/>
    <p:sldId id="273" r:id="rId4"/>
    <p:sldId id="274" r:id="rId5"/>
    <p:sldId id="275" r:id="rId6"/>
    <p:sldId id="340" r:id="rId7"/>
    <p:sldId id="266" r:id="rId8"/>
    <p:sldId id="267" r:id="rId9"/>
    <p:sldId id="268" r:id="rId10"/>
    <p:sldId id="289" r:id="rId11"/>
    <p:sldId id="325" r:id="rId12"/>
    <p:sldId id="348" r:id="rId13"/>
    <p:sldId id="345" r:id="rId14"/>
    <p:sldId id="306" r:id="rId15"/>
    <p:sldId id="347" r:id="rId16"/>
    <p:sldId id="341" r:id="rId17"/>
    <p:sldId id="344" r:id="rId18"/>
    <p:sldId id="321" r:id="rId19"/>
    <p:sldId id="316" r:id="rId20"/>
    <p:sldId id="360" r:id="rId21"/>
    <p:sldId id="319" r:id="rId22"/>
    <p:sldId id="349" r:id="rId23"/>
    <p:sldId id="350" r:id="rId24"/>
    <p:sldId id="352" r:id="rId25"/>
    <p:sldId id="353" r:id="rId26"/>
    <p:sldId id="354" r:id="rId27"/>
    <p:sldId id="346" r:id="rId28"/>
    <p:sldId id="356" r:id="rId29"/>
    <p:sldId id="358" r:id="rId30"/>
    <p:sldId id="359" r:id="rId31"/>
    <p:sldId id="292" r:id="rId32"/>
  </p:sldIdLst>
  <p:sldSz cx="12190413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222"/>
    <a:srgbClr val="A2F0BC"/>
    <a:srgbClr val="CCFF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5" autoAdjust="0"/>
    <p:restoredTop sz="94660"/>
  </p:normalViewPr>
  <p:slideViewPr>
    <p:cSldViewPr>
      <p:cViewPr varScale="1">
        <p:scale>
          <a:sx n="105" d="100"/>
          <a:sy n="105" d="100"/>
        </p:scale>
        <p:origin x="4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CFA81-A2A8-4D16-8244-A4C7472C5662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5DC9D-2F31-4378-A78E-AF79D20044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882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DC9D-2F31-4378-A78E-AF79D200443E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494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DC9D-2F31-4378-A78E-AF79D200443E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258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DC9D-2F31-4378-A78E-AF79D200443E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5230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DC9D-2F31-4378-A78E-AF79D200443E}" type="slidenum">
              <a:rPr lang="es-PE" smtClean="0"/>
              <a:t>26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1277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DC9D-2F31-4378-A78E-AF79D200443E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1858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DC9D-2F31-4378-A78E-AF79D200443E}" type="slidenum">
              <a:rPr lang="es-PE" smtClean="0"/>
              <a:t>29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7600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DC9D-2F31-4378-A78E-AF79D200443E}" type="slidenum">
              <a:rPr lang="es-PE" smtClean="0"/>
              <a:t>30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27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DC9D-2F31-4378-A78E-AF79D200443E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5590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DC9D-2F31-4378-A78E-AF79D200443E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3149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DC9D-2F31-4378-A78E-AF79D200443E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827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DC9D-2F31-4378-A78E-AF79D200443E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378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DC9D-2F31-4378-A78E-AF79D200443E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158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DC9D-2F31-4378-A78E-AF79D200443E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6928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DC9D-2F31-4378-A78E-AF79D200443E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609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DC9D-2F31-4378-A78E-AF79D200443E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399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41AA-9475-4BB0-8550-62ECF6B2A459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134E-43AC-479F-9A61-6B43A3DE99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818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41AA-9475-4BB0-8550-62ECF6B2A459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134E-43AC-479F-9A61-6B43A3DE99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586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41AA-9475-4BB0-8550-62ECF6B2A459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134E-43AC-479F-9A61-6B43A3DE99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98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41AA-9475-4BB0-8550-62ECF6B2A459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134E-43AC-479F-9A61-6B43A3DE99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397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41AA-9475-4BB0-8550-62ECF6B2A459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134E-43AC-479F-9A61-6B43A3DE99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616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41AA-9475-4BB0-8550-62ECF6B2A459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134E-43AC-479F-9A61-6B43A3DE99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387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41AA-9475-4BB0-8550-62ECF6B2A459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134E-43AC-479F-9A61-6B43A3DE99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712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41AA-9475-4BB0-8550-62ECF6B2A459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134E-43AC-479F-9A61-6B43A3DE99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052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41AA-9475-4BB0-8550-62ECF6B2A459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134E-43AC-479F-9A61-6B43A3DE99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219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41AA-9475-4BB0-8550-62ECF6B2A459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134E-43AC-479F-9A61-6B43A3DE99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722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41AA-9475-4BB0-8550-62ECF6B2A459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134E-43AC-479F-9A61-6B43A3DE99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109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D41AA-9475-4BB0-8550-62ECF6B2A459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8134E-43AC-479F-9A61-6B43A3DE99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687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0590" y="908720"/>
            <a:ext cx="11089232" cy="2334123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s-PE" sz="3800" b="1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Los derechos humanos de los pueblos indígenas en el Perú</a:t>
            </a:r>
            <a:br>
              <a:rPr lang="es-PE" sz="3800" b="1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PE" sz="1200" dirty="0">
                <a:latin typeface="Arial Rounded MT Bold" panose="020F0704030504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2924944"/>
            <a:ext cx="8533289" cy="2713856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s-PE" sz="2400" b="1" dirty="0">
                <a:solidFill>
                  <a:srgbClr val="912222"/>
                </a:solidFill>
                <a:latin typeface="Georgia" panose="02040502050405020303" pitchFamily="18" charset="0"/>
              </a:rPr>
              <a:t>Álvaro Másquez Salvador</a:t>
            </a:r>
          </a:p>
          <a:p>
            <a:pPr>
              <a:lnSpc>
                <a:spcPts val="2500"/>
              </a:lnSpc>
            </a:pPr>
            <a:r>
              <a:rPr lang="es-PE" sz="2400" dirty="0">
                <a:solidFill>
                  <a:schemeClr val="tx1"/>
                </a:solidFill>
                <a:latin typeface="Georgia" panose="02040502050405020303" pitchFamily="18" charset="0"/>
              </a:rPr>
              <a:t>Instituto de Defensa Legal</a:t>
            </a:r>
          </a:p>
          <a:p>
            <a:pPr>
              <a:lnSpc>
                <a:spcPts val="2500"/>
              </a:lnSpc>
            </a:pPr>
            <a:r>
              <a:rPr lang="es-PE" sz="2400" dirty="0">
                <a:solidFill>
                  <a:schemeClr val="tx1"/>
                </a:solidFill>
                <a:latin typeface="Georgia" panose="02040502050405020303" pitchFamily="18" charset="0"/>
              </a:rPr>
              <a:t>Lima, septiembre de 2019</a:t>
            </a:r>
            <a:endParaRPr lang="es-PE" sz="2400" dirty="0">
              <a:solidFill>
                <a:schemeClr val="tx1"/>
              </a:solidFill>
              <a:latin typeface="Plantagenet Cherokee" panose="02020602070100000000" pitchFamily="18" charset="0"/>
            </a:endParaRPr>
          </a:p>
        </p:txBody>
      </p:sp>
      <p:pic>
        <p:nvPicPr>
          <p:cNvPr id="4" name="Picture 2" descr="Image result for instituto de defensa legal">
            <a:extLst>
              <a:ext uri="{FF2B5EF4-FFF2-40B4-BE49-F238E27FC236}">
                <a16:creationId xmlns:a16="http://schemas.microsoft.com/office/drawing/2014/main" id="{A2827C44-04E4-421C-98C0-CB5FE276E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29" y="4281872"/>
            <a:ext cx="1373953" cy="19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3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416188-452B-4756-A5A8-9007F85D2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8"/>
          <a:stretch/>
        </p:blipFill>
        <p:spPr>
          <a:xfrm>
            <a:off x="713781" y="447"/>
            <a:ext cx="10750821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4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66614" y="2492897"/>
            <a:ext cx="10585176" cy="1512167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912222"/>
                </a:solidFill>
                <a:latin typeface="Georgia" panose="02040502050405020303" pitchFamily="18" charset="0"/>
              </a:rPr>
              <a:t>El derecho de los pueblos indígenas a la </a:t>
            </a:r>
            <a:r>
              <a:rPr lang="es-PE" sz="3600" b="1" dirty="0">
                <a:solidFill>
                  <a:schemeClr val="accent1"/>
                </a:solidFill>
                <a:latin typeface="Georgia" panose="02040502050405020303" pitchFamily="18" charset="0"/>
              </a:rPr>
              <a:t>identidad cultural</a:t>
            </a:r>
            <a:endParaRPr lang="es-PE" sz="2400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Image result for instituto de defensa legal">
            <a:extLst>
              <a:ext uri="{FF2B5EF4-FFF2-40B4-BE49-F238E27FC236}">
                <a16:creationId xmlns:a16="http://schemas.microsoft.com/office/drawing/2014/main" id="{A2827C44-04E4-421C-98C0-CB5FE276E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70" y="4406900"/>
            <a:ext cx="1373953" cy="19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5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Identidad y cultura</a:t>
            </a:r>
            <a:endParaRPr lang="es-PE" sz="40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28800"/>
            <a:ext cx="10009112" cy="4238600"/>
          </a:xfrm>
        </p:spPr>
        <p:txBody>
          <a:bodyPr>
            <a:noAutofit/>
          </a:bodyPr>
          <a:lstStyle/>
          <a:p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Reconocimiento de la </a:t>
            </a:r>
            <a:r>
              <a:rPr lang="es-PE" sz="2400" b="1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identidad cultural </a:t>
            </a: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y la </a:t>
            </a:r>
            <a:r>
              <a:rPr lang="es-PE" sz="2400" b="1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identidad étnica</a:t>
            </a:r>
          </a:p>
          <a:p>
            <a:r>
              <a:rPr lang="es-MX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Dimensión colectiva de la identidad</a:t>
            </a:r>
            <a:r>
              <a:rPr lang="es-PE" sz="2400" b="1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(características genéticas, históricas, sociales y culturales)</a:t>
            </a:r>
          </a:p>
          <a:p>
            <a:r>
              <a:rPr lang="es-MX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Respeto en sus costumbres y tradiciones: «el derecho de la etnia a existir» (Tribunal Constitucional)</a:t>
            </a:r>
          </a:p>
        </p:txBody>
      </p:sp>
    </p:spTree>
    <p:extLst>
      <p:ext uri="{BB962C8B-B14F-4D97-AF65-F5344CB8AC3E}">
        <p14:creationId xmlns:p14="http://schemas.microsoft.com/office/powerpoint/2010/main" val="263731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66614" y="2492897"/>
            <a:ext cx="10585176" cy="1512167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912222"/>
                </a:solidFill>
                <a:latin typeface="Georgia" panose="02040502050405020303" pitchFamily="18" charset="0"/>
              </a:rPr>
              <a:t>El derecho de los pueblos indígenas a la </a:t>
            </a:r>
            <a:r>
              <a:rPr lang="es-PE" sz="3600" b="1" dirty="0">
                <a:solidFill>
                  <a:schemeClr val="accent1"/>
                </a:solidFill>
                <a:latin typeface="Georgia" panose="02040502050405020303" pitchFamily="18" charset="0"/>
              </a:rPr>
              <a:t>propiedad colectiva </a:t>
            </a:r>
            <a:r>
              <a:rPr lang="es-PE" sz="3600" b="1" dirty="0">
                <a:solidFill>
                  <a:srgbClr val="912222"/>
                </a:solidFill>
                <a:latin typeface="Georgia" panose="02040502050405020303" pitchFamily="18" charset="0"/>
              </a:rPr>
              <a:t>y los </a:t>
            </a:r>
            <a:r>
              <a:rPr lang="es-PE" sz="3600" b="1" dirty="0">
                <a:solidFill>
                  <a:schemeClr val="accent1"/>
                </a:solidFill>
                <a:latin typeface="Georgia" panose="02040502050405020303" pitchFamily="18" charset="0"/>
              </a:rPr>
              <a:t>recursos naturales</a:t>
            </a:r>
            <a:endParaRPr lang="es-PE" sz="2400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Image result for instituto de defensa legal">
            <a:extLst>
              <a:ext uri="{FF2B5EF4-FFF2-40B4-BE49-F238E27FC236}">
                <a16:creationId xmlns:a16="http://schemas.microsoft.com/office/drawing/2014/main" id="{A2827C44-04E4-421C-98C0-CB5FE276E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70" y="4406900"/>
            <a:ext cx="1373953" cy="19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64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Problemática actual</a:t>
            </a:r>
            <a:endParaRPr lang="es-PE" sz="40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28800"/>
            <a:ext cx="10009112" cy="4238600"/>
          </a:xfrm>
        </p:spPr>
        <p:txBody>
          <a:bodyPr>
            <a:noAutofit/>
          </a:bodyPr>
          <a:lstStyle/>
          <a:p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IBC (2015): 10,419 comunidades nativas y campesinas</a:t>
            </a:r>
          </a:p>
          <a:p>
            <a:pPr marL="360363" indent="0">
              <a:buNone/>
            </a:pPr>
            <a:r>
              <a:rPr lang="es-PE" sz="2200" dirty="0">
                <a:latin typeface="Georgia" panose="02040502050405020303" pitchFamily="18" charset="0"/>
                <a:cs typeface="Calibri" panose="020F0502020204030204" pitchFamily="34" charset="0"/>
              </a:rPr>
              <a:t>Tituladas: 6,453 (62%)</a:t>
            </a:r>
          </a:p>
          <a:p>
            <a:pPr marL="360363" indent="0">
              <a:buNone/>
            </a:pPr>
            <a:r>
              <a:rPr lang="es-PE" sz="2200" dirty="0">
                <a:latin typeface="Georgia" panose="02040502050405020303" pitchFamily="18" charset="0"/>
                <a:cs typeface="Calibri" panose="020F0502020204030204" pitchFamily="34" charset="0"/>
              </a:rPr>
              <a:t>No tituladas: 3,966 (38%)</a:t>
            </a:r>
          </a:p>
          <a:p>
            <a:pPr marL="360363" indent="0">
              <a:buNone/>
            </a:pPr>
            <a:endParaRPr lang="es-PE" sz="2400" dirty="0">
              <a:solidFill>
                <a:srgbClr val="912222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AIDESEP (2017): 1,376 comunidades, en un área aproximada de 20 millones de hectáreas</a:t>
            </a:r>
          </a:p>
          <a:p>
            <a:endParaRPr lang="es-PE" sz="24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8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Problemática actual</a:t>
            </a:r>
            <a:endParaRPr lang="es-PE" sz="40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28800"/>
            <a:ext cx="10009112" cy="4238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Ruiz </a:t>
            </a:r>
            <a:r>
              <a:rPr lang="es-PE" sz="2400" dirty="0" err="1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Molleda</a:t>
            </a: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(2017):</a:t>
            </a:r>
          </a:p>
          <a:p>
            <a:pPr marL="719138" indent="-385763">
              <a:buFont typeface="+mj-lt"/>
              <a:buAutoNum type="arabicPeriod"/>
            </a:pPr>
            <a:r>
              <a:rPr lang="es-MX" sz="2000" dirty="0">
                <a:latin typeface="Georgia" panose="02040502050405020303" pitchFamily="18" charset="0"/>
              </a:rPr>
              <a:t>No titulación de tierras de aptitud forestal (cesión en uso)</a:t>
            </a:r>
          </a:p>
          <a:p>
            <a:pPr marL="719138" indent="-385763">
              <a:buFont typeface="+mj-lt"/>
              <a:buAutoNum type="arabicPeriod"/>
            </a:pPr>
            <a:r>
              <a:rPr lang="es-MX" sz="2000" dirty="0">
                <a:latin typeface="Georgia" panose="02040502050405020303" pitchFamily="18" charset="0"/>
              </a:rPr>
              <a:t>No titulación sobre áreas naturales protegidas</a:t>
            </a:r>
          </a:p>
          <a:p>
            <a:pPr marL="719138" indent="-385763">
              <a:buFont typeface="+mj-lt"/>
              <a:buAutoNum type="arabicPeriod"/>
            </a:pPr>
            <a:r>
              <a:rPr lang="es-ES" sz="2000" dirty="0">
                <a:latin typeface="Georgia" panose="02040502050405020303" pitchFamily="18" charset="0"/>
              </a:rPr>
              <a:t>Entregas de derechos a terceros sobre territorios no titulados (constancias de posesión, concesiones, servidumbres)</a:t>
            </a:r>
            <a:endParaRPr lang="es-MX" sz="2000" dirty="0">
              <a:latin typeface="Georgia" panose="02040502050405020303" pitchFamily="18" charset="0"/>
            </a:endParaRPr>
          </a:p>
          <a:p>
            <a:pPr marL="719138" indent="-385763">
              <a:buFont typeface="+mj-lt"/>
              <a:buAutoNum type="arabicPeriod"/>
            </a:pPr>
            <a:r>
              <a:rPr lang="es-MX" sz="2000" dirty="0">
                <a:latin typeface="Georgia" panose="02040502050405020303" pitchFamily="18" charset="0"/>
              </a:rPr>
              <a:t>Clasificación de suelos como requisito para la titulación</a:t>
            </a:r>
          </a:p>
          <a:p>
            <a:pPr marL="719138" indent="-385763">
              <a:buFont typeface="+mj-lt"/>
              <a:buAutoNum type="arabicPeriod"/>
            </a:pPr>
            <a:r>
              <a:rPr lang="es-ES" sz="2000" dirty="0">
                <a:latin typeface="Georgia" panose="02040502050405020303" pitchFamily="18" charset="0"/>
              </a:rPr>
              <a:t>Procedimientos de titulación arbitrarios</a:t>
            </a:r>
          </a:p>
          <a:p>
            <a:pPr marL="719138" indent="-385763">
              <a:buFont typeface="+mj-lt"/>
              <a:buAutoNum type="arabicPeriod"/>
            </a:pPr>
            <a:r>
              <a:rPr lang="es-MX" sz="2000" dirty="0">
                <a:latin typeface="Georgia" panose="02040502050405020303" pitchFamily="18" charset="0"/>
              </a:rPr>
              <a:t>Legislación que favorece el despojo (Ley </a:t>
            </a:r>
            <a:r>
              <a:rPr lang="es-MX" sz="2000" dirty="0" err="1">
                <a:latin typeface="Georgia" panose="02040502050405020303" pitchFamily="18" charset="0"/>
              </a:rPr>
              <a:t>N°</a:t>
            </a:r>
            <a:r>
              <a:rPr lang="es-MX" sz="2000" dirty="0">
                <a:latin typeface="Georgia" panose="02040502050405020303" pitchFamily="18" charset="0"/>
              </a:rPr>
              <a:t> 30230)</a:t>
            </a:r>
          </a:p>
          <a:p>
            <a:pPr marL="719138" indent="-385763">
              <a:buFont typeface="+mj-lt"/>
              <a:buAutoNum type="arabicPeriod"/>
            </a:pPr>
            <a:r>
              <a:rPr lang="es-PE" sz="2000" dirty="0">
                <a:latin typeface="Georgia" panose="02040502050405020303" pitchFamily="18" charset="0"/>
              </a:rPr>
              <a:t>Otorgamiento de derechos en territorios ancestrales de PIACI</a:t>
            </a:r>
            <a:endParaRPr lang="es-MX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2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Estándares internacionales</a:t>
            </a:r>
            <a:endParaRPr lang="es-PE" sz="40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28800"/>
            <a:ext cx="10009112" cy="4238600"/>
          </a:xfrm>
        </p:spPr>
        <p:txBody>
          <a:bodyPr>
            <a:noAutofit/>
          </a:bodyPr>
          <a:lstStyle/>
          <a:p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Contenido del derecho según estándares interamericanos:</a:t>
            </a:r>
          </a:p>
          <a:p>
            <a:pPr marL="357188" indent="0">
              <a:buNone/>
              <a:tabLst>
                <a:tab pos="357188" algn="l"/>
              </a:tabLst>
            </a:pPr>
            <a:r>
              <a:rPr lang="es-PE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1. La posesión tradicional de los indígenas sobre sus tierras tiene efectos equivalentes al título de pleno dominio que otorga el Estado. </a:t>
            </a:r>
          </a:p>
          <a:p>
            <a:pPr marL="357188" indent="0">
              <a:buNone/>
              <a:tabLst>
                <a:tab pos="357188" algn="l"/>
              </a:tabLst>
            </a:pPr>
            <a:r>
              <a:rPr lang="es-PE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2. La posesión tradicional otorga a los indígenas el derecho a exigir el reconocimiento oficial de propiedad y su registro.</a:t>
            </a:r>
          </a:p>
          <a:p>
            <a:pPr marL="357188" indent="0">
              <a:buNone/>
              <a:tabLst>
                <a:tab pos="357188" algn="l"/>
              </a:tabLst>
            </a:pPr>
            <a:r>
              <a:rPr lang="es-PE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3. Los miembros de los pueblos indígenas que por causas ajenas a su voluntad han salido o perdido la posesión de sus tierras tradicionales mantienen el derecho de propiedad sobre las mismas, aún a falta de título legal, salvo cuando las tierras hayan sido legítimamente trasladadas a terceros de buena fe.</a:t>
            </a:r>
          </a:p>
          <a:p>
            <a:pPr marL="357188" indent="0">
              <a:buNone/>
              <a:tabLst>
                <a:tab pos="357188" algn="l"/>
              </a:tabLst>
            </a:pPr>
            <a:r>
              <a:rPr lang="es-PE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4. El Estado debe delimitar, demarcar y otorgar título colectivo de las tierras a los miembros de las comunidades indígenas.</a:t>
            </a:r>
          </a:p>
          <a:p>
            <a:endParaRPr lang="es-PE" sz="24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8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Estándares internacionales</a:t>
            </a:r>
            <a:endParaRPr lang="es-PE" sz="40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28800"/>
            <a:ext cx="10009112" cy="4238600"/>
          </a:xfrm>
        </p:spPr>
        <p:txBody>
          <a:bodyPr>
            <a:noAutofit/>
          </a:bodyPr>
          <a:lstStyle/>
          <a:p>
            <a:pPr marL="357188" indent="0">
              <a:buNone/>
              <a:tabLst>
                <a:tab pos="357188" algn="l"/>
              </a:tabLst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5. Los miembros de los pueblos indígenas que involuntariamente han perdido la posesión de sus tierras, y éstas han sido trasladadas legítimamente a terceros de buena fe, tienen el derecho de recuperarlas o a obtener otras tierras de igual extensión y calidad.</a:t>
            </a:r>
          </a:p>
          <a:p>
            <a:pPr marL="357188" indent="0">
              <a:buNone/>
              <a:tabLst>
                <a:tab pos="357188" algn="l"/>
              </a:tabLst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6. El Estado debe garantizar la propiedad efectiva de los pueblos indígenas y abstenerse de realizar actos que puedan llevar a que los agentes del propio Estado, o terceros que actúen con su aquiescencia o su tolerancia, afecten la existencia, el valor, el uso o el goce de su territorio.</a:t>
            </a:r>
          </a:p>
          <a:p>
            <a:pPr marL="357188" indent="0">
              <a:buNone/>
              <a:tabLst>
                <a:tab pos="357188" algn="l"/>
              </a:tabLst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7. El Estado debe garantizar el derecho de los pueblos indígenas de controlar efectivamente y ser propietarios de su territorio sin ningún tipo de interferencia externa de terceros.</a:t>
            </a:r>
          </a:p>
          <a:p>
            <a:pPr marL="357188" indent="0">
              <a:buNone/>
              <a:tabLst>
                <a:tab pos="357188" algn="l"/>
              </a:tabLst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8. El Estado debe garantizar el derecho de los pueblos indígenas al control y uso de su territorio y recursos naturales.</a:t>
            </a:r>
            <a:endParaRPr lang="es-PE" sz="20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6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959" y="2492897"/>
            <a:ext cx="10361851" cy="1512167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912222"/>
                </a:solidFill>
                <a:latin typeface="Georgia" panose="02040502050405020303" pitchFamily="18" charset="0"/>
              </a:rPr>
              <a:t>El derecho de los pueblos indígenas a la </a:t>
            </a:r>
            <a:r>
              <a:rPr lang="es-PE" sz="3600" b="1" dirty="0">
                <a:solidFill>
                  <a:schemeClr val="accent1"/>
                </a:solidFill>
                <a:latin typeface="Georgia" panose="02040502050405020303" pitchFamily="18" charset="0"/>
              </a:rPr>
              <a:t>autodeterminación</a:t>
            </a:r>
            <a:endParaRPr lang="es-PE" sz="2400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Image result for instituto de defensa legal">
            <a:extLst>
              <a:ext uri="{FF2B5EF4-FFF2-40B4-BE49-F238E27FC236}">
                <a16:creationId xmlns:a16="http://schemas.microsoft.com/office/drawing/2014/main" id="{A2827C44-04E4-421C-98C0-CB5FE276E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70" y="4406900"/>
            <a:ext cx="1373953" cy="19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14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Autodeterminación</a:t>
            </a:r>
            <a:endParaRPr lang="es-PE" sz="40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28800"/>
            <a:ext cx="10009112" cy="4238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PE" sz="2400" b="1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Autonomía y autogobierno </a:t>
            </a: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(definir sus propias formas de gobierno)</a:t>
            </a:r>
          </a:p>
          <a:p>
            <a:pPr>
              <a:spcAft>
                <a:spcPts val="600"/>
              </a:spcAft>
            </a:pPr>
            <a:r>
              <a:rPr lang="es-MX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F</a:t>
            </a: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unciones ejecutivas, legislativas y judiciales propias</a:t>
            </a:r>
          </a:p>
          <a:p>
            <a:pPr>
              <a:spcAft>
                <a:spcPts val="600"/>
              </a:spcAft>
            </a:pPr>
            <a:r>
              <a:rPr lang="es-MX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R</a:t>
            </a:r>
            <a:r>
              <a:rPr lang="es-PE" sz="2400" dirty="0" err="1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econocimiento</a:t>
            </a: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de las instituciones tradicionales de gobierno</a:t>
            </a:r>
          </a:p>
          <a:p>
            <a:pPr>
              <a:spcAft>
                <a:spcPts val="600"/>
              </a:spcAft>
            </a:pPr>
            <a:r>
              <a:rPr lang="es-MX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E</a:t>
            </a: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lección del propio modelo de desarrollo</a:t>
            </a:r>
          </a:p>
          <a:p>
            <a:pPr>
              <a:spcAft>
                <a:spcPts val="600"/>
              </a:spcAft>
            </a:pPr>
            <a:endParaRPr lang="es-PE" sz="22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361950" indent="0">
              <a:spcAft>
                <a:spcPts val="600"/>
              </a:spcAft>
              <a:buNone/>
            </a:pPr>
            <a:endParaRPr lang="es-PE" sz="22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361950" indent="0">
              <a:spcAft>
                <a:spcPts val="600"/>
              </a:spcAft>
              <a:buNone/>
            </a:pPr>
            <a:endParaRPr lang="es-PE" sz="22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0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48" y="-1"/>
            <a:ext cx="833831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006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Elección del propio modelo de desarrollo</a:t>
            </a:r>
            <a:endParaRPr lang="es-PE" sz="40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28800"/>
            <a:ext cx="10009112" cy="4238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Convenio 169 de la OIT, artículo 7:</a:t>
            </a:r>
            <a:endParaRPr lang="es-PE" sz="22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361950" indent="0">
              <a:spcAft>
                <a:spcPts val="600"/>
              </a:spcAft>
              <a:buNone/>
            </a:pPr>
            <a:r>
              <a:rPr lang="es-PE" sz="22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Los pueblos interesados deberán tener el derecho de decidir sus propias prioridades en lo que atañe el proceso de desarrollo, en la medida en que éste afecte a sus vidas, creencias, instituciones y bienestar espiritual y a las tierras que ocupan o utilizan de alguna manera, y de controlar, en la medida de lo posible, su propio desarrollo económico, social y cultural. Además, dichos pueblos deberán participar en la formulación, aplicación y evaluación de los planes y programas de desarrollo nacional y regional susceptibles de afectarles directamente.</a:t>
            </a:r>
          </a:p>
          <a:p>
            <a:pPr marL="361950" indent="0">
              <a:spcAft>
                <a:spcPts val="600"/>
              </a:spcAft>
              <a:buNone/>
            </a:pPr>
            <a:endParaRPr lang="es-PE" sz="22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361950" indent="0">
              <a:spcAft>
                <a:spcPts val="600"/>
              </a:spcAft>
              <a:buNone/>
            </a:pPr>
            <a:endParaRPr lang="es-PE" sz="22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28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959" y="2492897"/>
            <a:ext cx="10361851" cy="1512167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912222"/>
                </a:solidFill>
                <a:latin typeface="Georgia" panose="02040502050405020303" pitchFamily="18" charset="0"/>
              </a:rPr>
              <a:t>El derecho de los pueblos indígenas a la </a:t>
            </a:r>
            <a:r>
              <a:rPr lang="es-PE" sz="3600" b="1" dirty="0">
                <a:solidFill>
                  <a:schemeClr val="accent1"/>
                </a:solidFill>
                <a:latin typeface="Georgia" panose="02040502050405020303" pitchFamily="18" charset="0"/>
              </a:rPr>
              <a:t>consulta </a:t>
            </a:r>
            <a:r>
              <a:rPr lang="es-PE" sz="3600" b="1" dirty="0">
                <a:solidFill>
                  <a:srgbClr val="912222"/>
                </a:solidFill>
                <a:latin typeface="Georgia" panose="02040502050405020303" pitchFamily="18" charset="0"/>
              </a:rPr>
              <a:t>y el </a:t>
            </a:r>
            <a:r>
              <a:rPr lang="es-PE" sz="3600" b="1" dirty="0">
                <a:solidFill>
                  <a:schemeClr val="accent1"/>
                </a:solidFill>
                <a:latin typeface="Georgia" panose="02040502050405020303" pitchFamily="18" charset="0"/>
              </a:rPr>
              <a:t>consentimiento previo</a:t>
            </a:r>
            <a:endParaRPr lang="es-PE" sz="3600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Image result for instituto de defensa legal">
            <a:extLst>
              <a:ext uri="{FF2B5EF4-FFF2-40B4-BE49-F238E27FC236}">
                <a16:creationId xmlns:a16="http://schemas.microsoft.com/office/drawing/2014/main" id="{A2827C44-04E4-421C-98C0-CB5FE276E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70" y="4406900"/>
            <a:ext cx="1373953" cy="19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611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Consulta y consentimiento</a:t>
            </a:r>
            <a:endParaRPr lang="es-PE" sz="40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28800"/>
            <a:ext cx="10009112" cy="4238600"/>
          </a:xfrm>
        </p:spPr>
        <p:txBody>
          <a:bodyPr>
            <a:noAutofit/>
          </a:bodyPr>
          <a:lstStyle/>
          <a:p>
            <a:r>
              <a:rPr lang="es-MX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</a:t>
            </a:r>
            <a:r>
              <a:rPr lang="es-PE" sz="2400" dirty="0" err="1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onvenio</a:t>
            </a: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169 de la OIT, artículo 6.1:</a:t>
            </a:r>
          </a:p>
          <a:p>
            <a:endParaRPr lang="es-PE" sz="500" dirty="0">
              <a:solidFill>
                <a:srgbClr val="912222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357188" indent="0">
              <a:buNone/>
            </a:pPr>
            <a:r>
              <a:rPr lang="es-MX" sz="22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Los gobiernos deberán […] consultar a los pueblos interesados mediante procedimientos apropiados y en particular a través de sus instituciones representativas, cada vez que se prevean medidas legislativas o administrativas susceptibles de afectarles directamente.</a:t>
            </a:r>
          </a:p>
          <a:p>
            <a:endParaRPr lang="es-PE" sz="2400" dirty="0">
              <a:solidFill>
                <a:srgbClr val="912222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endParaRPr lang="es-PE" sz="24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58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Consulta y consentimiento</a:t>
            </a:r>
            <a:endParaRPr lang="es-PE" sz="40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28800"/>
            <a:ext cx="10009112" cy="423860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Sujeto del derecho: </a:t>
            </a:r>
            <a:r>
              <a:rPr lang="es-MX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pueblos indígenas (comunidades campesinas y nativas)</a:t>
            </a:r>
          </a:p>
          <a:p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Sujeto obligado: </a:t>
            </a:r>
            <a:r>
              <a:rPr lang="es-MX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Estado (entidad promotora)</a:t>
            </a:r>
          </a:p>
          <a:p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Obligación: </a:t>
            </a:r>
            <a:r>
              <a:rPr lang="es-MX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realizar un procedimiento de consulta previa, libre e informada</a:t>
            </a:r>
          </a:p>
          <a:p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Finalidad: </a:t>
            </a:r>
            <a:r>
              <a:rPr lang="es-MX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consentimiento de los pueblos indígenas </a:t>
            </a:r>
            <a:endParaRPr lang="es-MX" sz="22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endParaRPr lang="es-PE" sz="2400" dirty="0">
              <a:solidFill>
                <a:srgbClr val="912222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endParaRPr lang="es-PE" sz="24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53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Consulta y consentimiento</a:t>
            </a:r>
            <a:endParaRPr lang="es-PE" sz="40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28800"/>
            <a:ext cx="10009112" cy="4238600"/>
          </a:xfrm>
        </p:spPr>
        <p:txBody>
          <a:bodyPr>
            <a:noAutofit/>
          </a:bodyPr>
          <a:lstStyle/>
          <a:p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Es responsabilidad del Estado. </a:t>
            </a:r>
          </a:p>
          <a:p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Se realiza sobre medidas que pueden afectar directamente a  pueblos indígenas. </a:t>
            </a:r>
          </a:p>
          <a:p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Es previa a la toma de decisión por el Estado. </a:t>
            </a:r>
          </a:p>
          <a:p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Requiere un tiempo razonable que garantice el desarrollo del proceso de diálogo. </a:t>
            </a:r>
          </a:p>
          <a:p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Requiere la participación de instituciones u organizaciones representativas de los pueblos indígenas que serán consultados. </a:t>
            </a:r>
          </a:p>
          <a:p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Requiere una metodología intercultural. </a:t>
            </a:r>
          </a:p>
          <a:p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Es un proceso que se agota con la toma de decisión por parte de la institución de la administración pública responsable.</a:t>
            </a:r>
          </a:p>
          <a:p>
            <a:endParaRPr lang="es-PE" sz="2400" dirty="0">
              <a:solidFill>
                <a:srgbClr val="912222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endParaRPr lang="es-PE" sz="24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74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Consulta y consentimiento</a:t>
            </a:r>
            <a:endParaRPr lang="es-PE" sz="40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28800"/>
            <a:ext cx="10009112" cy="4238600"/>
          </a:xfrm>
        </p:spPr>
        <p:txBody>
          <a:bodyPr>
            <a:noAutofit/>
          </a:bodyPr>
          <a:lstStyle/>
          <a:p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Obligación estatal de obtener el </a:t>
            </a:r>
            <a:r>
              <a:rPr lang="es-MX" sz="2200" b="1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consentimiento</a:t>
            </a:r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es-MX" sz="2200" b="1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de los pueblos indígenas </a:t>
            </a:r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en los siguientes supuestos: </a:t>
            </a:r>
          </a:p>
          <a:p>
            <a:pPr marL="804863" indent="-457200">
              <a:buFont typeface="+mj-lt"/>
              <a:buAutoNum type="alphaLcPeriod"/>
              <a:tabLst>
                <a:tab pos="804863" algn="l"/>
              </a:tabLst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cuando se implique el desplazamiento de un pueblo indígena;</a:t>
            </a:r>
          </a:p>
          <a:p>
            <a:pPr marL="804863" indent="-457200">
              <a:buFont typeface="+mj-lt"/>
              <a:buAutoNum type="alphaLcPeriod"/>
              <a:tabLst>
                <a:tab pos="804863" algn="l"/>
              </a:tabLst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cuando se implique el almacenamiento o disposición final de materiales tóxicos o peligrosos en territorio indígena;</a:t>
            </a:r>
          </a:p>
          <a:p>
            <a:pPr marL="804863" indent="-457200">
              <a:buFont typeface="+mj-lt"/>
              <a:buAutoNum type="alphaLcPeriod"/>
              <a:tabLst>
                <a:tab pos="804863" algn="l"/>
              </a:tabLst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para la aprobación de «medidas de acción afirmativa» (que favorezcan el acceso de los pueblos indígenas a servicios sociales);</a:t>
            </a:r>
          </a:p>
          <a:p>
            <a:pPr marL="804863" indent="-457200">
              <a:buFont typeface="+mj-lt"/>
              <a:buAutoNum type="alphaLcPeriod"/>
              <a:tabLst>
                <a:tab pos="804863" algn="l"/>
              </a:tabLst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para el establecimiento y categorización de un área natural protegida dentro de territorio indígena ; y</a:t>
            </a:r>
          </a:p>
          <a:p>
            <a:pPr marL="804863" indent="-457200">
              <a:buFont typeface="+mj-lt"/>
              <a:buAutoNum type="alphaLcPeriod"/>
              <a:tabLst>
                <a:tab pos="804863" algn="l"/>
              </a:tabLst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cuando se amenace la supervivencia de un pueblo indígena, sea física, económica o cultural.</a:t>
            </a:r>
          </a:p>
          <a:p>
            <a:endParaRPr lang="es-PE" sz="2400" dirty="0">
              <a:solidFill>
                <a:srgbClr val="912222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endParaRPr lang="es-PE" sz="24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82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Etapas del procedimiento</a:t>
            </a:r>
            <a:endParaRPr lang="es-PE" sz="40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28800"/>
            <a:ext cx="10009112" cy="4238600"/>
          </a:xfrm>
        </p:spPr>
        <p:txBody>
          <a:bodyPr>
            <a:noAutofit/>
          </a:bodyPr>
          <a:lstStyle/>
          <a:p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Identificación de la medida a consultar </a:t>
            </a:r>
          </a:p>
          <a:p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Identificación de los pueblos a ser consultados</a:t>
            </a:r>
          </a:p>
          <a:p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Publicidad y transparencia</a:t>
            </a:r>
          </a:p>
          <a:p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Información</a:t>
            </a:r>
          </a:p>
          <a:p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Evaluación interna</a:t>
            </a:r>
          </a:p>
          <a:p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Proceso de diálogo</a:t>
            </a:r>
          </a:p>
          <a:p>
            <a:r>
              <a:rPr lang="es-MX" sz="22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Decisión</a:t>
            </a:r>
            <a:endParaRPr lang="es-PE" sz="2400" dirty="0">
              <a:solidFill>
                <a:srgbClr val="912222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endParaRPr lang="es-PE" sz="24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88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959" y="2492897"/>
            <a:ext cx="10361851" cy="1512167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912222"/>
                </a:solidFill>
                <a:latin typeface="Georgia" panose="02040502050405020303" pitchFamily="18" charset="0"/>
              </a:rPr>
              <a:t>El derecho de los pueblos indígenas a la </a:t>
            </a:r>
            <a:r>
              <a:rPr lang="es-PE" sz="3600" b="1" dirty="0">
                <a:solidFill>
                  <a:schemeClr val="accent1"/>
                </a:solidFill>
                <a:latin typeface="Georgia" panose="02040502050405020303" pitchFamily="18" charset="0"/>
              </a:rPr>
              <a:t>jurisdicción indígena</a:t>
            </a:r>
            <a:endParaRPr lang="es-PE" sz="3600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Image result for instituto de defensa legal">
            <a:extLst>
              <a:ext uri="{FF2B5EF4-FFF2-40B4-BE49-F238E27FC236}">
                <a16:creationId xmlns:a16="http://schemas.microsoft.com/office/drawing/2014/main" id="{A2827C44-04E4-421C-98C0-CB5FE276E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70" y="4406900"/>
            <a:ext cx="1373953" cy="19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70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Etapas del procedimiento</a:t>
            </a:r>
            <a:endParaRPr lang="es-PE" sz="40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28800"/>
            <a:ext cx="10009112" cy="4238600"/>
          </a:xfrm>
        </p:spPr>
        <p:txBody>
          <a:bodyPr>
            <a:noAutofit/>
          </a:bodyPr>
          <a:lstStyle/>
          <a:p>
            <a:r>
              <a:rPr lang="es-MX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Jurisdicción indígena, jurisdicción especial, fuero especial comunal (Constitución, 149; Convenio 169 OIT, 9.1):</a:t>
            </a:r>
          </a:p>
          <a:p>
            <a:pPr marL="361950" indent="0">
              <a:buNone/>
            </a:pPr>
            <a:r>
              <a:rPr lang="es-MX" sz="2000" dirty="0">
                <a:solidFill>
                  <a:srgbClr val="339933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Las autoridades de las Comunidades Campesinas y Nativas, con el apoyo de las Rondas Campesinas, </a:t>
            </a:r>
            <a:r>
              <a:rPr lang="es-MX" sz="2000" b="1" dirty="0">
                <a:solidFill>
                  <a:srgbClr val="339933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pueden ejercer las funciones jurisdiccionales </a:t>
            </a:r>
            <a:r>
              <a:rPr lang="es-MX" sz="2000" dirty="0">
                <a:solidFill>
                  <a:srgbClr val="339933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dentro de su </a:t>
            </a:r>
            <a:r>
              <a:rPr lang="es-MX" sz="2000" b="1" dirty="0">
                <a:solidFill>
                  <a:srgbClr val="339933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ámbito territorial </a:t>
            </a:r>
            <a:r>
              <a:rPr lang="es-MX" sz="2000" dirty="0">
                <a:solidFill>
                  <a:srgbClr val="339933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de conformidad con el </a:t>
            </a:r>
            <a:r>
              <a:rPr lang="es-MX" sz="2000" b="1" dirty="0">
                <a:solidFill>
                  <a:srgbClr val="339933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derecho consuetudinario</a:t>
            </a:r>
            <a:r>
              <a:rPr lang="es-MX" sz="2000" dirty="0">
                <a:solidFill>
                  <a:srgbClr val="339933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siempre que no violen los derechos fundamentales de la persona. La ley establece las formas de coordinación de dicha jurisdicción especial con los Juzgados de Paz y con las demás instancias del Poder Judicial. </a:t>
            </a:r>
          </a:p>
          <a:p>
            <a:endParaRPr lang="es-PE" sz="24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24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Acuerdo Plenario </a:t>
            </a:r>
            <a:r>
              <a:rPr lang="es-PE" sz="4000" b="1" kern="500" dirty="0" err="1">
                <a:latin typeface="Georgia" panose="02040502050405020303" pitchFamily="18" charset="0"/>
                <a:cs typeface="Calibri" panose="020F0502020204030204" pitchFamily="34" charset="0"/>
              </a:rPr>
              <a:t>N°</a:t>
            </a:r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 1-2009/CJ-2016</a:t>
            </a:r>
            <a:endParaRPr lang="es-PE" sz="40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28800"/>
            <a:ext cx="10009112" cy="4238600"/>
          </a:xfrm>
        </p:spPr>
        <p:txBody>
          <a:bodyPr>
            <a:noAutofit/>
          </a:bodyPr>
          <a:lstStyle/>
          <a:p>
            <a:pPr lvl="0"/>
            <a:r>
              <a:rPr lang="es-MX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Elemento humano</a:t>
            </a:r>
            <a:r>
              <a:rPr lang="es-MX" sz="2400" dirty="0">
                <a:solidFill>
                  <a:srgbClr val="0070C0"/>
                </a:solidFill>
                <a:latin typeface="Georgia" panose="02040502050405020303" pitchFamily="18" charset="0"/>
              </a:rPr>
              <a:t>: </a:t>
            </a:r>
            <a:r>
              <a:rPr lang="es-MX" sz="2400" dirty="0">
                <a:solidFill>
                  <a:srgbClr val="C00000"/>
                </a:solidFill>
                <a:latin typeface="Georgia" panose="02040502050405020303" pitchFamily="18" charset="0"/>
              </a:rPr>
              <a:t>Pueblos indígenas (comunidades campesinas o nativas), rondas campesinas. </a:t>
            </a:r>
            <a:r>
              <a:rPr lang="es-MX" sz="2400" i="1" dirty="0">
                <a:solidFill>
                  <a:srgbClr val="C00000"/>
                </a:solidFill>
                <a:latin typeface="Georgia" panose="02040502050405020303" pitchFamily="18" charset="0"/>
              </a:rPr>
              <a:t>Grupo diferenciado por su origen étnico o identidad cultural.</a:t>
            </a:r>
          </a:p>
          <a:p>
            <a:pPr lvl="0"/>
            <a:r>
              <a:rPr lang="es-MX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Elemento orgánico</a:t>
            </a:r>
            <a:r>
              <a:rPr lang="es-MX" sz="2400" dirty="0">
                <a:solidFill>
                  <a:srgbClr val="0070C0"/>
                </a:solidFill>
                <a:latin typeface="Georgia" panose="02040502050405020303" pitchFamily="18" charset="0"/>
              </a:rPr>
              <a:t>: </a:t>
            </a:r>
            <a:r>
              <a:rPr lang="es-MX" sz="2400" dirty="0">
                <a:solidFill>
                  <a:srgbClr val="C00000"/>
                </a:solidFill>
                <a:latin typeface="Georgia" panose="02040502050405020303" pitchFamily="18" charset="0"/>
              </a:rPr>
              <a:t>Asamblea comunal, ronda campesina. </a:t>
            </a:r>
            <a:r>
              <a:rPr lang="es-MX" sz="2400" i="1" dirty="0">
                <a:solidFill>
                  <a:srgbClr val="C00000"/>
                </a:solidFill>
                <a:latin typeface="Georgia" panose="02040502050405020303" pitchFamily="18" charset="0"/>
              </a:rPr>
              <a:t>Autoridad tradicional que ejerza función de control social.</a:t>
            </a:r>
          </a:p>
          <a:p>
            <a:pPr lvl="0"/>
            <a:r>
              <a:rPr lang="es-MX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Elemento normativo: </a:t>
            </a:r>
            <a:r>
              <a:rPr lang="es-MX" sz="2400" dirty="0">
                <a:solidFill>
                  <a:srgbClr val="C00000"/>
                </a:solidFill>
                <a:latin typeface="Georgia" panose="02040502050405020303" pitchFamily="18" charset="0"/>
              </a:rPr>
              <a:t>Derecho consuetudinario (costumbres). </a:t>
            </a:r>
            <a:r>
              <a:rPr lang="es-MX" sz="2400" i="1" dirty="0">
                <a:solidFill>
                  <a:srgbClr val="C00000"/>
                </a:solidFill>
                <a:latin typeface="Georgia" panose="02040502050405020303" pitchFamily="18" charset="0"/>
              </a:rPr>
              <a:t>Sistema jurídico propio, normas materiales y procesales.</a:t>
            </a:r>
          </a:p>
          <a:p>
            <a:pPr lvl="0"/>
            <a:r>
              <a:rPr lang="es-MX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Elemento geográfico:</a:t>
            </a:r>
            <a:r>
              <a:rPr lang="es-MX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s-MX" sz="2400" dirty="0">
                <a:solidFill>
                  <a:srgbClr val="C00000"/>
                </a:solidFill>
                <a:latin typeface="Georgia" panose="02040502050405020303" pitchFamily="18" charset="0"/>
              </a:rPr>
              <a:t>Territorio indígena. </a:t>
            </a:r>
          </a:p>
          <a:p>
            <a:pPr lvl="0"/>
            <a:r>
              <a:rPr lang="es-MX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Factor de congruencia: </a:t>
            </a:r>
            <a:r>
              <a:rPr lang="es-MX" sz="2400" dirty="0">
                <a:solidFill>
                  <a:srgbClr val="C00000"/>
                </a:solidFill>
                <a:latin typeface="Georgia" panose="02040502050405020303" pitchFamily="18" charset="0"/>
              </a:rPr>
              <a:t>No vulneración de los derechos fundamentales de las personas (derechos humanos).</a:t>
            </a:r>
          </a:p>
          <a:p>
            <a:pPr lvl="0"/>
            <a:endParaRPr lang="es-MX" sz="2400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es-PE" sz="2400" dirty="0">
              <a:solidFill>
                <a:srgbClr val="912222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8" descr="Image result for instituto de defensa legal">
            <a:extLst>
              <a:ext uri="{FF2B5EF4-FFF2-40B4-BE49-F238E27FC236}">
                <a16:creationId xmlns:a16="http://schemas.microsoft.com/office/drawing/2014/main" id="{0FE1FB97-CC67-4076-8B93-0B37B01F2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8"/>
          <a:stretch/>
        </p:blipFill>
        <p:spPr bwMode="auto">
          <a:xfrm>
            <a:off x="10650828" y="5334831"/>
            <a:ext cx="1188238" cy="11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0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15" y="0"/>
            <a:ext cx="8254782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96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Acuerdo Plenario </a:t>
            </a:r>
            <a:r>
              <a:rPr lang="es-PE" sz="4000" b="1" kern="500" dirty="0" err="1">
                <a:latin typeface="Georgia" panose="02040502050405020303" pitchFamily="18" charset="0"/>
                <a:cs typeface="Calibri" panose="020F0502020204030204" pitchFamily="34" charset="0"/>
              </a:rPr>
              <a:t>N°</a:t>
            </a:r>
            <a:r>
              <a:rPr lang="es-PE" sz="4000" b="1" kern="500" dirty="0">
                <a:latin typeface="Georgia" panose="02040502050405020303" pitchFamily="18" charset="0"/>
                <a:cs typeface="Calibri" panose="020F0502020204030204" pitchFamily="34" charset="0"/>
              </a:rPr>
              <a:t> 1-2009/CJ-2016</a:t>
            </a:r>
            <a:endParaRPr lang="es-PE" sz="40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28800"/>
            <a:ext cx="10009112" cy="4238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MX" sz="2000" dirty="0">
                <a:solidFill>
                  <a:srgbClr val="C00000"/>
                </a:solidFill>
                <a:latin typeface="Georgia" panose="02040502050405020303" pitchFamily="18" charset="0"/>
              </a:rPr>
              <a:t>Será de rigor considerar como conductas que atentan contra el contenido esencial de los derechos fundamentales y, por tanto, antijurídicas y al margen de la aceptabilidad del derecho consuetudinario:</a:t>
            </a:r>
          </a:p>
          <a:p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Las privaciones de libertad sin causa y motivo razonable –plenamente arbitrarias y al margen del control típico; </a:t>
            </a:r>
          </a:p>
          <a:p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las agresiones irrazonables o injustificadas a las personas cuando son intervenidas o detenidas; </a:t>
            </a:r>
          </a:p>
          <a:p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la violencia, amenazas o humillaciones para que declaren en uno u otro sentido; </a:t>
            </a:r>
          </a:p>
          <a:p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los juzgamientos sin un mínimo de posibilidades para ejercer la defensa –lo que equivale, prácticamente, a un linchamiento-; </a:t>
            </a:r>
          </a:p>
          <a:p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la aplicación de sanciones no conminadas por el derecho consuetudinario; </a:t>
            </a:r>
          </a:p>
          <a:p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las penas de violencia física extrema –tales como lesiones graves, mutilaciones- entre otras.</a:t>
            </a:r>
            <a:endParaRPr lang="es-MX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lvl="0"/>
            <a:endParaRPr lang="es-MX" sz="2400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es-PE" sz="2400" dirty="0">
              <a:solidFill>
                <a:srgbClr val="912222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8" descr="Image result for instituto de defensa legal">
            <a:extLst>
              <a:ext uri="{FF2B5EF4-FFF2-40B4-BE49-F238E27FC236}">
                <a16:creationId xmlns:a16="http://schemas.microsoft.com/office/drawing/2014/main" id="{0FE1FB97-CC67-4076-8B93-0B37B01F2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8"/>
          <a:stretch/>
        </p:blipFill>
        <p:spPr bwMode="auto">
          <a:xfrm>
            <a:off x="10650828" y="5334831"/>
            <a:ext cx="1188238" cy="11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28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60BCD85-87F9-4CD0-ADD9-7624DF8DC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90" y="447"/>
            <a:ext cx="10277632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5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2964" r="1103" b="4155"/>
          <a:stretch/>
        </p:blipFill>
        <p:spPr bwMode="auto">
          <a:xfrm>
            <a:off x="599090" y="1340768"/>
            <a:ext cx="11051627" cy="368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64763" y="5517232"/>
            <a:ext cx="2520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</a:rPr>
              <a:t>Fuente: GRADE</a:t>
            </a:r>
          </a:p>
        </p:txBody>
      </p:sp>
    </p:spTree>
    <p:extLst>
      <p:ext uri="{BB962C8B-B14F-4D97-AF65-F5344CB8AC3E}">
        <p14:creationId xmlns:p14="http://schemas.microsoft.com/office/powerpoint/2010/main" val="344819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76672"/>
            <a:ext cx="10971372" cy="940966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solidFill>
                  <a:schemeClr val="tx1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Pueblos indígenas en el Perú</a:t>
            </a:r>
            <a:endParaRPr lang="es-PE" sz="4000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92322"/>
            <a:ext cx="10009112" cy="4175078"/>
          </a:xfrm>
        </p:spPr>
        <p:txBody>
          <a:bodyPr>
            <a:normAutofit/>
          </a:bodyPr>
          <a:lstStyle/>
          <a:p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Convenio </a:t>
            </a:r>
            <a:r>
              <a:rPr lang="es-PE" sz="2400" dirty="0">
                <a:solidFill>
                  <a:srgbClr val="912222"/>
                </a:solidFill>
                <a:latin typeface="Plantagenet Cherokee" panose="02020602070100000000" pitchFamily="18" charset="0"/>
                <a:cs typeface="Calibri" panose="020F0502020204030204" pitchFamily="34" charset="0"/>
              </a:rPr>
              <a:t>169</a:t>
            </a: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de la OIT:</a:t>
            </a:r>
          </a:p>
          <a:p>
            <a:pPr marL="1065213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  <a:cs typeface="Calibri" panose="020F0502020204030204" pitchFamily="34" charset="0"/>
              </a:rPr>
              <a:t>Descender de poblaciones originarias</a:t>
            </a:r>
          </a:p>
          <a:p>
            <a:pPr marL="1065213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  <a:cs typeface="Calibri" panose="020F0502020204030204" pitchFamily="34" charset="0"/>
              </a:rPr>
              <a:t>Conservar, total o parcialmente, instituciones sociales, económicas, culturales y políticas</a:t>
            </a:r>
          </a:p>
          <a:p>
            <a:pPr marL="1065213">
              <a:buFont typeface="Courier New" panose="02070309020205020404" pitchFamily="49" charset="0"/>
              <a:buChar char="o"/>
            </a:pPr>
            <a:r>
              <a:rPr lang="es-PE" sz="2200" dirty="0" err="1">
                <a:latin typeface="Georgia" panose="02040502050405020303" pitchFamily="18" charset="0"/>
                <a:cs typeface="Calibri" panose="020F0502020204030204" pitchFamily="34" charset="0"/>
              </a:rPr>
              <a:t>Autorreconocimiento</a:t>
            </a:r>
            <a:endParaRPr lang="es-PE" sz="22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Sujetos de derecho colectivos</a:t>
            </a:r>
          </a:p>
          <a:p>
            <a:pPr>
              <a:spcBef>
                <a:spcPts val="1200"/>
              </a:spcBef>
            </a:pP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Relación especial con la tierra y los recursos naturales</a:t>
            </a:r>
          </a:p>
          <a:p>
            <a:pPr>
              <a:spcBef>
                <a:spcPts val="1200"/>
              </a:spcBef>
            </a:pP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Desigualdad</a:t>
            </a:r>
          </a:p>
        </p:txBody>
      </p:sp>
    </p:spTree>
    <p:extLst>
      <p:ext uri="{BB962C8B-B14F-4D97-AF65-F5344CB8AC3E}">
        <p14:creationId xmlns:p14="http://schemas.microsoft.com/office/powerpoint/2010/main" val="359393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476672"/>
            <a:ext cx="10971372" cy="940966"/>
          </a:xfrm>
        </p:spPr>
        <p:txBody>
          <a:bodyPr>
            <a:normAutofit/>
          </a:bodyPr>
          <a:lstStyle/>
          <a:p>
            <a:r>
              <a:rPr lang="es-PE" sz="4000" b="1" kern="500" dirty="0">
                <a:solidFill>
                  <a:schemeClr val="tx1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Pueblos indígenas en el Perú</a:t>
            </a:r>
            <a:endParaRPr lang="es-PE" sz="4000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654" y="1692322"/>
            <a:ext cx="10009112" cy="4175078"/>
          </a:xfrm>
        </p:spPr>
        <p:txBody>
          <a:bodyPr>
            <a:normAutofit/>
          </a:bodyPr>
          <a:lstStyle/>
          <a:p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Demandas históricas </a:t>
            </a:r>
            <a:r>
              <a:rPr lang="es-PE" sz="240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(Peña, </a:t>
            </a: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Cabello y López, 2002):</a:t>
            </a:r>
          </a:p>
          <a:p>
            <a:pPr marL="1065213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  <a:cs typeface="Calibri" panose="020F0502020204030204" pitchFamily="34" charset="0"/>
              </a:rPr>
              <a:t>Identidad propia</a:t>
            </a:r>
          </a:p>
          <a:p>
            <a:pPr marL="1065213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  <a:cs typeface="Calibri" panose="020F0502020204030204" pitchFamily="34" charset="0"/>
              </a:rPr>
              <a:t>Autogobierno</a:t>
            </a:r>
          </a:p>
          <a:p>
            <a:pPr marL="1065213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  <a:cs typeface="Calibri" panose="020F0502020204030204" pitchFamily="34" charset="0"/>
              </a:rPr>
              <a:t>Autorregulación</a:t>
            </a:r>
          </a:p>
          <a:p>
            <a:pPr marL="1065213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  <a:cs typeface="Calibri" panose="020F0502020204030204" pitchFamily="34" charset="0"/>
              </a:rPr>
              <a:t>Autorresolución de conflictos</a:t>
            </a:r>
          </a:p>
          <a:p>
            <a:pPr>
              <a:spcBef>
                <a:spcPts val="1200"/>
              </a:spcBef>
            </a:pPr>
            <a:r>
              <a:rPr lang="es-PE" sz="2400" dirty="0">
                <a:solidFill>
                  <a:srgbClr val="91222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Nuevos textos constitucionales en América Latina y Perú</a:t>
            </a:r>
          </a:p>
        </p:txBody>
      </p:sp>
    </p:spTree>
    <p:extLst>
      <p:ext uri="{BB962C8B-B14F-4D97-AF65-F5344CB8AC3E}">
        <p14:creationId xmlns:p14="http://schemas.microsoft.com/office/powerpoint/2010/main" val="104796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chemeClr val="tx1"/>
                </a:solidFill>
                <a:latin typeface="Georgia" panose="02040502050405020303" pitchFamily="18" charset="0"/>
              </a:rPr>
              <a:t>Derechos constitucionales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4646" y="1610437"/>
            <a:ext cx="10009112" cy="4256964"/>
          </a:xfrm>
        </p:spPr>
        <p:txBody>
          <a:bodyPr>
            <a:normAutofit/>
          </a:bodyPr>
          <a:lstStyle/>
          <a:p>
            <a:r>
              <a:rPr lang="es-PE" sz="2400" b="1" dirty="0">
                <a:solidFill>
                  <a:srgbClr val="912222"/>
                </a:solidFill>
                <a:latin typeface="Georgia" panose="02040502050405020303" pitchFamily="18" charset="0"/>
              </a:rPr>
              <a:t>Constitución de 1993:</a:t>
            </a:r>
          </a:p>
          <a:p>
            <a:pPr marL="698500" indent="-342900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</a:rPr>
              <a:t>Derecho a la identidad (artículo 2,1) e identidad étnica y cultural (2.14 y 89)</a:t>
            </a:r>
          </a:p>
          <a:p>
            <a:pPr marL="698500" indent="-342900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</a:rPr>
              <a:t>Derecho a usar su propio idioma (2.19)</a:t>
            </a:r>
          </a:p>
          <a:p>
            <a:pPr marL="698500" indent="-342900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</a:rPr>
              <a:t>Fomento de la educación intercultural (17)</a:t>
            </a:r>
          </a:p>
          <a:p>
            <a:pPr marL="698500" indent="-342900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</a:rPr>
              <a:t>Reconocimiento de lenguas aborígenes (48)</a:t>
            </a:r>
          </a:p>
          <a:p>
            <a:pPr marL="698500" indent="-342900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</a:rPr>
              <a:t>Derecho de propiedad de comunidades campesinas y nativas (88)</a:t>
            </a:r>
          </a:p>
          <a:p>
            <a:pPr marL="698500" indent="-342900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</a:rPr>
              <a:t>Personería jurídica de comunidades campesinas y nativas (89)</a:t>
            </a:r>
          </a:p>
          <a:p>
            <a:pPr marL="698500" indent="-342900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</a:rPr>
              <a:t>Reconocimiento de la justicia comunitaria (149)</a:t>
            </a:r>
          </a:p>
          <a:p>
            <a:pPr marL="538163" indent="-182563"/>
            <a:endParaRPr lang="es-PE" sz="2000" dirty="0">
              <a:solidFill>
                <a:schemeClr val="accent1">
                  <a:lumMod val="50000"/>
                </a:schemeClr>
              </a:solidFill>
              <a:latin typeface="Plantagenet Cherokee" panose="02020602070100000000" pitchFamily="18" charset="0"/>
            </a:endParaRPr>
          </a:p>
          <a:p>
            <a:pPr marL="538163" indent="-182563"/>
            <a:endParaRPr lang="es-PE" sz="2000" dirty="0">
              <a:latin typeface="Plantagenet Cherokee" panose="020206020701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9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chemeClr val="tx1"/>
                </a:solidFill>
                <a:latin typeface="Georgia" panose="02040502050405020303" pitchFamily="18" charset="0"/>
              </a:rPr>
              <a:t>Derechos convencionales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6654" y="1699146"/>
            <a:ext cx="10009112" cy="4168254"/>
          </a:xfrm>
        </p:spPr>
        <p:txBody>
          <a:bodyPr>
            <a:normAutofit/>
          </a:bodyPr>
          <a:lstStyle/>
          <a:p>
            <a:r>
              <a:rPr lang="es-PE" sz="2400" b="1" dirty="0">
                <a:solidFill>
                  <a:srgbClr val="912222"/>
                </a:solidFill>
                <a:latin typeface="Georgia" panose="02040502050405020303" pitchFamily="18" charset="0"/>
              </a:rPr>
              <a:t>CADH</a:t>
            </a:r>
          </a:p>
          <a:p>
            <a:r>
              <a:rPr lang="es-PE" sz="2400" b="1" dirty="0">
                <a:solidFill>
                  <a:srgbClr val="912222"/>
                </a:solidFill>
                <a:latin typeface="Georgia" panose="02040502050405020303" pitchFamily="18" charset="0"/>
              </a:rPr>
              <a:t>Convenio </a:t>
            </a:r>
            <a:r>
              <a:rPr lang="es-PE" sz="2400" b="1" dirty="0">
                <a:solidFill>
                  <a:srgbClr val="912222"/>
                </a:solidFill>
                <a:latin typeface="Plantagenet Cherokee" panose="02020602070100000000" pitchFamily="18" charset="0"/>
              </a:rPr>
              <a:t>169</a:t>
            </a:r>
            <a:r>
              <a:rPr lang="es-PE" sz="2400" b="1" dirty="0">
                <a:solidFill>
                  <a:srgbClr val="912222"/>
                </a:solidFill>
                <a:latin typeface="Georgia" panose="02040502050405020303" pitchFamily="18" charset="0"/>
              </a:rPr>
              <a:t> de la OIT:</a:t>
            </a:r>
          </a:p>
          <a:p>
            <a:pPr marL="698500" indent="-342900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</a:rPr>
              <a:t>Derecho a la consulta previa (6)</a:t>
            </a:r>
          </a:p>
          <a:p>
            <a:pPr marL="698500" indent="-342900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</a:rPr>
              <a:t>Derecho a la elección de las propias prioridades de desarrollo (7)</a:t>
            </a:r>
          </a:p>
          <a:p>
            <a:pPr marL="698500" indent="-342900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</a:rPr>
              <a:t>Derecho a la identidad cultural (8)</a:t>
            </a:r>
          </a:p>
          <a:p>
            <a:pPr marL="698500" indent="-342900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</a:rPr>
              <a:t>Derecho a la justicia comunitaria (9)</a:t>
            </a:r>
          </a:p>
          <a:p>
            <a:pPr marL="698500" indent="-342900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</a:rPr>
              <a:t>Derecho a la propiedad colectiva (14)</a:t>
            </a:r>
          </a:p>
          <a:p>
            <a:pPr marL="698500" indent="-342900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</a:rPr>
              <a:t>Derecho a los recursos naturales (15)</a:t>
            </a:r>
          </a:p>
          <a:p>
            <a:pPr marL="698500" indent="-342900">
              <a:buFont typeface="Courier New" panose="02070309020205020404" pitchFamily="49" charset="0"/>
              <a:buChar char="o"/>
            </a:pPr>
            <a:r>
              <a:rPr lang="es-PE" sz="2200" dirty="0">
                <a:latin typeface="Georgia" panose="02040502050405020303" pitchFamily="18" charset="0"/>
              </a:rPr>
              <a:t>No discriminación en el ámbito laboral (20)</a:t>
            </a:r>
          </a:p>
          <a:p>
            <a:pPr marL="538163" indent="-182563"/>
            <a:endParaRPr lang="es-PE" sz="2000" dirty="0">
              <a:solidFill>
                <a:schemeClr val="accent1">
                  <a:lumMod val="50000"/>
                </a:schemeClr>
              </a:solidFill>
              <a:latin typeface="Plantagenet Cherokee" panose="02020602070100000000" pitchFamily="18" charset="0"/>
            </a:endParaRPr>
          </a:p>
          <a:p>
            <a:pPr marL="538163" indent="-182563"/>
            <a:endParaRPr lang="es-PE" sz="2000" dirty="0">
              <a:latin typeface="Plantagenet Cherokee" panose="02020602070100000000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967414" y="1405719"/>
            <a:ext cx="3147974" cy="586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200" b="1" dirty="0">
                <a:solidFill>
                  <a:srgbClr val="912222"/>
                </a:solidFill>
                <a:latin typeface="Georgia" panose="02040502050405020303" pitchFamily="18" charset="0"/>
              </a:rPr>
              <a:t>TC: </a:t>
            </a:r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Febrero de 1995</a:t>
            </a:r>
          </a:p>
        </p:txBody>
      </p:sp>
    </p:spTree>
    <p:extLst>
      <p:ext uri="{BB962C8B-B14F-4D97-AF65-F5344CB8AC3E}">
        <p14:creationId xmlns:p14="http://schemas.microsoft.com/office/powerpoint/2010/main" val="315887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88C03-7E7A-475B-9096-6B8B1BD2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1012974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chemeClr val="tx1"/>
                </a:solidFill>
                <a:latin typeface="Georgia" panose="02040502050405020303" pitchFamily="18" charset="0"/>
              </a:rPr>
              <a:t>Derechos en la legislación </a:t>
            </a:r>
            <a:endParaRPr lang="es-PE" sz="4000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526D87-6201-4FAE-B61D-571E78D86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646" y="1528549"/>
            <a:ext cx="10081120" cy="4338851"/>
          </a:xfrm>
        </p:spPr>
        <p:txBody>
          <a:bodyPr>
            <a:noAutofit/>
          </a:bodyPr>
          <a:lstStyle/>
          <a:p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Ley de Comunidades Nativas y de Desarrollo Agrario de las Regiones de Selva y Ceja de Selva (</a:t>
            </a:r>
            <a:r>
              <a:rPr lang="es-PE" sz="2200" b="1" dirty="0">
                <a:solidFill>
                  <a:srgbClr val="912222"/>
                </a:solidFill>
                <a:latin typeface="Georgia" panose="02040502050405020303" pitchFamily="18" charset="0"/>
              </a:rPr>
              <a:t>Decreto Ley N° </a:t>
            </a:r>
            <a:r>
              <a:rPr lang="es-PE" sz="2200" b="1" dirty="0">
                <a:solidFill>
                  <a:srgbClr val="912222"/>
                </a:solidFill>
                <a:latin typeface="Plantagenet Cherokee" panose="02020602070100000000" pitchFamily="18" charset="0"/>
              </a:rPr>
              <a:t>22175</a:t>
            </a:r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)</a:t>
            </a:r>
          </a:p>
          <a:p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Ley General de Comunidades Campesinas (</a:t>
            </a:r>
            <a:r>
              <a:rPr lang="es-PE" sz="2200" b="1" dirty="0">
                <a:solidFill>
                  <a:srgbClr val="912222"/>
                </a:solidFill>
                <a:latin typeface="Georgia" panose="02040502050405020303" pitchFamily="18" charset="0"/>
              </a:rPr>
              <a:t>Ley N° </a:t>
            </a:r>
            <a:r>
              <a:rPr lang="es-PE" sz="2200" b="1" dirty="0">
                <a:solidFill>
                  <a:srgbClr val="912222"/>
                </a:solidFill>
                <a:latin typeface="Plantagenet Cherokee" panose="02020602070100000000" pitchFamily="18" charset="0"/>
              </a:rPr>
              <a:t>24656</a:t>
            </a:r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)</a:t>
            </a:r>
          </a:p>
          <a:p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Ley de Rondas Campesinas (</a:t>
            </a:r>
            <a:r>
              <a:rPr lang="es-PE" sz="2200" b="1" dirty="0">
                <a:solidFill>
                  <a:srgbClr val="912222"/>
                </a:solidFill>
                <a:latin typeface="Georgia" panose="02040502050405020303" pitchFamily="18" charset="0"/>
              </a:rPr>
              <a:t>Ley N° </a:t>
            </a:r>
            <a:r>
              <a:rPr lang="es-PE" sz="2200" b="1" dirty="0">
                <a:solidFill>
                  <a:srgbClr val="912222"/>
                </a:solidFill>
                <a:latin typeface="Plantagenet Cherokee" panose="02020602070100000000" pitchFamily="18" charset="0"/>
              </a:rPr>
              <a:t>27908</a:t>
            </a:r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)</a:t>
            </a:r>
          </a:p>
          <a:p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Ley para la protección de pueblos indígenas u originarios en situación de aislamiento y en situación de contacto inicial (</a:t>
            </a:r>
            <a:r>
              <a:rPr lang="es-PE" sz="2200" b="1" dirty="0">
                <a:solidFill>
                  <a:srgbClr val="912222"/>
                </a:solidFill>
                <a:latin typeface="Georgia" panose="02040502050405020303" pitchFamily="18" charset="0"/>
              </a:rPr>
              <a:t>Ley N° </a:t>
            </a:r>
            <a:r>
              <a:rPr lang="es-PE" sz="2200" b="1" dirty="0">
                <a:solidFill>
                  <a:srgbClr val="912222"/>
                </a:solidFill>
                <a:latin typeface="Plantagenet Cherokee" panose="02020602070100000000" pitchFamily="18" charset="0"/>
              </a:rPr>
              <a:t>28736</a:t>
            </a:r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)</a:t>
            </a:r>
          </a:p>
          <a:p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Ley Forestal y de Fauna Silvestre (</a:t>
            </a:r>
            <a:r>
              <a:rPr lang="es-PE" sz="2200" b="1" dirty="0">
                <a:solidFill>
                  <a:srgbClr val="912222"/>
                </a:solidFill>
                <a:latin typeface="Georgia" panose="02040502050405020303" pitchFamily="18" charset="0"/>
              </a:rPr>
              <a:t>Ley N° </a:t>
            </a:r>
            <a:r>
              <a:rPr lang="es-PE" sz="2200" b="1" dirty="0">
                <a:solidFill>
                  <a:srgbClr val="912222"/>
                </a:solidFill>
                <a:latin typeface="Plantagenet Cherokee" panose="02020602070100000000" pitchFamily="18" charset="0"/>
              </a:rPr>
              <a:t>29763</a:t>
            </a:r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)</a:t>
            </a:r>
            <a:endParaRPr lang="es-PE" sz="2200" dirty="0">
              <a:solidFill>
                <a:srgbClr val="912222"/>
              </a:solidFill>
              <a:latin typeface="Plantagenet Cherokee" panose="02020602070100000000" pitchFamily="18" charset="0"/>
            </a:endParaRPr>
          </a:p>
          <a:p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Ley del derecho a la consulta previa a los pueblos indígenas u originarios (</a:t>
            </a:r>
            <a:r>
              <a:rPr lang="es-PE" sz="2200" b="1" dirty="0">
                <a:solidFill>
                  <a:srgbClr val="912222"/>
                </a:solidFill>
                <a:latin typeface="Georgia" panose="02040502050405020303" pitchFamily="18" charset="0"/>
              </a:rPr>
              <a:t>Ley N° </a:t>
            </a:r>
            <a:r>
              <a:rPr lang="es-PE" sz="2200" b="1" dirty="0">
                <a:solidFill>
                  <a:srgbClr val="912222"/>
                </a:solidFill>
                <a:latin typeface="Plantagenet Cherokee" panose="02020602070100000000" pitchFamily="18" charset="0"/>
              </a:rPr>
              <a:t>29785</a:t>
            </a:r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)</a:t>
            </a:r>
          </a:p>
          <a:p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Ley de Justicia de Paz (</a:t>
            </a:r>
            <a:r>
              <a:rPr lang="es-PE" sz="2200" b="1" dirty="0">
                <a:solidFill>
                  <a:srgbClr val="912222"/>
                </a:solidFill>
                <a:latin typeface="Georgia" panose="02040502050405020303" pitchFamily="18" charset="0"/>
              </a:rPr>
              <a:t>Ley N° </a:t>
            </a:r>
            <a:r>
              <a:rPr lang="es-PE" sz="2200" b="1" dirty="0">
                <a:solidFill>
                  <a:srgbClr val="912222"/>
                </a:solidFill>
                <a:latin typeface="Plantagenet Cherokee" panose="02020602070100000000" pitchFamily="18" charset="0"/>
              </a:rPr>
              <a:t>29804</a:t>
            </a:r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)</a:t>
            </a:r>
          </a:p>
          <a:p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Ley Marco sobre Cambio Climático (</a:t>
            </a:r>
            <a:r>
              <a:rPr lang="es-PE" sz="2200" b="1" dirty="0">
                <a:solidFill>
                  <a:srgbClr val="912222"/>
                </a:solidFill>
                <a:latin typeface="Georgia" panose="02040502050405020303" pitchFamily="18" charset="0"/>
              </a:rPr>
              <a:t>Ley N° </a:t>
            </a:r>
            <a:r>
              <a:rPr lang="es-PE" sz="2200" b="1" dirty="0">
                <a:solidFill>
                  <a:srgbClr val="912222"/>
                </a:solidFill>
                <a:latin typeface="Plantagenet Cherokee" panose="02020602070100000000" pitchFamily="18" charset="0"/>
              </a:rPr>
              <a:t>30754</a:t>
            </a:r>
            <a:r>
              <a:rPr lang="es-PE" sz="2200" dirty="0">
                <a:solidFill>
                  <a:srgbClr val="912222"/>
                </a:solidFill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7221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1673</Words>
  <Application>Microsoft Office PowerPoint</Application>
  <PresentationFormat>Personalizado</PresentationFormat>
  <Paragraphs>157</Paragraphs>
  <Slides>31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Arial</vt:lpstr>
      <vt:lpstr>Arial Rounded MT Bold</vt:lpstr>
      <vt:lpstr>Calibri</vt:lpstr>
      <vt:lpstr>Courier New</vt:lpstr>
      <vt:lpstr>Georgia</vt:lpstr>
      <vt:lpstr>Plantagenet Cherokee</vt:lpstr>
      <vt:lpstr>Times New Roman</vt:lpstr>
      <vt:lpstr>Verdana</vt:lpstr>
      <vt:lpstr>Tema de Office</vt:lpstr>
      <vt:lpstr>Los derechos humanos de los pueblos indígenas en el Perú -------------------------------------------------------------------------------------------------------------------------------------------------------------------------------------------------------------</vt:lpstr>
      <vt:lpstr>Presentación de PowerPoint</vt:lpstr>
      <vt:lpstr>Presentación de PowerPoint</vt:lpstr>
      <vt:lpstr>Presentación de PowerPoint</vt:lpstr>
      <vt:lpstr>Pueblos indígenas en el Perú</vt:lpstr>
      <vt:lpstr>Pueblos indígenas en el Perú</vt:lpstr>
      <vt:lpstr>Derechos constitucionales</vt:lpstr>
      <vt:lpstr>Derechos convencionales</vt:lpstr>
      <vt:lpstr>Derechos en la legislación </vt:lpstr>
      <vt:lpstr>Presentación de PowerPoint</vt:lpstr>
      <vt:lpstr>Presentación de PowerPoint</vt:lpstr>
      <vt:lpstr>Identidad y cultura</vt:lpstr>
      <vt:lpstr>Presentación de PowerPoint</vt:lpstr>
      <vt:lpstr>Problemática actual</vt:lpstr>
      <vt:lpstr>Problemática actual</vt:lpstr>
      <vt:lpstr>Estándares internacionales</vt:lpstr>
      <vt:lpstr>Estándares internacionales</vt:lpstr>
      <vt:lpstr>Presentación de PowerPoint</vt:lpstr>
      <vt:lpstr>Autodeterminación</vt:lpstr>
      <vt:lpstr>Elección del propio modelo de desarrollo</vt:lpstr>
      <vt:lpstr>Presentación de PowerPoint</vt:lpstr>
      <vt:lpstr>Consulta y consentimiento</vt:lpstr>
      <vt:lpstr>Consulta y consentimiento</vt:lpstr>
      <vt:lpstr>Consulta y consentimiento</vt:lpstr>
      <vt:lpstr>Consulta y consentimiento</vt:lpstr>
      <vt:lpstr>Etapas del procedimiento</vt:lpstr>
      <vt:lpstr>Presentación de PowerPoint</vt:lpstr>
      <vt:lpstr>Etapas del procedimiento</vt:lpstr>
      <vt:lpstr>Acuerdo Plenario N° 1-2009/CJ-2016</vt:lpstr>
      <vt:lpstr>Acuerdo Plenario N° 1-2009/CJ-2016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PUEBLOS INDÍGENAS Y MEDIO AMBIENTE Legislación y realidad en los Andes y la Amazonía peruana</dc:title>
  <dc:creator>Álvaro</dc:creator>
  <cp:lastModifiedBy>Álvaro Másquez Salvador</cp:lastModifiedBy>
  <cp:revision>83</cp:revision>
  <dcterms:created xsi:type="dcterms:W3CDTF">2018-09-08T20:09:35Z</dcterms:created>
  <dcterms:modified xsi:type="dcterms:W3CDTF">2019-09-09T23:34:41Z</dcterms:modified>
</cp:coreProperties>
</file>