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76" r:id="rId3"/>
    <p:sldId id="277" r:id="rId4"/>
    <p:sldId id="278" r:id="rId5"/>
    <p:sldId id="279" r:id="rId6"/>
    <p:sldId id="293" r:id="rId7"/>
    <p:sldId id="271" r:id="rId8"/>
    <p:sldId id="274" r:id="rId9"/>
    <p:sldId id="275" r:id="rId10"/>
    <p:sldId id="280" r:id="rId11"/>
    <p:sldId id="285" r:id="rId12"/>
    <p:sldId id="286" r:id="rId13"/>
    <p:sldId id="272" r:id="rId14"/>
    <p:sldId id="296" r:id="rId15"/>
    <p:sldId id="297" r:id="rId16"/>
    <p:sldId id="305" r:id="rId17"/>
    <p:sldId id="306" r:id="rId18"/>
    <p:sldId id="298" r:id="rId19"/>
    <p:sldId id="307" r:id="rId20"/>
    <p:sldId id="308" r:id="rId21"/>
    <p:sldId id="310" r:id="rId22"/>
    <p:sldId id="321" r:id="rId23"/>
    <p:sldId id="314" r:id="rId24"/>
    <p:sldId id="319" r:id="rId25"/>
    <p:sldId id="320" r:id="rId26"/>
    <p:sldId id="269" r:id="rId27"/>
    <p:sldId id="258" r:id="rId28"/>
    <p:sldId id="294" r:id="rId29"/>
    <p:sldId id="259" r:id="rId30"/>
    <p:sldId id="299" r:id="rId31"/>
    <p:sldId id="260" r:id="rId32"/>
    <p:sldId id="300" r:id="rId33"/>
    <p:sldId id="261" r:id="rId34"/>
    <p:sldId id="301" r:id="rId35"/>
    <p:sldId id="288" r:id="rId36"/>
    <p:sldId id="316" r:id="rId37"/>
    <p:sldId id="318" r:id="rId38"/>
    <p:sldId id="290" r:id="rId39"/>
    <p:sldId id="304" r:id="rId40"/>
    <p:sldId id="287" r:id="rId41"/>
    <p:sldId id="264" r:id="rId42"/>
    <p:sldId id="265" r:id="rId43"/>
    <p:sldId id="266" r:id="rId44"/>
    <p:sldId id="312" r:id="rId45"/>
    <p:sldId id="313" r:id="rId46"/>
    <p:sldId id="281" r:id="rId47"/>
    <p:sldId id="282" r:id="rId48"/>
  </p:sldIdLst>
  <p:sldSz cx="9144000" cy="6858000" type="screen4x3"/>
  <p:notesSz cx="7077075" cy="93630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8" d="100"/>
          <a:sy n="118" d="100"/>
        </p:scale>
        <p:origin x="-594"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D70A6-F122-4D52-97E9-C6C03757280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PE"/>
        </a:p>
      </dgm:t>
    </dgm:pt>
    <dgm:pt modelId="{2FFEF355-5A07-4E82-B1F0-C5DFBBDE0981}">
      <dgm:prSet phldrT="[Texto]"/>
      <dgm:spPr/>
      <dgm:t>
        <a:bodyPr/>
        <a:lstStyle/>
        <a:p>
          <a:r>
            <a:rPr lang="es-PE" dirty="0"/>
            <a:t>COORDINACIÓN NACIONAL DE LAS FISCALÍAS ESPECIALIZADAS EN MATERIA AMBIENTAL</a:t>
          </a:r>
        </a:p>
      </dgm:t>
    </dgm:pt>
    <dgm:pt modelId="{EE078256-7EF2-4A9C-B448-898356F47156}" type="parTrans" cxnId="{7D1D4680-A120-4414-8835-741CF160381F}">
      <dgm:prSet/>
      <dgm:spPr/>
      <dgm:t>
        <a:bodyPr/>
        <a:lstStyle/>
        <a:p>
          <a:endParaRPr lang="es-PE"/>
        </a:p>
      </dgm:t>
    </dgm:pt>
    <dgm:pt modelId="{E4297F1F-B6E6-4EAA-850D-3E1985ADC9B4}" type="sibTrans" cxnId="{7D1D4680-A120-4414-8835-741CF160381F}">
      <dgm:prSet/>
      <dgm:spPr/>
      <dgm:t>
        <a:bodyPr/>
        <a:lstStyle/>
        <a:p>
          <a:endParaRPr lang="es-PE"/>
        </a:p>
      </dgm:t>
    </dgm:pt>
    <dgm:pt modelId="{1240482A-06DE-4357-971E-E52F21661B8C}" type="asst">
      <dgm:prSet phldrT="[Texto]"/>
      <dgm:spPr/>
      <dgm:t>
        <a:bodyPr/>
        <a:lstStyle/>
        <a:p>
          <a:r>
            <a:rPr lang="es-PE" dirty="0"/>
            <a:t>UNIDADES DE MONITOREO GEOREFERENCIAL SATELITAL</a:t>
          </a:r>
        </a:p>
      </dgm:t>
    </dgm:pt>
    <dgm:pt modelId="{8929643D-2195-4FA9-AFAD-419E6250FBA5}" type="parTrans" cxnId="{8D8A8875-BF81-4958-B1DC-EA1F291498A4}">
      <dgm:prSet/>
      <dgm:spPr/>
      <dgm:t>
        <a:bodyPr/>
        <a:lstStyle/>
        <a:p>
          <a:endParaRPr lang="es-PE" dirty="0"/>
        </a:p>
      </dgm:t>
    </dgm:pt>
    <dgm:pt modelId="{F5C73F76-85A8-4AFF-AAEA-AD814ADEB379}" type="sibTrans" cxnId="{8D8A8875-BF81-4958-B1DC-EA1F291498A4}">
      <dgm:prSet/>
      <dgm:spPr/>
      <dgm:t>
        <a:bodyPr/>
        <a:lstStyle/>
        <a:p>
          <a:endParaRPr lang="es-PE"/>
        </a:p>
      </dgm:t>
    </dgm:pt>
    <dgm:pt modelId="{59A3A73B-B28B-4DFB-952B-EC3654BB8E66}">
      <dgm:prSet phldrT="[Texto]"/>
      <dgm:spPr/>
      <dgm:t>
        <a:bodyPr/>
        <a:lstStyle/>
        <a:p>
          <a:r>
            <a:rPr lang="es-PE" dirty="0"/>
            <a:t>FISCALÍAS ESPECIALIZADAS EN MATERIA AMBIENTAL</a:t>
          </a:r>
        </a:p>
      </dgm:t>
    </dgm:pt>
    <dgm:pt modelId="{9276A7DD-0D5B-436F-A1C1-7C1851F688E5}" type="parTrans" cxnId="{11DE946F-2372-4B29-9F68-7B300F80499C}">
      <dgm:prSet/>
      <dgm:spPr/>
      <dgm:t>
        <a:bodyPr/>
        <a:lstStyle/>
        <a:p>
          <a:endParaRPr lang="es-PE" dirty="0"/>
        </a:p>
      </dgm:t>
    </dgm:pt>
    <dgm:pt modelId="{7D9D5050-3972-4F07-B74B-01AF653CA3E7}" type="sibTrans" cxnId="{11DE946F-2372-4B29-9F68-7B300F80499C}">
      <dgm:prSet/>
      <dgm:spPr/>
      <dgm:t>
        <a:bodyPr/>
        <a:lstStyle/>
        <a:p>
          <a:endParaRPr lang="es-PE"/>
        </a:p>
      </dgm:t>
    </dgm:pt>
    <dgm:pt modelId="{7F4A4C87-99B8-4D9B-9EF6-BE98532E9E0E}">
      <dgm:prSet phldrT="[Texto]"/>
      <dgm:spPr/>
      <dgm:t>
        <a:bodyPr/>
        <a:lstStyle/>
        <a:p>
          <a:r>
            <a:rPr lang="es-PE" dirty="0"/>
            <a:t>FISCALÍAS DE PREVENCIÓN DEL DELITO CON COMPETENCIA EN MATERIA AMBIENTAL</a:t>
          </a:r>
        </a:p>
      </dgm:t>
    </dgm:pt>
    <dgm:pt modelId="{638FF34D-1AFA-421D-9B16-3EE9142D67E8}" type="parTrans" cxnId="{03D0B5FB-BFD2-40A3-ADDE-0A5C5B4B4134}">
      <dgm:prSet/>
      <dgm:spPr/>
      <dgm:t>
        <a:bodyPr/>
        <a:lstStyle/>
        <a:p>
          <a:endParaRPr lang="es-PE" dirty="0"/>
        </a:p>
      </dgm:t>
    </dgm:pt>
    <dgm:pt modelId="{3FEF2C56-DC6E-40A4-99FE-AB28EF927578}" type="sibTrans" cxnId="{03D0B5FB-BFD2-40A3-ADDE-0A5C5B4B4134}">
      <dgm:prSet/>
      <dgm:spPr/>
      <dgm:t>
        <a:bodyPr/>
        <a:lstStyle/>
        <a:p>
          <a:endParaRPr lang="es-PE"/>
        </a:p>
      </dgm:t>
    </dgm:pt>
    <dgm:pt modelId="{B10A0BE9-DCDC-4EA6-9E96-5FC0648CFDE3}">
      <dgm:prSet phldrT="[Texto]"/>
      <dgm:spPr/>
      <dgm:t>
        <a:bodyPr/>
        <a:lstStyle/>
        <a:p>
          <a:r>
            <a:rPr lang="es-PE" dirty="0"/>
            <a:t>FISCALÍAS PENALES Y MIXTAS CON COMPETENCIA EN MATERIA AMBIENTAL</a:t>
          </a:r>
        </a:p>
      </dgm:t>
    </dgm:pt>
    <dgm:pt modelId="{1314A9F1-BCA7-45C2-9D9B-42FFEBECF304}" type="parTrans" cxnId="{92173505-7C57-4464-B0BC-2013E30BEFCD}">
      <dgm:prSet/>
      <dgm:spPr/>
      <dgm:t>
        <a:bodyPr/>
        <a:lstStyle/>
        <a:p>
          <a:endParaRPr lang="es-PE" dirty="0"/>
        </a:p>
      </dgm:t>
    </dgm:pt>
    <dgm:pt modelId="{EB509A8E-F93F-47E5-A334-E9C54D8CADFB}" type="sibTrans" cxnId="{92173505-7C57-4464-B0BC-2013E30BEFCD}">
      <dgm:prSet/>
      <dgm:spPr/>
      <dgm:t>
        <a:bodyPr/>
        <a:lstStyle/>
        <a:p>
          <a:endParaRPr lang="es-PE"/>
        </a:p>
      </dgm:t>
    </dgm:pt>
    <dgm:pt modelId="{D238CCD7-3CA5-49AD-BB16-075E4135598A}" type="pres">
      <dgm:prSet presAssocID="{477D70A6-F122-4D52-97E9-C6C03757280B}" presName="Name0" presStyleCnt="0">
        <dgm:presLayoutVars>
          <dgm:orgChart val="1"/>
          <dgm:chPref val="1"/>
          <dgm:dir/>
          <dgm:animOne val="branch"/>
          <dgm:animLvl val="lvl"/>
          <dgm:resizeHandles/>
        </dgm:presLayoutVars>
      </dgm:prSet>
      <dgm:spPr/>
      <dgm:t>
        <a:bodyPr/>
        <a:lstStyle/>
        <a:p>
          <a:endParaRPr lang="es-PE"/>
        </a:p>
      </dgm:t>
    </dgm:pt>
    <dgm:pt modelId="{B008382B-B52F-408D-938C-F84BD205648C}" type="pres">
      <dgm:prSet presAssocID="{2FFEF355-5A07-4E82-B1F0-C5DFBBDE0981}" presName="hierRoot1" presStyleCnt="0">
        <dgm:presLayoutVars>
          <dgm:hierBranch val="init"/>
        </dgm:presLayoutVars>
      </dgm:prSet>
      <dgm:spPr/>
    </dgm:pt>
    <dgm:pt modelId="{FF173971-AC8E-4AB7-951B-1C69B08B86C6}" type="pres">
      <dgm:prSet presAssocID="{2FFEF355-5A07-4E82-B1F0-C5DFBBDE0981}" presName="rootComposite1" presStyleCnt="0"/>
      <dgm:spPr/>
    </dgm:pt>
    <dgm:pt modelId="{CCE7256B-009D-4832-A8DC-0ECB8025AD47}" type="pres">
      <dgm:prSet presAssocID="{2FFEF355-5A07-4E82-B1F0-C5DFBBDE0981}" presName="rootText1" presStyleLbl="alignAcc1" presStyleIdx="0" presStyleCnt="0">
        <dgm:presLayoutVars>
          <dgm:chPref val="3"/>
        </dgm:presLayoutVars>
      </dgm:prSet>
      <dgm:spPr/>
      <dgm:t>
        <a:bodyPr/>
        <a:lstStyle/>
        <a:p>
          <a:endParaRPr lang="es-PE"/>
        </a:p>
      </dgm:t>
    </dgm:pt>
    <dgm:pt modelId="{20A91BE1-ABBD-41B8-A368-F595D6676B99}" type="pres">
      <dgm:prSet presAssocID="{2FFEF355-5A07-4E82-B1F0-C5DFBBDE0981}" presName="topArc1" presStyleLbl="parChTrans1D1" presStyleIdx="0" presStyleCnt="10"/>
      <dgm:spPr/>
    </dgm:pt>
    <dgm:pt modelId="{78EBBCE3-7128-4D52-B1BA-D5AAC6AB9B49}" type="pres">
      <dgm:prSet presAssocID="{2FFEF355-5A07-4E82-B1F0-C5DFBBDE0981}" presName="bottomArc1" presStyleLbl="parChTrans1D1" presStyleIdx="1" presStyleCnt="10"/>
      <dgm:spPr/>
    </dgm:pt>
    <dgm:pt modelId="{7790763E-EDC6-434A-AFDC-DE029A0EDF63}" type="pres">
      <dgm:prSet presAssocID="{2FFEF355-5A07-4E82-B1F0-C5DFBBDE0981}" presName="topConnNode1" presStyleLbl="node1" presStyleIdx="0" presStyleCnt="0"/>
      <dgm:spPr/>
      <dgm:t>
        <a:bodyPr/>
        <a:lstStyle/>
        <a:p>
          <a:endParaRPr lang="es-PE"/>
        </a:p>
      </dgm:t>
    </dgm:pt>
    <dgm:pt modelId="{F6D05057-16D0-4A85-BA73-CE69C2731DEE}" type="pres">
      <dgm:prSet presAssocID="{2FFEF355-5A07-4E82-B1F0-C5DFBBDE0981}" presName="hierChild2" presStyleCnt="0"/>
      <dgm:spPr/>
    </dgm:pt>
    <dgm:pt modelId="{2ED35981-3FE3-433E-A2C5-E24EEF2A47D9}" type="pres">
      <dgm:prSet presAssocID="{9276A7DD-0D5B-436F-A1C1-7C1851F688E5}" presName="Name28" presStyleLbl="parChTrans1D2" presStyleIdx="0" presStyleCnt="4"/>
      <dgm:spPr/>
      <dgm:t>
        <a:bodyPr/>
        <a:lstStyle/>
        <a:p>
          <a:endParaRPr lang="es-PE"/>
        </a:p>
      </dgm:t>
    </dgm:pt>
    <dgm:pt modelId="{F7925ACD-CD69-40B0-B79B-CEEF0322C88B}" type="pres">
      <dgm:prSet presAssocID="{59A3A73B-B28B-4DFB-952B-EC3654BB8E66}" presName="hierRoot2" presStyleCnt="0">
        <dgm:presLayoutVars>
          <dgm:hierBranch val="init"/>
        </dgm:presLayoutVars>
      </dgm:prSet>
      <dgm:spPr/>
    </dgm:pt>
    <dgm:pt modelId="{BCFD1C87-C5B6-4388-A06D-5DAF1580629A}" type="pres">
      <dgm:prSet presAssocID="{59A3A73B-B28B-4DFB-952B-EC3654BB8E66}" presName="rootComposite2" presStyleCnt="0"/>
      <dgm:spPr/>
    </dgm:pt>
    <dgm:pt modelId="{9B0341AF-C79F-4AC3-9902-8722D8BC7B4D}" type="pres">
      <dgm:prSet presAssocID="{59A3A73B-B28B-4DFB-952B-EC3654BB8E66}" presName="rootText2" presStyleLbl="alignAcc1" presStyleIdx="0" presStyleCnt="0">
        <dgm:presLayoutVars>
          <dgm:chPref val="3"/>
        </dgm:presLayoutVars>
      </dgm:prSet>
      <dgm:spPr/>
      <dgm:t>
        <a:bodyPr/>
        <a:lstStyle/>
        <a:p>
          <a:endParaRPr lang="es-PE"/>
        </a:p>
      </dgm:t>
    </dgm:pt>
    <dgm:pt modelId="{430E8CBA-617D-4A9A-A2D0-ECBE0C953E74}" type="pres">
      <dgm:prSet presAssocID="{59A3A73B-B28B-4DFB-952B-EC3654BB8E66}" presName="topArc2" presStyleLbl="parChTrans1D1" presStyleIdx="2" presStyleCnt="10"/>
      <dgm:spPr/>
    </dgm:pt>
    <dgm:pt modelId="{17A6E407-1C8D-4833-A70A-3956233CB9BE}" type="pres">
      <dgm:prSet presAssocID="{59A3A73B-B28B-4DFB-952B-EC3654BB8E66}" presName="bottomArc2" presStyleLbl="parChTrans1D1" presStyleIdx="3" presStyleCnt="10"/>
      <dgm:spPr/>
    </dgm:pt>
    <dgm:pt modelId="{D5F5C82B-0B7A-40BD-9354-AD8E0617A5C7}" type="pres">
      <dgm:prSet presAssocID="{59A3A73B-B28B-4DFB-952B-EC3654BB8E66}" presName="topConnNode2" presStyleLbl="node2" presStyleIdx="0" presStyleCnt="0"/>
      <dgm:spPr/>
      <dgm:t>
        <a:bodyPr/>
        <a:lstStyle/>
        <a:p>
          <a:endParaRPr lang="es-PE"/>
        </a:p>
      </dgm:t>
    </dgm:pt>
    <dgm:pt modelId="{DDFD34B9-0596-417B-A521-6DB711AB487E}" type="pres">
      <dgm:prSet presAssocID="{59A3A73B-B28B-4DFB-952B-EC3654BB8E66}" presName="hierChild4" presStyleCnt="0"/>
      <dgm:spPr/>
    </dgm:pt>
    <dgm:pt modelId="{14908A01-FB57-48BB-9491-8EC4640B3DCD}" type="pres">
      <dgm:prSet presAssocID="{59A3A73B-B28B-4DFB-952B-EC3654BB8E66}" presName="hierChild5" presStyleCnt="0"/>
      <dgm:spPr/>
    </dgm:pt>
    <dgm:pt modelId="{65DD781B-218F-4220-9583-81DF1C8F509E}" type="pres">
      <dgm:prSet presAssocID="{638FF34D-1AFA-421D-9B16-3EE9142D67E8}" presName="Name28" presStyleLbl="parChTrans1D2" presStyleIdx="1" presStyleCnt="4"/>
      <dgm:spPr/>
      <dgm:t>
        <a:bodyPr/>
        <a:lstStyle/>
        <a:p>
          <a:endParaRPr lang="es-PE"/>
        </a:p>
      </dgm:t>
    </dgm:pt>
    <dgm:pt modelId="{3AF356CA-B73E-49C4-9802-DAA6E860A81F}" type="pres">
      <dgm:prSet presAssocID="{7F4A4C87-99B8-4D9B-9EF6-BE98532E9E0E}" presName="hierRoot2" presStyleCnt="0">
        <dgm:presLayoutVars>
          <dgm:hierBranch val="init"/>
        </dgm:presLayoutVars>
      </dgm:prSet>
      <dgm:spPr/>
    </dgm:pt>
    <dgm:pt modelId="{233BD43F-1DF1-420F-A6E2-1768AFF4E422}" type="pres">
      <dgm:prSet presAssocID="{7F4A4C87-99B8-4D9B-9EF6-BE98532E9E0E}" presName="rootComposite2" presStyleCnt="0"/>
      <dgm:spPr/>
    </dgm:pt>
    <dgm:pt modelId="{D5B4A76A-FB07-452B-B65D-3794F86F8EFB}" type="pres">
      <dgm:prSet presAssocID="{7F4A4C87-99B8-4D9B-9EF6-BE98532E9E0E}" presName="rootText2" presStyleLbl="alignAcc1" presStyleIdx="0" presStyleCnt="0">
        <dgm:presLayoutVars>
          <dgm:chPref val="3"/>
        </dgm:presLayoutVars>
      </dgm:prSet>
      <dgm:spPr/>
      <dgm:t>
        <a:bodyPr/>
        <a:lstStyle/>
        <a:p>
          <a:endParaRPr lang="es-PE"/>
        </a:p>
      </dgm:t>
    </dgm:pt>
    <dgm:pt modelId="{1139984F-E6C4-4633-AB6D-5F4761D67BFC}" type="pres">
      <dgm:prSet presAssocID="{7F4A4C87-99B8-4D9B-9EF6-BE98532E9E0E}" presName="topArc2" presStyleLbl="parChTrans1D1" presStyleIdx="4" presStyleCnt="10"/>
      <dgm:spPr/>
    </dgm:pt>
    <dgm:pt modelId="{CB5EFB66-F620-4D5D-B2E4-10B68B81D701}" type="pres">
      <dgm:prSet presAssocID="{7F4A4C87-99B8-4D9B-9EF6-BE98532E9E0E}" presName="bottomArc2" presStyleLbl="parChTrans1D1" presStyleIdx="5" presStyleCnt="10"/>
      <dgm:spPr/>
    </dgm:pt>
    <dgm:pt modelId="{E4F937D6-11F7-431E-BB0E-A6D1F4392992}" type="pres">
      <dgm:prSet presAssocID="{7F4A4C87-99B8-4D9B-9EF6-BE98532E9E0E}" presName="topConnNode2" presStyleLbl="node2" presStyleIdx="0" presStyleCnt="0"/>
      <dgm:spPr/>
      <dgm:t>
        <a:bodyPr/>
        <a:lstStyle/>
        <a:p>
          <a:endParaRPr lang="es-PE"/>
        </a:p>
      </dgm:t>
    </dgm:pt>
    <dgm:pt modelId="{0CB8DB51-AC5D-4453-8C99-279868A74F60}" type="pres">
      <dgm:prSet presAssocID="{7F4A4C87-99B8-4D9B-9EF6-BE98532E9E0E}" presName="hierChild4" presStyleCnt="0"/>
      <dgm:spPr/>
    </dgm:pt>
    <dgm:pt modelId="{A3DE4C2B-ADC3-4F2C-9F5D-5C9B11E5B4A3}" type="pres">
      <dgm:prSet presAssocID="{7F4A4C87-99B8-4D9B-9EF6-BE98532E9E0E}" presName="hierChild5" presStyleCnt="0"/>
      <dgm:spPr/>
    </dgm:pt>
    <dgm:pt modelId="{9F9100B5-278F-43DF-9BAB-C69711D2708F}" type="pres">
      <dgm:prSet presAssocID="{1314A9F1-BCA7-45C2-9D9B-42FFEBECF304}" presName="Name28" presStyleLbl="parChTrans1D2" presStyleIdx="2" presStyleCnt="4"/>
      <dgm:spPr/>
      <dgm:t>
        <a:bodyPr/>
        <a:lstStyle/>
        <a:p>
          <a:endParaRPr lang="es-PE"/>
        </a:p>
      </dgm:t>
    </dgm:pt>
    <dgm:pt modelId="{5D5FBA80-C51A-4968-95BA-85C86B3700F5}" type="pres">
      <dgm:prSet presAssocID="{B10A0BE9-DCDC-4EA6-9E96-5FC0648CFDE3}" presName="hierRoot2" presStyleCnt="0">
        <dgm:presLayoutVars>
          <dgm:hierBranch val="init"/>
        </dgm:presLayoutVars>
      </dgm:prSet>
      <dgm:spPr/>
    </dgm:pt>
    <dgm:pt modelId="{584A7CB6-2968-4C3F-BCB8-9450AC18B831}" type="pres">
      <dgm:prSet presAssocID="{B10A0BE9-DCDC-4EA6-9E96-5FC0648CFDE3}" presName="rootComposite2" presStyleCnt="0"/>
      <dgm:spPr/>
    </dgm:pt>
    <dgm:pt modelId="{7EC8123E-AC62-4E86-8FD3-4589B52F38A5}" type="pres">
      <dgm:prSet presAssocID="{B10A0BE9-DCDC-4EA6-9E96-5FC0648CFDE3}" presName="rootText2" presStyleLbl="alignAcc1" presStyleIdx="0" presStyleCnt="0">
        <dgm:presLayoutVars>
          <dgm:chPref val="3"/>
        </dgm:presLayoutVars>
      </dgm:prSet>
      <dgm:spPr/>
      <dgm:t>
        <a:bodyPr/>
        <a:lstStyle/>
        <a:p>
          <a:endParaRPr lang="es-PE"/>
        </a:p>
      </dgm:t>
    </dgm:pt>
    <dgm:pt modelId="{C53A3239-52AE-4437-86A6-8E512166CD2C}" type="pres">
      <dgm:prSet presAssocID="{B10A0BE9-DCDC-4EA6-9E96-5FC0648CFDE3}" presName="topArc2" presStyleLbl="parChTrans1D1" presStyleIdx="6" presStyleCnt="10"/>
      <dgm:spPr/>
    </dgm:pt>
    <dgm:pt modelId="{9B726199-0D15-46AA-877D-91934012FEFD}" type="pres">
      <dgm:prSet presAssocID="{B10A0BE9-DCDC-4EA6-9E96-5FC0648CFDE3}" presName="bottomArc2" presStyleLbl="parChTrans1D1" presStyleIdx="7" presStyleCnt="10"/>
      <dgm:spPr/>
    </dgm:pt>
    <dgm:pt modelId="{E5809680-14C7-482C-A197-9BF6B498C3A6}" type="pres">
      <dgm:prSet presAssocID="{B10A0BE9-DCDC-4EA6-9E96-5FC0648CFDE3}" presName="topConnNode2" presStyleLbl="node2" presStyleIdx="0" presStyleCnt="0"/>
      <dgm:spPr/>
      <dgm:t>
        <a:bodyPr/>
        <a:lstStyle/>
        <a:p>
          <a:endParaRPr lang="es-PE"/>
        </a:p>
      </dgm:t>
    </dgm:pt>
    <dgm:pt modelId="{9C9EC8E1-905F-4008-B387-B1BE9DCC1051}" type="pres">
      <dgm:prSet presAssocID="{B10A0BE9-DCDC-4EA6-9E96-5FC0648CFDE3}" presName="hierChild4" presStyleCnt="0"/>
      <dgm:spPr/>
    </dgm:pt>
    <dgm:pt modelId="{153C9E49-5AE3-4D94-BCF7-6B03A9F65467}" type="pres">
      <dgm:prSet presAssocID="{B10A0BE9-DCDC-4EA6-9E96-5FC0648CFDE3}" presName="hierChild5" presStyleCnt="0"/>
      <dgm:spPr/>
    </dgm:pt>
    <dgm:pt modelId="{C8140D45-BF09-4C1A-8AC7-4310958682F8}" type="pres">
      <dgm:prSet presAssocID="{2FFEF355-5A07-4E82-B1F0-C5DFBBDE0981}" presName="hierChild3" presStyleCnt="0"/>
      <dgm:spPr/>
    </dgm:pt>
    <dgm:pt modelId="{87B5E743-4F0A-4946-96A5-BE99D8C8C89F}" type="pres">
      <dgm:prSet presAssocID="{8929643D-2195-4FA9-AFAD-419E6250FBA5}" presName="Name101" presStyleLbl="parChTrans1D2" presStyleIdx="3" presStyleCnt="4"/>
      <dgm:spPr/>
      <dgm:t>
        <a:bodyPr/>
        <a:lstStyle/>
        <a:p>
          <a:endParaRPr lang="es-PE"/>
        </a:p>
      </dgm:t>
    </dgm:pt>
    <dgm:pt modelId="{11CCD894-6767-4176-9F05-930199160B01}" type="pres">
      <dgm:prSet presAssocID="{1240482A-06DE-4357-971E-E52F21661B8C}" presName="hierRoot3" presStyleCnt="0">
        <dgm:presLayoutVars>
          <dgm:hierBranch val="init"/>
        </dgm:presLayoutVars>
      </dgm:prSet>
      <dgm:spPr/>
    </dgm:pt>
    <dgm:pt modelId="{E631801A-A10C-4204-A35D-A58C52874D73}" type="pres">
      <dgm:prSet presAssocID="{1240482A-06DE-4357-971E-E52F21661B8C}" presName="rootComposite3" presStyleCnt="0"/>
      <dgm:spPr/>
    </dgm:pt>
    <dgm:pt modelId="{09482B0E-43ED-466D-B424-B8FD70F3986E}" type="pres">
      <dgm:prSet presAssocID="{1240482A-06DE-4357-971E-E52F21661B8C}" presName="rootText3" presStyleLbl="alignAcc1" presStyleIdx="0" presStyleCnt="0">
        <dgm:presLayoutVars>
          <dgm:chPref val="3"/>
        </dgm:presLayoutVars>
      </dgm:prSet>
      <dgm:spPr/>
      <dgm:t>
        <a:bodyPr/>
        <a:lstStyle/>
        <a:p>
          <a:endParaRPr lang="es-PE"/>
        </a:p>
      </dgm:t>
    </dgm:pt>
    <dgm:pt modelId="{574D080B-415D-4619-9B59-58EDFE6CCC48}" type="pres">
      <dgm:prSet presAssocID="{1240482A-06DE-4357-971E-E52F21661B8C}" presName="topArc3" presStyleLbl="parChTrans1D1" presStyleIdx="8" presStyleCnt="10"/>
      <dgm:spPr/>
    </dgm:pt>
    <dgm:pt modelId="{C9819A9A-4734-4026-91BA-61CD0EAB207B}" type="pres">
      <dgm:prSet presAssocID="{1240482A-06DE-4357-971E-E52F21661B8C}" presName="bottomArc3" presStyleLbl="parChTrans1D1" presStyleIdx="9" presStyleCnt="10"/>
      <dgm:spPr/>
    </dgm:pt>
    <dgm:pt modelId="{B5E2C275-5A9B-4F33-8E90-896DC70FE78A}" type="pres">
      <dgm:prSet presAssocID="{1240482A-06DE-4357-971E-E52F21661B8C}" presName="topConnNode3" presStyleLbl="asst1" presStyleIdx="0" presStyleCnt="0"/>
      <dgm:spPr/>
      <dgm:t>
        <a:bodyPr/>
        <a:lstStyle/>
        <a:p>
          <a:endParaRPr lang="es-PE"/>
        </a:p>
      </dgm:t>
    </dgm:pt>
    <dgm:pt modelId="{E9C5F02E-D455-4E05-9280-BE0A001DFDC3}" type="pres">
      <dgm:prSet presAssocID="{1240482A-06DE-4357-971E-E52F21661B8C}" presName="hierChild6" presStyleCnt="0"/>
      <dgm:spPr/>
    </dgm:pt>
    <dgm:pt modelId="{6332596F-B582-4B17-8B5F-37613DC78864}" type="pres">
      <dgm:prSet presAssocID="{1240482A-06DE-4357-971E-E52F21661B8C}" presName="hierChild7" presStyleCnt="0"/>
      <dgm:spPr/>
    </dgm:pt>
  </dgm:ptLst>
  <dgm:cxnLst>
    <dgm:cxn modelId="{43A8B39C-C9DE-42C1-94BA-5AF02DD76837}" type="presOf" srcId="{59A3A73B-B28B-4DFB-952B-EC3654BB8E66}" destId="{D5F5C82B-0B7A-40BD-9354-AD8E0617A5C7}" srcOrd="1" destOrd="0" presId="urn:microsoft.com/office/officeart/2008/layout/HalfCircleOrganizationChart"/>
    <dgm:cxn modelId="{C8C8C779-C180-48D6-9BB5-7448314DA152}" type="presOf" srcId="{7F4A4C87-99B8-4D9B-9EF6-BE98532E9E0E}" destId="{E4F937D6-11F7-431E-BB0E-A6D1F4392992}" srcOrd="1" destOrd="0" presId="urn:microsoft.com/office/officeart/2008/layout/HalfCircleOrganizationChart"/>
    <dgm:cxn modelId="{9E5EE947-3744-47AF-B2E4-DFB5331B9C25}" type="presOf" srcId="{1240482A-06DE-4357-971E-E52F21661B8C}" destId="{B5E2C275-5A9B-4F33-8E90-896DC70FE78A}" srcOrd="1" destOrd="0" presId="urn:microsoft.com/office/officeart/2008/layout/HalfCircleOrganizationChart"/>
    <dgm:cxn modelId="{11DE946F-2372-4B29-9F68-7B300F80499C}" srcId="{2FFEF355-5A07-4E82-B1F0-C5DFBBDE0981}" destId="{59A3A73B-B28B-4DFB-952B-EC3654BB8E66}" srcOrd="1" destOrd="0" parTransId="{9276A7DD-0D5B-436F-A1C1-7C1851F688E5}" sibTransId="{7D9D5050-3972-4F07-B74B-01AF653CA3E7}"/>
    <dgm:cxn modelId="{3C96769F-C013-4D82-B3B1-D99573F51611}" type="presOf" srcId="{B10A0BE9-DCDC-4EA6-9E96-5FC0648CFDE3}" destId="{7EC8123E-AC62-4E86-8FD3-4589B52F38A5}" srcOrd="0" destOrd="0" presId="urn:microsoft.com/office/officeart/2008/layout/HalfCircleOrganizationChart"/>
    <dgm:cxn modelId="{5605FF37-52F1-45D2-95C9-57FC19B347FC}" type="presOf" srcId="{477D70A6-F122-4D52-97E9-C6C03757280B}" destId="{D238CCD7-3CA5-49AD-BB16-075E4135598A}" srcOrd="0" destOrd="0" presId="urn:microsoft.com/office/officeart/2008/layout/HalfCircleOrganizationChart"/>
    <dgm:cxn modelId="{FC25835B-2AEE-487C-B5B0-DCCFE099EFCA}" type="presOf" srcId="{1240482A-06DE-4357-971E-E52F21661B8C}" destId="{09482B0E-43ED-466D-B424-B8FD70F3986E}" srcOrd="0" destOrd="0" presId="urn:microsoft.com/office/officeart/2008/layout/HalfCircleOrganizationChart"/>
    <dgm:cxn modelId="{52EF5B91-3CA0-4494-BE3A-EC123AE4501A}" type="presOf" srcId="{2FFEF355-5A07-4E82-B1F0-C5DFBBDE0981}" destId="{7790763E-EDC6-434A-AFDC-DE029A0EDF63}" srcOrd="1" destOrd="0" presId="urn:microsoft.com/office/officeart/2008/layout/HalfCircleOrganizationChart"/>
    <dgm:cxn modelId="{8D8A8875-BF81-4958-B1DC-EA1F291498A4}" srcId="{2FFEF355-5A07-4E82-B1F0-C5DFBBDE0981}" destId="{1240482A-06DE-4357-971E-E52F21661B8C}" srcOrd="0" destOrd="0" parTransId="{8929643D-2195-4FA9-AFAD-419E6250FBA5}" sibTransId="{F5C73F76-85A8-4AFF-AAEA-AD814ADEB379}"/>
    <dgm:cxn modelId="{88CEE37D-615F-44C9-88A5-5786344A3696}" type="presOf" srcId="{2FFEF355-5A07-4E82-B1F0-C5DFBBDE0981}" destId="{CCE7256B-009D-4832-A8DC-0ECB8025AD47}" srcOrd="0" destOrd="0" presId="urn:microsoft.com/office/officeart/2008/layout/HalfCircleOrganizationChart"/>
    <dgm:cxn modelId="{42250317-618A-4138-BCB9-359352BDEA1B}" type="presOf" srcId="{9276A7DD-0D5B-436F-A1C1-7C1851F688E5}" destId="{2ED35981-3FE3-433E-A2C5-E24EEF2A47D9}" srcOrd="0" destOrd="0" presId="urn:microsoft.com/office/officeart/2008/layout/HalfCircleOrganizationChart"/>
    <dgm:cxn modelId="{5ED28A0C-639E-4067-8661-4E6CE2EABC94}" type="presOf" srcId="{7F4A4C87-99B8-4D9B-9EF6-BE98532E9E0E}" destId="{D5B4A76A-FB07-452B-B65D-3794F86F8EFB}" srcOrd="0" destOrd="0" presId="urn:microsoft.com/office/officeart/2008/layout/HalfCircleOrganizationChart"/>
    <dgm:cxn modelId="{7B651DAE-D5D3-4C5D-9D60-321268A96DF8}" type="presOf" srcId="{1314A9F1-BCA7-45C2-9D9B-42FFEBECF304}" destId="{9F9100B5-278F-43DF-9BAB-C69711D2708F}" srcOrd="0" destOrd="0" presId="urn:microsoft.com/office/officeart/2008/layout/HalfCircleOrganizationChart"/>
    <dgm:cxn modelId="{699BAECB-BE57-487F-9E8B-DEF6BBA38E3C}" type="presOf" srcId="{638FF34D-1AFA-421D-9B16-3EE9142D67E8}" destId="{65DD781B-218F-4220-9583-81DF1C8F509E}" srcOrd="0" destOrd="0" presId="urn:microsoft.com/office/officeart/2008/layout/HalfCircleOrganizationChart"/>
    <dgm:cxn modelId="{03D0B5FB-BFD2-40A3-ADDE-0A5C5B4B4134}" srcId="{2FFEF355-5A07-4E82-B1F0-C5DFBBDE0981}" destId="{7F4A4C87-99B8-4D9B-9EF6-BE98532E9E0E}" srcOrd="2" destOrd="0" parTransId="{638FF34D-1AFA-421D-9B16-3EE9142D67E8}" sibTransId="{3FEF2C56-DC6E-40A4-99FE-AB28EF927578}"/>
    <dgm:cxn modelId="{92173505-7C57-4464-B0BC-2013E30BEFCD}" srcId="{2FFEF355-5A07-4E82-B1F0-C5DFBBDE0981}" destId="{B10A0BE9-DCDC-4EA6-9E96-5FC0648CFDE3}" srcOrd="3" destOrd="0" parTransId="{1314A9F1-BCA7-45C2-9D9B-42FFEBECF304}" sibTransId="{EB509A8E-F93F-47E5-A334-E9C54D8CADFB}"/>
    <dgm:cxn modelId="{B189685A-F0F9-408A-B6B9-D5279DE11B1C}" type="presOf" srcId="{59A3A73B-B28B-4DFB-952B-EC3654BB8E66}" destId="{9B0341AF-C79F-4AC3-9902-8722D8BC7B4D}" srcOrd="0" destOrd="0" presId="urn:microsoft.com/office/officeart/2008/layout/HalfCircleOrganizationChart"/>
    <dgm:cxn modelId="{7D1D4680-A120-4414-8835-741CF160381F}" srcId="{477D70A6-F122-4D52-97E9-C6C03757280B}" destId="{2FFEF355-5A07-4E82-B1F0-C5DFBBDE0981}" srcOrd="0" destOrd="0" parTransId="{EE078256-7EF2-4A9C-B448-898356F47156}" sibTransId="{E4297F1F-B6E6-4EAA-850D-3E1985ADC9B4}"/>
    <dgm:cxn modelId="{16D5855C-98F7-42CA-B999-E1E666C5D5FD}" type="presOf" srcId="{B10A0BE9-DCDC-4EA6-9E96-5FC0648CFDE3}" destId="{E5809680-14C7-482C-A197-9BF6B498C3A6}" srcOrd="1" destOrd="0" presId="urn:microsoft.com/office/officeart/2008/layout/HalfCircleOrganizationChart"/>
    <dgm:cxn modelId="{6C7258BA-6457-48C6-A439-7FB8DC4B615A}" type="presOf" srcId="{8929643D-2195-4FA9-AFAD-419E6250FBA5}" destId="{87B5E743-4F0A-4946-96A5-BE99D8C8C89F}" srcOrd="0" destOrd="0" presId="urn:microsoft.com/office/officeart/2008/layout/HalfCircleOrganizationChart"/>
    <dgm:cxn modelId="{F6990E4E-8980-4F0D-A9D4-17BB1922A609}" type="presParOf" srcId="{D238CCD7-3CA5-49AD-BB16-075E4135598A}" destId="{B008382B-B52F-408D-938C-F84BD205648C}" srcOrd="0" destOrd="0" presId="urn:microsoft.com/office/officeart/2008/layout/HalfCircleOrganizationChart"/>
    <dgm:cxn modelId="{3B1B356E-F4A0-4FA1-A6FF-6CFEE5B9D3C4}" type="presParOf" srcId="{B008382B-B52F-408D-938C-F84BD205648C}" destId="{FF173971-AC8E-4AB7-951B-1C69B08B86C6}" srcOrd="0" destOrd="0" presId="urn:microsoft.com/office/officeart/2008/layout/HalfCircleOrganizationChart"/>
    <dgm:cxn modelId="{436E40F7-CAD8-4B17-B0F4-E83131BC22D3}" type="presParOf" srcId="{FF173971-AC8E-4AB7-951B-1C69B08B86C6}" destId="{CCE7256B-009D-4832-A8DC-0ECB8025AD47}" srcOrd="0" destOrd="0" presId="urn:microsoft.com/office/officeart/2008/layout/HalfCircleOrganizationChart"/>
    <dgm:cxn modelId="{6F68BA61-4EB3-49A5-9F67-08BA5BA6F3CF}" type="presParOf" srcId="{FF173971-AC8E-4AB7-951B-1C69B08B86C6}" destId="{20A91BE1-ABBD-41B8-A368-F595D6676B99}" srcOrd="1" destOrd="0" presId="urn:microsoft.com/office/officeart/2008/layout/HalfCircleOrganizationChart"/>
    <dgm:cxn modelId="{8FE46E73-3EA9-415E-8136-16C35A961D79}" type="presParOf" srcId="{FF173971-AC8E-4AB7-951B-1C69B08B86C6}" destId="{78EBBCE3-7128-4D52-B1BA-D5AAC6AB9B49}" srcOrd="2" destOrd="0" presId="urn:microsoft.com/office/officeart/2008/layout/HalfCircleOrganizationChart"/>
    <dgm:cxn modelId="{84E2749F-FE18-4C57-BA1F-1EC4C6F8B9C3}" type="presParOf" srcId="{FF173971-AC8E-4AB7-951B-1C69B08B86C6}" destId="{7790763E-EDC6-434A-AFDC-DE029A0EDF63}" srcOrd="3" destOrd="0" presId="urn:microsoft.com/office/officeart/2008/layout/HalfCircleOrganizationChart"/>
    <dgm:cxn modelId="{4CD8E99F-63CF-4A0A-9213-1596582E3CB6}" type="presParOf" srcId="{B008382B-B52F-408D-938C-F84BD205648C}" destId="{F6D05057-16D0-4A85-BA73-CE69C2731DEE}" srcOrd="1" destOrd="0" presId="urn:microsoft.com/office/officeart/2008/layout/HalfCircleOrganizationChart"/>
    <dgm:cxn modelId="{22B4EB90-472C-436F-ACDF-203DFD7EBF8B}" type="presParOf" srcId="{F6D05057-16D0-4A85-BA73-CE69C2731DEE}" destId="{2ED35981-3FE3-433E-A2C5-E24EEF2A47D9}" srcOrd="0" destOrd="0" presId="urn:microsoft.com/office/officeart/2008/layout/HalfCircleOrganizationChart"/>
    <dgm:cxn modelId="{A585703E-2F05-44F2-AEEF-0BAC658CC78E}" type="presParOf" srcId="{F6D05057-16D0-4A85-BA73-CE69C2731DEE}" destId="{F7925ACD-CD69-40B0-B79B-CEEF0322C88B}" srcOrd="1" destOrd="0" presId="urn:microsoft.com/office/officeart/2008/layout/HalfCircleOrganizationChart"/>
    <dgm:cxn modelId="{4B8F1A92-EF3F-4135-A4C2-6FBDD7449A64}" type="presParOf" srcId="{F7925ACD-CD69-40B0-B79B-CEEF0322C88B}" destId="{BCFD1C87-C5B6-4388-A06D-5DAF1580629A}" srcOrd="0" destOrd="0" presId="urn:microsoft.com/office/officeart/2008/layout/HalfCircleOrganizationChart"/>
    <dgm:cxn modelId="{04D99019-E35D-4904-B6F0-730E7F44EA3B}" type="presParOf" srcId="{BCFD1C87-C5B6-4388-A06D-5DAF1580629A}" destId="{9B0341AF-C79F-4AC3-9902-8722D8BC7B4D}" srcOrd="0" destOrd="0" presId="urn:microsoft.com/office/officeart/2008/layout/HalfCircleOrganizationChart"/>
    <dgm:cxn modelId="{762391EB-0D17-4358-AA67-AA2576822B00}" type="presParOf" srcId="{BCFD1C87-C5B6-4388-A06D-5DAF1580629A}" destId="{430E8CBA-617D-4A9A-A2D0-ECBE0C953E74}" srcOrd="1" destOrd="0" presId="urn:microsoft.com/office/officeart/2008/layout/HalfCircleOrganizationChart"/>
    <dgm:cxn modelId="{7D80F7EC-DF73-4153-BD71-BCE73D78FDD9}" type="presParOf" srcId="{BCFD1C87-C5B6-4388-A06D-5DAF1580629A}" destId="{17A6E407-1C8D-4833-A70A-3956233CB9BE}" srcOrd="2" destOrd="0" presId="urn:microsoft.com/office/officeart/2008/layout/HalfCircleOrganizationChart"/>
    <dgm:cxn modelId="{C0CF8FBA-E431-4FA3-9134-9FCE0CF53447}" type="presParOf" srcId="{BCFD1C87-C5B6-4388-A06D-5DAF1580629A}" destId="{D5F5C82B-0B7A-40BD-9354-AD8E0617A5C7}" srcOrd="3" destOrd="0" presId="urn:microsoft.com/office/officeart/2008/layout/HalfCircleOrganizationChart"/>
    <dgm:cxn modelId="{6024CDC3-DD5F-40FD-AC70-1B171E298A2C}" type="presParOf" srcId="{F7925ACD-CD69-40B0-B79B-CEEF0322C88B}" destId="{DDFD34B9-0596-417B-A521-6DB711AB487E}" srcOrd="1" destOrd="0" presId="urn:microsoft.com/office/officeart/2008/layout/HalfCircleOrganizationChart"/>
    <dgm:cxn modelId="{19F2EA08-1550-4742-88D2-4939A91AAD32}" type="presParOf" srcId="{F7925ACD-CD69-40B0-B79B-CEEF0322C88B}" destId="{14908A01-FB57-48BB-9491-8EC4640B3DCD}" srcOrd="2" destOrd="0" presId="urn:microsoft.com/office/officeart/2008/layout/HalfCircleOrganizationChart"/>
    <dgm:cxn modelId="{8E67D92C-0C5A-424A-A752-D375BA0768DB}" type="presParOf" srcId="{F6D05057-16D0-4A85-BA73-CE69C2731DEE}" destId="{65DD781B-218F-4220-9583-81DF1C8F509E}" srcOrd="2" destOrd="0" presId="urn:microsoft.com/office/officeart/2008/layout/HalfCircleOrganizationChart"/>
    <dgm:cxn modelId="{D0A19BB8-C4DE-4CB4-AC8E-E0F45ACE5B9F}" type="presParOf" srcId="{F6D05057-16D0-4A85-BA73-CE69C2731DEE}" destId="{3AF356CA-B73E-49C4-9802-DAA6E860A81F}" srcOrd="3" destOrd="0" presId="urn:microsoft.com/office/officeart/2008/layout/HalfCircleOrganizationChart"/>
    <dgm:cxn modelId="{5E581978-2C9C-4CC4-B67D-31F2B6527D2B}" type="presParOf" srcId="{3AF356CA-B73E-49C4-9802-DAA6E860A81F}" destId="{233BD43F-1DF1-420F-A6E2-1768AFF4E422}" srcOrd="0" destOrd="0" presId="urn:microsoft.com/office/officeart/2008/layout/HalfCircleOrganizationChart"/>
    <dgm:cxn modelId="{D2D3AFE4-7CA8-490B-A09F-9B727EE6CA18}" type="presParOf" srcId="{233BD43F-1DF1-420F-A6E2-1768AFF4E422}" destId="{D5B4A76A-FB07-452B-B65D-3794F86F8EFB}" srcOrd="0" destOrd="0" presId="urn:microsoft.com/office/officeart/2008/layout/HalfCircleOrganizationChart"/>
    <dgm:cxn modelId="{F5F16013-1468-486C-AB7A-2350BCC863EC}" type="presParOf" srcId="{233BD43F-1DF1-420F-A6E2-1768AFF4E422}" destId="{1139984F-E6C4-4633-AB6D-5F4761D67BFC}" srcOrd="1" destOrd="0" presId="urn:microsoft.com/office/officeart/2008/layout/HalfCircleOrganizationChart"/>
    <dgm:cxn modelId="{6FA81215-1F3A-4725-8EC6-7A16E495A76D}" type="presParOf" srcId="{233BD43F-1DF1-420F-A6E2-1768AFF4E422}" destId="{CB5EFB66-F620-4D5D-B2E4-10B68B81D701}" srcOrd="2" destOrd="0" presId="urn:microsoft.com/office/officeart/2008/layout/HalfCircleOrganizationChart"/>
    <dgm:cxn modelId="{FEDFE71B-B381-4531-82A5-DC1DADB3CDCF}" type="presParOf" srcId="{233BD43F-1DF1-420F-A6E2-1768AFF4E422}" destId="{E4F937D6-11F7-431E-BB0E-A6D1F4392992}" srcOrd="3" destOrd="0" presId="urn:microsoft.com/office/officeart/2008/layout/HalfCircleOrganizationChart"/>
    <dgm:cxn modelId="{235C3C21-4365-48BF-94E6-6A984F3C4C5B}" type="presParOf" srcId="{3AF356CA-B73E-49C4-9802-DAA6E860A81F}" destId="{0CB8DB51-AC5D-4453-8C99-279868A74F60}" srcOrd="1" destOrd="0" presId="urn:microsoft.com/office/officeart/2008/layout/HalfCircleOrganizationChart"/>
    <dgm:cxn modelId="{5515EDC7-2C80-44DB-B37C-969B2FCE1FD5}" type="presParOf" srcId="{3AF356CA-B73E-49C4-9802-DAA6E860A81F}" destId="{A3DE4C2B-ADC3-4F2C-9F5D-5C9B11E5B4A3}" srcOrd="2" destOrd="0" presId="urn:microsoft.com/office/officeart/2008/layout/HalfCircleOrganizationChart"/>
    <dgm:cxn modelId="{601B8A76-8B81-49CB-8D02-1EB88D92EF34}" type="presParOf" srcId="{F6D05057-16D0-4A85-BA73-CE69C2731DEE}" destId="{9F9100B5-278F-43DF-9BAB-C69711D2708F}" srcOrd="4" destOrd="0" presId="urn:microsoft.com/office/officeart/2008/layout/HalfCircleOrganizationChart"/>
    <dgm:cxn modelId="{1EF8B8DB-580C-4B45-A68F-1CB7D7CB1EAE}" type="presParOf" srcId="{F6D05057-16D0-4A85-BA73-CE69C2731DEE}" destId="{5D5FBA80-C51A-4968-95BA-85C86B3700F5}" srcOrd="5" destOrd="0" presId="urn:microsoft.com/office/officeart/2008/layout/HalfCircleOrganizationChart"/>
    <dgm:cxn modelId="{0FEBD314-4C31-4460-AEAB-23CF8B733111}" type="presParOf" srcId="{5D5FBA80-C51A-4968-95BA-85C86B3700F5}" destId="{584A7CB6-2968-4C3F-BCB8-9450AC18B831}" srcOrd="0" destOrd="0" presId="urn:microsoft.com/office/officeart/2008/layout/HalfCircleOrganizationChart"/>
    <dgm:cxn modelId="{6B784861-1AB9-48FA-AA9E-D1B468E420C6}" type="presParOf" srcId="{584A7CB6-2968-4C3F-BCB8-9450AC18B831}" destId="{7EC8123E-AC62-4E86-8FD3-4589B52F38A5}" srcOrd="0" destOrd="0" presId="urn:microsoft.com/office/officeart/2008/layout/HalfCircleOrganizationChart"/>
    <dgm:cxn modelId="{05B746AF-4123-4669-BB41-76A2B1869DF4}" type="presParOf" srcId="{584A7CB6-2968-4C3F-BCB8-9450AC18B831}" destId="{C53A3239-52AE-4437-86A6-8E512166CD2C}" srcOrd="1" destOrd="0" presId="urn:microsoft.com/office/officeart/2008/layout/HalfCircleOrganizationChart"/>
    <dgm:cxn modelId="{B5A4DB7C-3C89-402E-93C6-C9AA1363B832}" type="presParOf" srcId="{584A7CB6-2968-4C3F-BCB8-9450AC18B831}" destId="{9B726199-0D15-46AA-877D-91934012FEFD}" srcOrd="2" destOrd="0" presId="urn:microsoft.com/office/officeart/2008/layout/HalfCircleOrganizationChart"/>
    <dgm:cxn modelId="{645FFBB9-E17F-448E-8A4A-961333A58EA9}" type="presParOf" srcId="{584A7CB6-2968-4C3F-BCB8-9450AC18B831}" destId="{E5809680-14C7-482C-A197-9BF6B498C3A6}" srcOrd="3" destOrd="0" presId="urn:microsoft.com/office/officeart/2008/layout/HalfCircleOrganizationChart"/>
    <dgm:cxn modelId="{B0D1AFBF-40DE-4E4C-A87C-804DF9655F7E}" type="presParOf" srcId="{5D5FBA80-C51A-4968-95BA-85C86B3700F5}" destId="{9C9EC8E1-905F-4008-B387-B1BE9DCC1051}" srcOrd="1" destOrd="0" presId="urn:microsoft.com/office/officeart/2008/layout/HalfCircleOrganizationChart"/>
    <dgm:cxn modelId="{4DF4BE19-D9A7-4FD7-86B6-EB65701281CF}" type="presParOf" srcId="{5D5FBA80-C51A-4968-95BA-85C86B3700F5}" destId="{153C9E49-5AE3-4D94-BCF7-6B03A9F65467}" srcOrd="2" destOrd="0" presId="urn:microsoft.com/office/officeart/2008/layout/HalfCircleOrganizationChart"/>
    <dgm:cxn modelId="{950393E9-F135-4A47-A0BC-9B1A7675BB1E}" type="presParOf" srcId="{B008382B-B52F-408D-938C-F84BD205648C}" destId="{C8140D45-BF09-4C1A-8AC7-4310958682F8}" srcOrd="2" destOrd="0" presId="urn:microsoft.com/office/officeart/2008/layout/HalfCircleOrganizationChart"/>
    <dgm:cxn modelId="{9BE6EA98-3F66-40E4-AA27-5B1F09879CDC}" type="presParOf" srcId="{C8140D45-BF09-4C1A-8AC7-4310958682F8}" destId="{87B5E743-4F0A-4946-96A5-BE99D8C8C89F}" srcOrd="0" destOrd="0" presId="urn:microsoft.com/office/officeart/2008/layout/HalfCircleOrganizationChart"/>
    <dgm:cxn modelId="{4AA730E3-FC97-4A5F-8F4E-809FA1D1174F}" type="presParOf" srcId="{C8140D45-BF09-4C1A-8AC7-4310958682F8}" destId="{11CCD894-6767-4176-9F05-930199160B01}" srcOrd="1" destOrd="0" presId="urn:microsoft.com/office/officeart/2008/layout/HalfCircleOrganizationChart"/>
    <dgm:cxn modelId="{C9FEE0C4-2917-4EF2-AB1D-0A62797F9988}" type="presParOf" srcId="{11CCD894-6767-4176-9F05-930199160B01}" destId="{E631801A-A10C-4204-A35D-A58C52874D73}" srcOrd="0" destOrd="0" presId="urn:microsoft.com/office/officeart/2008/layout/HalfCircleOrganizationChart"/>
    <dgm:cxn modelId="{0AFEE573-145F-4523-B00B-3D66966AD9BB}" type="presParOf" srcId="{E631801A-A10C-4204-A35D-A58C52874D73}" destId="{09482B0E-43ED-466D-B424-B8FD70F3986E}" srcOrd="0" destOrd="0" presId="urn:microsoft.com/office/officeart/2008/layout/HalfCircleOrganizationChart"/>
    <dgm:cxn modelId="{AB140186-B516-44AD-A34A-9A3E702E5A85}" type="presParOf" srcId="{E631801A-A10C-4204-A35D-A58C52874D73}" destId="{574D080B-415D-4619-9B59-58EDFE6CCC48}" srcOrd="1" destOrd="0" presId="urn:microsoft.com/office/officeart/2008/layout/HalfCircleOrganizationChart"/>
    <dgm:cxn modelId="{6DD6188E-0D77-4E23-AF3E-DCCBDC1A817F}" type="presParOf" srcId="{E631801A-A10C-4204-A35D-A58C52874D73}" destId="{C9819A9A-4734-4026-91BA-61CD0EAB207B}" srcOrd="2" destOrd="0" presId="urn:microsoft.com/office/officeart/2008/layout/HalfCircleOrganizationChart"/>
    <dgm:cxn modelId="{C1433FE4-1840-4346-86A7-ACB0486303CC}" type="presParOf" srcId="{E631801A-A10C-4204-A35D-A58C52874D73}" destId="{B5E2C275-5A9B-4F33-8E90-896DC70FE78A}" srcOrd="3" destOrd="0" presId="urn:microsoft.com/office/officeart/2008/layout/HalfCircleOrganizationChart"/>
    <dgm:cxn modelId="{53312DF5-C712-4F67-81E0-F6DACC89058C}" type="presParOf" srcId="{11CCD894-6767-4176-9F05-930199160B01}" destId="{E9C5F02E-D455-4E05-9280-BE0A001DFDC3}" srcOrd="1" destOrd="0" presId="urn:microsoft.com/office/officeart/2008/layout/HalfCircleOrganizationChart"/>
    <dgm:cxn modelId="{26E4CB8D-116C-4C99-BCA3-2C0958E88A0A}" type="presParOf" srcId="{11CCD894-6767-4176-9F05-930199160B01}" destId="{6332596F-B582-4B17-8B5F-37613DC78864}"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6A221-AF1A-45EC-A133-67C16EDA6D8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PE"/>
        </a:p>
      </dgm:t>
    </dgm:pt>
    <dgm:pt modelId="{EF1DC2CE-FC4F-4615-B04D-A349A220F1B8}">
      <dgm:prSet phldrT="[Texto]" custT="1"/>
      <dgm:spPr/>
      <dgm:t>
        <a:bodyPr/>
        <a:lstStyle/>
        <a:p>
          <a:pPr algn="l"/>
          <a:r>
            <a:rPr lang="es-ES" sz="1200" b="1" dirty="0" smtClean="0"/>
            <a:t>TOTAL DE MADERA EMBARCADO</a:t>
          </a:r>
        </a:p>
        <a:p>
          <a:pPr algn="l"/>
          <a:r>
            <a:rPr lang="es-ES" sz="2000" b="1" dirty="0" smtClean="0"/>
            <a:t>   9,651.404 </a:t>
          </a:r>
          <a:r>
            <a:rPr lang="es-PE" sz="2000" b="1" dirty="0" smtClean="0"/>
            <a:t>m</a:t>
          </a:r>
          <a:r>
            <a:rPr lang="es-PE" sz="2000" b="1" baseline="30000" dirty="0" smtClean="0"/>
            <a:t>3 </a:t>
          </a:r>
          <a:r>
            <a:rPr lang="es-PE" sz="1400" b="1" baseline="0" dirty="0" smtClean="0"/>
            <a:t>(100%)</a:t>
          </a:r>
          <a:endParaRPr lang="es-PE" sz="2000" b="1" baseline="0" dirty="0" smtClean="0"/>
        </a:p>
        <a:p>
          <a:pPr algn="r"/>
          <a:r>
            <a:rPr lang="es-PE" sz="2000" b="1" baseline="30000" dirty="0" smtClean="0"/>
            <a:t>                                    386 </a:t>
          </a:r>
          <a:r>
            <a:rPr lang="es-PE" sz="2000" b="1" baseline="30000" dirty="0" err="1" smtClean="0"/>
            <a:t>Trailers</a:t>
          </a:r>
          <a:r>
            <a:rPr lang="es-PE" sz="2000" b="1" baseline="30000" dirty="0" smtClean="0"/>
            <a:t>  aprox.</a:t>
          </a:r>
        </a:p>
        <a:p>
          <a:pPr algn="l"/>
          <a:r>
            <a:rPr lang="es-PE" sz="2000" b="1" baseline="30000" dirty="0" smtClean="0"/>
            <a:t>  </a:t>
          </a:r>
        </a:p>
        <a:p>
          <a:pPr algn="l"/>
          <a:endParaRPr lang="es-ES" sz="2000" b="1" dirty="0" smtClean="0"/>
        </a:p>
      </dgm:t>
    </dgm:pt>
    <dgm:pt modelId="{C9B3B409-EA14-4F24-B7D5-48F846EE2628}" type="parTrans" cxnId="{2265CD3A-788A-4127-8387-5E0353F15803}">
      <dgm:prSet/>
      <dgm:spPr/>
      <dgm:t>
        <a:bodyPr/>
        <a:lstStyle/>
        <a:p>
          <a:endParaRPr lang="es-PE"/>
        </a:p>
      </dgm:t>
    </dgm:pt>
    <dgm:pt modelId="{53A4B82E-9FB9-4933-88C9-24818DFC54FF}" type="sibTrans" cxnId="{2265CD3A-788A-4127-8387-5E0353F15803}">
      <dgm:prSet/>
      <dgm:spPr/>
      <dgm:t>
        <a:bodyPr/>
        <a:lstStyle/>
        <a:p>
          <a:endParaRPr lang="es-PE"/>
        </a:p>
      </dgm:t>
    </dgm:pt>
    <dgm:pt modelId="{1B90BD15-6727-4C58-A8C1-A2841915FB6C}">
      <dgm:prSet phldrT="[Texto]" custT="1"/>
      <dgm:spPr/>
      <dgm:t>
        <a:bodyPr/>
        <a:lstStyle/>
        <a:p>
          <a:pPr algn="l"/>
          <a:r>
            <a:rPr lang="es-ES" sz="1200" b="1" dirty="0" smtClean="0"/>
            <a:t>TOTAL DE MADERA JUSTIFICADO</a:t>
          </a:r>
        </a:p>
        <a:p>
          <a:pPr algn="ctr"/>
          <a:r>
            <a:rPr lang="es-ES" sz="2000" b="1" dirty="0" smtClean="0"/>
            <a:t>     382.911 </a:t>
          </a:r>
          <a:r>
            <a:rPr lang="es-PE" sz="2000" b="1" dirty="0" smtClean="0"/>
            <a:t>m</a:t>
          </a:r>
          <a:r>
            <a:rPr lang="es-PE" sz="2000" b="1" baseline="30000" dirty="0" smtClean="0"/>
            <a:t>3 </a:t>
          </a:r>
          <a:r>
            <a:rPr lang="es-PE" sz="1400" b="1" baseline="0" dirty="0" smtClean="0"/>
            <a:t>(3.97%)</a:t>
          </a:r>
          <a:endParaRPr lang="es-PE" sz="2000" b="1" baseline="30000" dirty="0" smtClean="0"/>
        </a:p>
        <a:p>
          <a:pPr algn="r"/>
          <a:r>
            <a:rPr lang="es-PE" sz="2000" b="1" baseline="30000" dirty="0" smtClean="0"/>
            <a:t>                                       15 </a:t>
          </a:r>
          <a:r>
            <a:rPr lang="es-PE" sz="2000" b="1" baseline="30000" dirty="0" err="1" smtClean="0"/>
            <a:t>Trailers</a:t>
          </a:r>
          <a:r>
            <a:rPr lang="es-PE" sz="2000" b="1" baseline="30000" dirty="0" smtClean="0"/>
            <a:t> aprox.</a:t>
          </a:r>
          <a:endParaRPr lang="es-ES" sz="2000" b="1" dirty="0" smtClean="0"/>
        </a:p>
      </dgm:t>
    </dgm:pt>
    <dgm:pt modelId="{CD25B640-E16A-49B6-8919-DCF58596F13B}" type="parTrans" cxnId="{25A28F45-89AE-45D8-8A3F-681F9299E7D7}">
      <dgm:prSet/>
      <dgm:spPr/>
      <dgm:t>
        <a:bodyPr/>
        <a:lstStyle/>
        <a:p>
          <a:endParaRPr lang="es-PE"/>
        </a:p>
      </dgm:t>
    </dgm:pt>
    <dgm:pt modelId="{C0CAB218-387D-4D01-962A-4C9B8AC53EF3}" type="sibTrans" cxnId="{25A28F45-89AE-45D8-8A3F-681F9299E7D7}">
      <dgm:prSet/>
      <dgm:spPr/>
      <dgm:t>
        <a:bodyPr/>
        <a:lstStyle/>
        <a:p>
          <a:endParaRPr lang="es-PE"/>
        </a:p>
      </dgm:t>
    </dgm:pt>
    <dgm:pt modelId="{AC362012-65B0-46A2-9FC5-2F0FD205D57B}">
      <dgm:prSet phldrT="[Texto]" custT="1"/>
      <dgm:spPr/>
      <dgm:t>
        <a:bodyPr/>
        <a:lstStyle/>
        <a:p>
          <a:pPr algn="ctr"/>
          <a:endParaRPr lang="es-ES" sz="1200" b="1" dirty="0" smtClean="0"/>
        </a:p>
        <a:p>
          <a:pPr algn="ctr"/>
          <a:r>
            <a:rPr lang="es-ES" sz="1200" b="1" dirty="0" smtClean="0"/>
            <a:t>NO SUSTENTA ORIGEN LEGAL</a:t>
          </a:r>
        </a:p>
        <a:p>
          <a:pPr algn="l"/>
          <a:r>
            <a:rPr lang="es-ES" sz="1800" b="1" dirty="0" smtClean="0"/>
            <a:t>          </a:t>
          </a:r>
        </a:p>
        <a:p>
          <a:pPr algn="l"/>
          <a:r>
            <a:rPr lang="es-ES" sz="1800" b="1" dirty="0" smtClean="0"/>
            <a:t>     </a:t>
          </a:r>
          <a:r>
            <a:rPr lang="es-ES" sz="2000" b="1" dirty="0" smtClean="0"/>
            <a:t>9,268.493 </a:t>
          </a:r>
          <a:r>
            <a:rPr lang="es-PE" sz="2000" b="1" dirty="0" smtClean="0"/>
            <a:t>m</a:t>
          </a:r>
          <a:r>
            <a:rPr lang="es-PE" sz="2000" b="1" baseline="30000" dirty="0" smtClean="0"/>
            <a:t>3 </a:t>
          </a:r>
          <a:r>
            <a:rPr lang="es-PE" sz="1400" b="1" baseline="0" dirty="0" smtClean="0"/>
            <a:t>(96.03%)</a:t>
          </a:r>
          <a:endParaRPr lang="es-PE" sz="1800" b="1" baseline="0" dirty="0" smtClean="0"/>
        </a:p>
        <a:p>
          <a:pPr algn="r"/>
          <a:r>
            <a:rPr lang="es-ES" sz="2000" b="1" baseline="30000" dirty="0" smtClean="0"/>
            <a:t>                                        370 </a:t>
          </a:r>
          <a:r>
            <a:rPr lang="es-ES" sz="2000" b="1" baseline="30000" dirty="0" err="1" smtClean="0"/>
            <a:t>Trailers</a:t>
          </a:r>
          <a:r>
            <a:rPr lang="es-ES" sz="2000" b="1" baseline="30000" dirty="0" smtClean="0"/>
            <a:t> aprox.</a:t>
          </a:r>
        </a:p>
      </dgm:t>
    </dgm:pt>
    <dgm:pt modelId="{746D7CFA-F734-4B9D-BBCB-84DA78C54821}" type="parTrans" cxnId="{7AD940F8-1EE0-450D-8813-A5B211A1C205}">
      <dgm:prSet/>
      <dgm:spPr/>
      <dgm:t>
        <a:bodyPr/>
        <a:lstStyle/>
        <a:p>
          <a:endParaRPr lang="es-PE"/>
        </a:p>
      </dgm:t>
    </dgm:pt>
    <dgm:pt modelId="{B615AC62-D024-4F57-9052-251BBB82EE0E}" type="sibTrans" cxnId="{7AD940F8-1EE0-450D-8813-A5B211A1C205}">
      <dgm:prSet/>
      <dgm:spPr/>
      <dgm:t>
        <a:bodyPr/>
        <a:lstStyle/>
        <a:p>
          <a:endParaRPr lang="es-PE"/>
        </a:p>
      </dgm:t>
    </dgm:pt>
    <dgm:pt modelId="{D2BCE155-0037-4E35-A856-21394D55B0FC}" type="pres">
      <dgm:prSet presAssocID="{21B6A221-AF1A-45EC-A133-67C16EDA6D83}" presName="rootnode" presStyleCnt="0">
        <dgm:presLayoutVars>
          <dgm:chMax/>
          <dgm:chPref/>
          <dgm:dir/>
          <dgm:animLvl val="lvl"/>
        </dgm:presLayoutVars>
      </dgm:prSet>
      <dgm:spPr/>
      <dgm:t>
        <a:bodyPr/>
        <a:lstStyle/>
        <a:p>
          <a:endParaRPr lang="es-PE"/>
        </a:p>
      </dgm:t>
    </dgm:pt>
    <dgm:pt modelId="{76981FED-50BB-4039-9D03-1AB97E044DD3}" type="pres">
      <dgm:prSet presAssocID="{EF1DC2CE-FC4F-4615-B04D-A349A220F1B8}" presName="composite" presStyleCnt="0"/>
      <dgm:spPr/>
    </dgm:pt>
    <dgm:pt modelId="{29F7190B-EB0E-4F4E-AA32-0AC8219C5B80}" type="pres">
      <dgm:prSet presAssocID="{EF1DC2CE-FC4F-4615-B04D-A349A220F1B8}" presName="LShape" presStyleLbl="alignNode1" presStyleIdx="0" presStyleCnt="5" custScaleY="105567" custLinFactNeighborX="-3109" custLinFactNeighborY="-23368"/>
      <dgm:spPr/>
    </dgm:pt>
    <dgm:pt modelId="{4877CF60-A741-445D-B1EF-97488E37ABAE}" type="pres">
      <dgm:prSet presAssocID="{EF1DC2CE-FC4F-4615-B04D-A349A220F1B8}" presName="ParentText" presStyleLbl="revTx" presStyleIdx="0" presStyleCnt="3" custScaleX="119110" custLinFactNeighborX="1679" custLinFactNeighborY="-31575">
        <dgm:presLayoutVars>
          <dgm:chMax val="0"/>
          <dgm:chPref val="0"/>
          <dgm:bulletEnabled val="1"/>
        </dgm:presLayoutVars>
      </dgm:prSet>
      <dgm:spPr/>
      <dgm:t>
        <a:bodyPr/>
        <a:lstStyle/>
        <a:p>
          <a:endParaRPr lang="es-PE"/>
        </a:p>
      </dgm:t>
    </dgm:pt>
    <dgm:pt modelId="{53613FDE-F947-4428-9F08-6FCC263A996D}" type="pres">
      <dgm:prSet presAssocID="{EF1DC2CE-FC4F-4615-B04D-A349A220F1B8}" presName="Triangle" presStyleLbl="alignNode1" presStyleIdx="1" presStyleCnt="5" custLinFactNeighborX="-8467" custLinFactNeighborY="-60280"/>
      <dgm:spPr/>
    </dgm:pt>
    <dgm:pt modelId="{8AEBEE45-87B1-464B-A36E-82130B03A7C1}" type="pres">
      <dgm:prSet presAssocID="{53A4B82E-9FB9-4933-88C9-24818DFC54FF}" presName="sibTrans" presStyleCnt="0"/>
      <dgm:spPr/>
    </dgm:pt>
    <dgm:pt modelId="{4F1A094A-2F53-4E5E-B4AA-5E69A458AE2D}" type="pres">
      <dgm:prSet presAssocID="{53A4B82E-9FB9-4933-88C9-24818DFC54FF}" presName="space" presStyleCnt="0"/>
      <dgm:spPr/>
    </dgm:pt>
    <dgm:pt modelId="{BC28D252-4004-434E-87C1-42A94058620D}" type="pres">
      <dgm:prSet presAssocID="{1B90BD15-6727-4C58-A8C1-A2841915FB6C}" presName="composite" presStyleCnt="0"/>
      <dgm:spPr/>
    </dgm:pt>
    <dgm:pt modelId="{D76C9A35-290A-48CE-A455-5B56DA28AF21}" type="pres">
      <dgm:prSet presAssocID="{1B90BD15-6727-4C58-A8C1-A2841915FB6C}" presName="LShape" presStyleLbl="alignNode1" presStyleIdx="2" presStyleCnt="5" custScaleY="120085" custLinFactNeighborX="-4117" custLinFactNeighborY="-1947"/>
      <dgm:spPr/>
    </dgm:pt>
    <dgm:pt modelId="{87CD8498-5232-491F-9D1E-5231D94E3181}" type="pres">
      <dgm:prSet presAssocID="{1B90BD15-6727-4C58-A8C1-A2841915FB6C}" presName="ParentText" presStyleLbl="revTx" presStyleIdx="1" presStyleCnt="3" custScaleX="115541" custLinFactNeighborX="-4469" custLinFactNeighborY="-21970">
        <dgm:presLayoutVars>
          <dgm:chMax val="0"/>
          <dgm:chPref val="0"/>
          <dgm:bulletEnabled val="1"/>
        </dgm:presLayoutVars>
      </dgm:prSet>
      <dgm:spPr/>
      <dgm:t>
        <a:bodyPr/>
        <a:lstStyle/>
        <a:p>
          <a:endParaRPr lang="es-PE"/>
        </a:p>
      </dgm:t>
    </dgm:pt>
    <dgm:pt modelId="{EBDA2BAE-A4E5-41F1-8F28-D1B6D5FD66B5}" type="pres">
      <dgm:prSet presAssocID="{1B90BD15-6727-4C58-A8C1-A2841915FB6C}" presName="Triangle" presStyleLbl="alignNode1" presStyleIdx="3" presStyleCnt="5" custLinFactNeighborX="-14695" custLinFactNeighborY="-24156"/>
      <dgm:spPr/>
    </dgm:pt>
    <dgm:pt modelId="{F5EE9B87-2D75-4E1F-B190-2EE681FBB249}" type="pres">
      <dgm:prSet presAssocID="{C0CAB218-387D-4D01-962A-4C9B8AC53EF3}" presName="sibTrans" presStyleCnt="0"/>
      <dgm:spPr/>
    </dgm:pt>
    <dgm:pt modelId="{23C09EE4-978E-4CC1-83E7-CC7D498BF96B}" type="pres">
      <dgm:prSet presAssocID="{C0CAB218-387D-4D01-962A-4C9B8AC53EF3}" presName="space" presStyleCnt="0"/>
      <dgm:spPr/>
    </dgm:pt>
    <dgm:pt modelId="{00210C85-CB27-4813-B397-FC5960290203}" type="pres">
      <dgm:prSet presAssocID="{AC362012-65B0-46A2-9FC5-2F0FD205D57B}" presName="composite" presStyleCnt="0"/>
      <dgm:spPr/>
    </dgm:pt>
    <dgm:pt modelId="{579D53DC-E504-4A07-8DAA-577132BABF79}" type="pres">
      <dgm:prSet presAssocID="{AC362012-65B0-46A2-9FC5-2F0FD205D57B}" presName="LShape" presStyleLbl="alignNode1" presStyleIdx="4" presStyleCnt="5" custScaleY="132431" custLinFactNeighborX="-2189" custLinFactNeighborY="10482"/>
      <dgm:spPr/>
    </dgm:pt>
    <dgm:pt modelId="{B3CF76B3-B78C-41AB-8922-42840F2CED0C}" type="pres">
      <dgm:prSet presAssocID="{AC362012-65B0-46A2-9FC5-2F0FD205D57B}" presName="ParentText" presStyleLbl="revTx" presStyleIdx="2" presStyleCnt="3" custScaleX="115480" custScaleY="107585" custLinFactNeighborX="-3355" custLinFactNeighborY="-17767">
        <dgm:presLayoutVars>
          <dgm:chMax val="0"/>
          <dgm:chPref val="0"/>
          <dgm:bulletEnabled val="1"/>
        </dgm:presLayoutVars>
      </dgm:prSet>
      <dgm:spPr/>
      <dgm:t>
        <a:bodyPr/>
        <a:lstStyle/>
        <a:p>
          <a:endParaRPr lang="es-PE"/>
        </a:p>
      </dgm:t>
    </dgm:pt>
  </dgm:ptLst>
  <dgm:cxnLst>
    <dgm:cxn modelId="{7AD940F8-1EE0-450D-8813-A5B211A1C205}" srcId="{21B6A221-AF1A-45EC-A133-67C16EDA6D83}" destId="{AC362012-65B0-46A2-9FC5-2F0FD205D57B}" srcOrd="2" destOrd="0" parTransId="{746D7CFA-F734-4B9D-BBCB-84DA78C54821}" sibTransId="{B615AC62-D024-4F57-9052-251BBB82EE0E}"/>
    <dgm:cxn modelId="{25A28F45-89AE-45D8-8A3F-681F9299E7D7}" srcId="{21B6A221-AF1A-45EC-A133-67C16EDA6D83}" destId="{1B90BD15-6727-4C58-A8C1-A2841915FB6C}" srcOrd="1" destOrd="0" parTransId="{CD25B640-E16A-49B6-8919-DCF58596F13B}" sibTransId="{C0CAB218-387D-4D01-962A-4C9B8AC53EF3}"/>
    <dgm:cxn modelId="{737990C1-3202-4E63-880D-BA705A2B7C38}" type="presOf" srcId="{21B6A221-AF1A-45EC-A133-67C16EDA6D83}" destId="{D2BCE155-0037-4E35-A856-21394D55B0FC}" srcOrd="0" destOrd="0" presId="urn:microsoft.com/office/officeart/2009/3/layout/StepUpProcess"/>
    <dgm:cxn modelId="{8F6013C8-AA2B-49D2-8A1A-4DC6A3DBAC28}" type="presOf" srcId="{1B90BD15-6727-4C58-A8C1-A2841915FB6C}" destId="{87CD8498-5232-491F-9D1E-5231D94E3181}" srcOrd="0" destOrd="0" presId="urn:microsoft.com/office/officeart/2009/3/layout/StepUpProcess"/>
    <dgm:cxn modelId="{E188035A-DE77-4EAB-BAF6-48DB58EC76E8}" type="presOf" srcId="{EF1DC2CE-FC4F-4615-B04D-A349A220F1B8}" destId="{4877CF60-A741-445D-B1EF-97488E37ABAE}" srcOrd="0" destOrd="0" presId="urn:microsoft.com/office/officeart/2009/3/layout/StepUpProcess"/>
    <dgm:cxn modelId="{2265CD3A-788A-4127-8387-5E0353F15803}" srcId="{21B6A221-AF1A-45EC-A133-67C16EDA6D83}" destId="{EF1DC2CE-FC4F-4615-B04D-A349A220F1B8}" srcOrd="0" destOrd="0" parTransId="{C9B3B409-EA14-4F24-B7D5-48F846EE2628}" sibTransId="{53A4B82E-9FB9-4933-88C9-24818DFC54FF}"/>
    <dgm:cxn modelId="{AB7F5E62-19A0-494B-AB6A-1C789B3CCEEE}" type="presOf" srcId="{AC362012-65B0-46A2-9FC5-2F0FD205D57B}" destId="{B3CF76B3-B78C-41AB-8922-42840F2CED0C}" srcOrd="0" destOrd="0" presId="urn:microsoft.com/office/officeart/2009/3/layout/StepUpProcess"/>
    <dgm:cxn modelId="{A375FEA6-7E21-49AD-973A-B8C52CDF00C9}" type="presParOf" srcId="{D2BCE155-0037-4E35-A856-21394D55B0FC}" destId="{76981FED-50BB-4039-9D03-1AB97E044DD3}" srcOrd="0" destOrd="0" presId="urn:microsoft.com/office/officeart/2009/3/layout/StepUpProcess"/>
    <dgm:cxn modelId="{67127073-5EA3-4710-9F8D-E75525607190}" type="presParOf" srcId="{76981FED-50BB-4039-9D03-1AB97E044DD3}" destId="{29F7190B-EB0E-4F4E-AA32-0AC8219C5B80}" srcOrd="0" destOrd="0" presId="urn:microsoft.com/office/officeart/2009/3/layout/StepUpProcess"/>
    <dgm:cxn modelId="{78F0BA40-5898-49AB-8A6E-2A27ADB56925}" type="presParOf" srcId="{76981FED-50BB-4039-9D03-1AB97E044DD3}" destId="{4877CF60-A741-445D-B1EF-97488E37ABAE}" srcOrd="1" destOrd="0" presId="urn:microsoft.com/office/officeart/2009/3/layout/StepUpProcess"/>
    <dgm:cxn modelId="{233D4DC7-C335-4B63-BECA-8B9624CA30C9}" type="presParOf" srcId="{76981FED-50BB-4039-9D03-1AB97E044DD3}" destId="{53613FDE-F947-4428-9F08-6FCC263A996D}" srcOrd="2" destOrd="0" presId="urn:microsoft.com/office/officeart/2009/3/layout/StepUpProcess"/>
    <dgm:cxn modelId="{3D83E117-7159-4D0D-9CB3-8B41A67C0E1B}" type="presParOf" srcId="{D2BCE155-0037-4E35-A856-21394D55B0FC}" destId="{8AEBEE45-87B1-464B-A36E-82130B03A7C1}" srcOrd="1" destOrd="0" presId="urn:microsoft.com/office/officeart/2009/3/layout/StepUpProcess"/>
    <dgm:cxn modelId="{5EB338C5-A8AB-4AB8-84E2-4455456A5E67}" type="presParOf" srcId="{8AEBEE45-87B1-464B-A36E-82130B03A7C1}" destId="{4F1A094A-2F53-4E5E-B4AA-5E69A458AE2D}" srcOrd="0" destOrd="0" presId="urn:microsoft.com/office/officeart/2009/3/layout/StepUpProcess"/>
    <dgm:cxn modelId="{466D354B-23B4-48E9-AE87-B8C02FDCC132}" type="presParOf" srcId="{D2BCE155-0037-4E35-A856-21394D55B0FC}" destId="{BC28D252-4004-434E-87C1-42A94058620D}" srcOrd="2" destOrd="0" presId="urn:microsoft.com/office/officeart/2009/3/layout/StepUpProcess"/>
    <dgm:cxn modelId="{92AA831B-2AA8-4D6E-8C02-AA8E5749A147}" type="presParOf" srcId="{BC28D252-4004-434E-87C1-42A94058620D}" destId="{D76C9A35-290A-48CE-A455-5B56DA28AF21}" srcOrd="0" destOrd="0" presId="urn:microsoft.com/office/officeart/2009/3/layout/StepUpProcess"/>
    <dgm:cxn modelId="{CE55B06A-7197-4091-BEDB-DDF34298D0DE}" type="presParOf" srcId="{BC28D252-4004-434E-87C1-42A94058620D}" destId="{87CD8498-5232-491F-9D1E-5231D94E3181}" srcOrd="1" destOrd="0" presId="urn:microsoft.com/office/officeart/2009/3/layout/StepUpProcess"/>
    <dgm:cxn modelId="{EA366ABC-9E4D-4814-A1E3-31D7BB9CEC63}" type="presParOf" srcId="{BC28D252-4004-434E-87C1-42A94058620D}" destId="{EBDA2BAE-A4E5-41F1-8F28-D1B6D5FD66B5}" srcOrd="2" destOrd="0" presId="urn:microsoft.com/office/officeart/2009/3/layout/StepUpProcess"/>
    <dgm:cxn modelId="{FFA11B9C-8FBA-4963-B110-888886FBF3E0}" type="presParOf" srcId="{D2BCE155-0037-4E35-A856-21394D55B0FC}" destId="{F5EE9B87-2D75-4E1F-B190-2EE681FBB249}" srcOrd="3" destOrd="0" presId="urn:microsoft.com/office/officeart/2009/3/layout/StepUpProcess"/>
    <dgm:cxn modelId="{4EBC516D-BD7A-4DC5-8EEC-9228D21C6D3F}" type="presParOf" srcId="{F5EE9B87-2D75-4E1F-B190-2EE681FBB249}" destId="{23C09EE4-978E-4CC1-83E7-CC7D498BF96B}" srcOrd="0" destOrd="0" presId="urn:microsoft.com/office/officeart/2009/3/layout/StepUpProcess"/>
    <dgm:cxn modelId="{D8C02195-C617-4FFC-A4A7-22DE04848649}" type="presParOf" srcId="{D2BCE155-0037-4E35-A856-21394D55B0FC}" destId="{00210C85-CB27-4813-B397-FC5960290203}" srcOrd="4" destOrd="0" presId="urn:microsoft.com/office/officeart/2009/3/layout/StepUpProcess"/>
    <dgm:cxn modelId="{476E45EA-E189-414F-B6A3-1D2862FA0AA4}" type="presParOf" srcId="{00210C85-CB27-4813-B397-FC5960290203}" destId="{579D53DC-E504-4A07-8DAA-577132BABF79}" srcOrd="0" destOrd="0" presId="urn:microsoft.com/office/officeart/2009/3/layout/StepUpProcess"/>
    <dgm:cxn modelId="{99787646-2C03-4488-942F-B6027C6BBACA}" type="presParOf" srcId="{00210C85-CB27-4813-B397-FC5960290203}" destId="{B3CF76B3-B78C-41AB-8922-42840F2CED0C}"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5E743-4F0A-4946-96A5-BE99D8C8C89F}">
      <dsp:nvSpPr>
        <dsp:cNvPr id="0" name=""/>
        <dsp:cNvSpPr/>
      </dsp:nvSpPr>
      <dsp:spPr>
        <a:xfrm>
          <a:off x="2071968" y="1509311"/>
          <a:ext cx="663872" cy="479907"/>
        </a:xfrm>
        <a:custGeom>
          <a:avLst/>
          <a:gdLst/>
          <a:ahLst/>
          <a:cxnLst/>
          <a:rect l="0" t="0" r="0" b="0"/>
          <a:pathLst>
            <a:path>
              <a:moveTo>
                <a:pt x="663872" y="0"/>
              </a:moveTo>
              <a:lnTo>
                <a:pt x="663872" y="479907"/>
              </a:lnTo>
              <a:lnTo>
                <a:pt x="0" y="479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100B5-278F-43DF-9BAB-C69711D2708F}">
      <dsp:nvSpPr>
        <dsp:cNvPr id="0" name=""/>
        <dsp:cNvSpPr/>
      </dsp:nvSpPr>
      <dsp:spPr>
        <a:xfrm>
          <a:off x="2735840" y="1509311"/>
          <a:ext cx="1935627" cy="1471716"/>
        </a:xfrm>
        <a:custGeom>
          <a:avLst/>
          <a:gdLst/>
          <a:ahLst/>
          <a:cxnLst/>
          <a:rect l="0" t="0" r="0" b="0"/>
          <a:pathLst>
            <a:path>
              <a:moveTo>
                <a:pt x="0" y="0"/>
              </a:moveTo>
              <a:lnTo>
                <a:pt x="0" y="1303748"/>
              </a:lnTo>
              <a:lnTo>
                <a:pt x="1935627" y="1303748"/>
              </a:lnTo>
              <a:lnTo>
                <a:pt x="1935627" y="1471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D781B-218F-4220-9583-81DF1C8F509E}">
      <dsp:nvSpPr>
        <dsp:cNvPr id="0" name=""/>
        <dsp:cNvSpPr/>
      </dsp:nvSpPr>
      <dsp:spPr>
        <a:xfrm>
          <a:off x="2690120" y="1509311"/>
          <a:ext cx="91440" cy="1471716"/>
        </a:xfrm>
        <a:custGeom>
          <a:avLst/>
          <a:gdLst/>
          <a:ahLst/>
          <a:cxnLst/>
          <a:rect l="0" t="0" r="0" b="0"/>
          <a:pathLst>
            <a:path>
              <a:moveTo>
                <a:pt x="45720" y="0"/>
              </a:moveTo>
              <a:lnTo>
                <a:pt x="45720" y="1471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35981-3FE3-433E-A2C5-E24EEF2A47D9}">
      <dsp:nvSpPr>
        <dsp:cNvPr id="0" name=""/>
        <dsp:cNvSpPr/>
      </dsp:nvSpPr>
      <dsp:spPr>
        <a:xfrm>
          <a:off x="800213" y="1509311"/>
          <a:ext cx="1935627" cy="1471716"/>
        </a:xfrm>
        <a:custGeom>
          <a:avLst/>
          <a:gdLst/>
          <a:ahLst/>
          <a:cxnLst/>
          <a:rect l="0" t="0" r="0" b="0"/>
          <a:pathLst>
            <a:path>
              <a:moveTo>
                <a:pt x="1935627" y="0"/>
              </a:moveTo>
              <a:lnTo>
                <a:pt x="1935627" y="1303748"/>
              </a:lnTo>
              <a:lnTo>
                <a:pt x="0" y="1303748"/>
              </a:lnTo>
              <a:lnTo>
                <a:pt x="0" y="1471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91BE1-ABBD-41B8-A368-F595D6676B99}">
      <dsp:nvSpPr>
        <dsp:cNvPr id="0" name=""/>
        <dsp:cNvSpPr/>
      </dsp:nvSpPr>
      <dsp:spPr>
        <a:xfrm>
          <a:off x="2335917" y="709465"/>
          <a:ext cx="799845" cy="79984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BBCE3-7128-4D52-B1BA-D5AAC6AB9B49}">
      <dsp:nvSpPr>
        <dsp:cNvPr id="0" name=""/>
        <dsp:cNvSpPr/>
      </dsp:nvSpPr>
      <dsp:spPr>
        <a:xfrm>
          <a:off x="2335917" y="709465"/>
          <a:ext cx="799845" cy="79984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7256B-009D-4832-A8DC-0ECB8025AD47}">
      <dsp:nvSpPr>
        <dsp:cNvPr id="0" name=""/>
        <dsp:cNvSpPr/>
      </dsp:nvSpPr>
      <dsp:spPr>
        <a:xfrm>
          <a:off x="1935994" y="853437"/>
          <a:ext cx="1599691" cy="511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PE" sz="900" kern="1200" dirty="0"/>
            <a:t>COORDINACIÓN NACIONAL DE LAS FISCALÍAS ESPECIALIZADAS EN MATERIA AMBIENTAL</a:t>
          </a:r>
        </a:p>
      </dsp:txBody>
      <dsp:txXfrm>
        <a:off x="1935994" y="853437"/>
        <a:ext cx="1599691" cy="511901"/>
      </dsp:txXfrm>
    </dsp:sp>
    <dsp:sp modelId="{430E8CBA-617D-4A9A-A2D0-ECBE0C953E74}">
      <dsp:nvSpPr>
        <dsp:cNvPr id="0" name=""/>
        <dsp:cNvSpPr/>
      </dsp:nvSpPr>
      <dsp:spPr>
        <a:xfrm>
          <a:off x="400290" y="2981027"/>
          <a:ext cx="799845" cy="79984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6E407-1C8D-4833-A70A-3956233CB9BE}">
      <dsp:nvSpPr>
        <dsp:cNvPr id="0" name=""/>
        <dsp:cNvSpPr/>
      </dsp:nvSpPr>
      <dsp:spPr>
        <a:xfrm>
          <a:off x="400290" y="2981027"/>
          <a:ext cx="799845" cy="79984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341AF-C79F-4AC3-9902-8722D8BC7B4D}">
      <dsp:nvSpPr>
        <dsp:cNvPr id="0" name=""/>
        <dsp:cNvSpPr/>
      </dsp:nvSpPr>
      <dsp:spPr>
        <a:xfrm>
          <a:off x="367" y="3125000"/>
          <a:ext cx="1599691" cy="511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PE" sz="900" kern="1200" dirty="0"/>
            <a:t>FISCALÍAS ESPECIALIZADAS EN MATERIA AMBIENTAL</a:t>
          </a:r>
        </a:p>
      </dsp:txBody>
      <dsp:txXfrm>
        <a:off x="367" y="3125000"/>
        <a:ext cx="1599691" cy="511901"/>
      </dsp:txXfrm>
    </dsp:sp>
    <dsp:sp modelId="{1139984F-E6C4-4633-AB6D-5F4761D67BFC}">
      <dsp:nvSpPr>
        <dsp:cNvPr id="0" name=""/>
        <dsp:cNvSpPr/>
      </dsp:nvSpPr>
      <dsp:spPr>
        <a:xfrm>
          <a:off x="2335917" y="2981027"/>
          <a:ext cx="799845" cy="79984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5EFB66-F620-4D5D-B2E4-10B68B81D701}">
      <dsp:nvSpPr>
        <dsp:cNvPr id="0" name=""/>
        <dsp:cNvSpPr/>
      </dsp:nvSpPr>
      <dsp:spPr>
        <a:xfrm>
          <a:off x="2335917" y="2981027"/>
          <a:ext cx="799845" cy="79984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4A76A-FB07-452B-B65D-3794F86F8EFB}">
      <dsp:nvSpPr>
        <dsp:cNvPr id="0" name=""/>
        <dsp:cNvSpPr/>
      </dsp:nvSpPr>
      <dsp:spPr>
        <a:xfrm>
          <a:off x="1935994" y="3125000"/>
          <a:ext cx="1599691" cy="511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PE" sz="900" kern="1200" dirty="0"/>
            <a:t>FISCALÍAS DE PREVENCIÓN DEL DELITO CON COMPETENCIA EN MATERIA AMBIENTAL</a:t>
          </a:r>
        </a:p>
      </dsp:txBody>
      <dsp:txXfrm>
        <a:off x="1935994" y="3125000"/>
        <a:ext cx="1599691" cy="511901"/>
      </dsp:txXfrm>
    </dsp:sp>
    <dsp:sp modelId="{C53A3239-52AE-4437-86A6-8E512166CD2C}">
      <dsp:nvSpPr>
        <dsp:cNvPr id="0" name=""/>
        <dsp:cNvSpPr/>
      </dsp:nvSpPr>
      <dsp:spPr>
        <a:xfrm>
          <a:off x="4271544" y="2981027"/>
          <a:ext cx="799845" cy="79984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26199-0D15-46AA-877D-91934012FEFD}">
      <dsp:nvSpPr>
        <dsp:cNvPr id="0" name=""/>
        <dsp:cNvSpPr/>
      </dsp:nvSpPr>
      <dsp:spPr>
        <a:xfrm>
          <a:off x="4271544" y="2981027"/>
          <a:ext cx="799845" cy="79984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8123E-AC62-4E86-8FD3-4589B52F38A5}">
      <dsp:nvSpPr>
        <dsp:cNvPr id="0" name=""/>
        <dsp:cNvSpPr/>
      </dsp:nvSpPr>
      <dsp:spPr>
        <a:xfrm>
          <a:off x="3871621" y="3125000"/>
          <a:ext cx="1599691" cy="511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PE" sz="900" kern="1200" dirty="0"/>
            <a:t>FISCALÍAS PENALES Y MIXTAS CON COMPETENCIA EN MATERIA AMBIENTAL</a:t>
          </a:r>
        </a:p>
      </dsp:txBody>
      <dsp:txXfrm>
        <a:off x="3871621" y="3125000"/>
        <a:ext cx="1599691" cy="511901"/>
      </dsp:txXfrm>
    </dsp:sp>
    <dsp:sp modelId="{574D080B-415D-4619-9B59-58EDFE6CCC48}">
      <dsp:nvSpPr>
        <dsp:cNvPr id="0" name=""/>
        <dsp:cNvSpPr/>
      </dsp:nvSpPr>
      <dsp:spPr>
        <a:xfrm>
          <a:off x="1368103" y="1845246"/>
          <a:ext cx="799845" cy="79984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9A9A-4734-4026-91BA-61CD0EAB207B}">
      <dsp:nvSpPr>
        <dsp:cNvPr id="0" name=""/>
        <dsp:cNvSpPr/>
      </dsp:nvSpPr>
      <dsp:spPr>
        <a:xfrm>
          <a:off x="1368103" y="1845246"/>
          <a:ext cx="799845" cy="79984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82B0E-43ED-466D-B424-B8FD70F3986E}">
      <dsp:nvSpPr>
        <dsp:cNvPr id="0" name=""/>
        <dsp:cNvSpPr/>
      </dsp:nvSpPr>
      <dsp:spPr>
        <a:xfrm>
          <a:off x="968180" y="1989218"/>
          <a:ext cx="1599691" cy="5119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PE" sz="900" kern="1200" dirty="0"/>
            <a:t>UNIDADES DE MONITOREO GEOREFERENCIAL SATELITAL</a:t>
          </a:r>
        </a:p>
      </dsp:txBody>
      <dsp:txXfrm>
        <a:off x="968180" y="1989218"/>
        <a:ext cx="1599691" cy="511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190B-EB0E-4F4E-AA32-0AC8219C5B80}">
      <dsp:nvSpPr>
        <dsp:cNvPr id="0" name=""/>
        <dsp:cNvSpPr/>
      </dsp:nvSpPr>
      <dsp:spPr>
        <a:xfrm rot="5400000">
          <a:off x="371921" y="933134"/>
          <a:ext cx="1531810" cy="2414483"/>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7CF60-A741-445D-B1EF-97488E37ABAE}">
      <dsp:nvSpPr>
        <dsp:cNvPr id="0" name=""/>
        <dsp:cNvSpPr/>
      </dsp:nvSpPr>
      <dsp:spPr>
        <a:xfrm>
          <a:off x="73481" y="1390308"/>
          <a:ext cx="2596371" cy="191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1" kern="1200" dirty="0" smtClean="0"/>
            <a:t>TOTAL DE MADERA EMBARCADO</a:t>
          </a:r>
        </a:p>
        <a:p>
          <a:pPr lvl="0" algn="l" defTabSz="533400">
            <a:lnSpc>
              <a:spcPct val="90000"/>
            </a:lnSpc>
            <a:spcBef>
              <a:spcPct val="0"/>
            </a:spcBef>
            <a:spcAft>
              <a:spcPct val="35000"/>
            </a:spcAft>
          </a:pPr>
          <a:r>
            <a:rPr lang="es-ES" sz="2000" b="1" kern="1200" dirty="0" smtClean="0"/>
            <a:t>   9,651.404 </a:t>
          </a:r>
          <a:r>
            <a:rPr lang="es-PE" sz="2000" b="1" kern="1200" dirty="0" smtClean="0"/>
            <a:t>m</a:t>
          </a:r>
          <a:r>
            <a:rPr lang="es-PE" sz="2000" b="1" kern="1200" baseline="30000" dirty="0" smtClean="0"/>
            <a:t>3 </a:t>
          </a:r>
          <a:r>
            <a:rPr lang="es-PE" sz="1400" b="1" kern="1200" baseline="0" dirty="0" smtClean="0"/>
            <a:t>(100%)</a:t>
          </a:r>
          <a:endParaRPr lang="es-PE" sz="2000" b="1" kern="1200" baseline="0" dirty="0" smtClean="0"/>
        </a:p>
        <a:p>
          <a:pPr lvl="0" algn="r" defTabSz="533400">
            <a:lnSpc>
              <a:spcPct val="90000"/>
            </a:lnSpc>
            <a:spcBef>
              <a:spcPct val="0"/>
            </a:spcBef>
            <a:spcAft>
              <a:spcPct val="35000"/>
            </a:spcAft>
          </a:pPr>
          <a:r>
            <a:rPr lang="es-PE" sz="2000" b="1" kern="1200" baseline="30000" dirty="0" smtClean="0"/>
            <a:t>                                    386 </a:t>
          </a:r>
          <a:r>
            <a:rPr lang="es-PE" sz="2000" b="1" kern="1200" baseline="30000" dirty="0" err="1" smtClean="0"/>
            <a:t>Trailers</a:t>
          </a:r>
          <a:r>
            <a:rPr lang="es-PE" sz="2000" b="1" kern="1200" baseline="30000" dirty="0" smtClean="0"/>
            <a:t>  aprox.</a:t>
          </a:r>
        </a:p>
        <a:p>
          <a:pPr lvl="0" algn="l" defTabSz="533400">
            <a:lnSpc>
              <a:spcPct val="90000"/>
            </a:lnSpc>
            <a:spcBef>
              <a:spcPct val="0"/>
            </a:spcBef>
            <a:spcAft>
              <a:spcPct val="35000"/>
            </a:spcAft>
          </a:pPr>
          <a:r>
            <a:rPr lang="es-PE" sz="2000" b="1" kern="1200" baseline="30000" dirty="0" smtClean="0"/>
            <a:t>  </a:t>
          </a:r>
        </a:p>
        <a:p>
          <a:pPr lvl="0" algn="l" defTabSz="533400">
            <a:lnSpc>
              <a:spcPct val="90000"/>
            </a:lnSpc>
            <a:spcBef>
              <a:spcPct val="0"/>
            </a:spcBef>
            <a:spcAft>
              <a:spcPct val="35000"/>
            </a:spcAft>
          </a:pPr>
          <a:endParaRPr lang="es-ES" sz="2000" b="1" kern="1200" dirty="0" smtClean="0"/>
        </a:p>
      </dsp:txBody>
      <dsp:txXfrm>
        <a:off x="73481" y="1390308"/>
        <a:ext cx="2596371" cy="1910730"/>
      </dsp:txXfrm>
    </dsp:sp>
    <dsp:sp modelId="{53613FDE-F947-4428-9F08-6FCC263A996D}">
      <dsp:nvSpPr>
        <dsp:cNvPr id="0" name=""/>
        <dsp:cNvSpPr/>
      </dsp:nvSpPr>
      <dsp:spPr>
        <a:xfrm>
          <a:off x="1978864" y="846532"/>
          <a:ext cx="411284" cy="411284"/>
        </a:xfrm>
        <a:prstGeom prst="triangle">
          <a:avLst>
            <a:gd name="adj" fmla="val 10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C9A35-290A-48CE-A455-5B56DA28AF21}">
      <dsp:nvSpPr>
        <dsp:cNvPr id="0" name=""/>
        <dsp:cNvSpPr/>
      </dsp:nvSpPr>
      <dsp:spPr>
        <a:xfrm rot="5400000">
          <a:off x="3119046" y="583633"/>
          <a:ext cx="1742471" cy="2414483"/>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D8498-5232-491F-9D1E-5231D94E3181}">
      <dsp:nvSpPr>
        <dsp:cNvPr id="0" name=""/>
        <dsp:cNvSpPr/>
      </dsp:nvSpPr>
      <dsp:spPr>
        <a:xfrm>
          <a:off x="2855159" y="913508"/>
          <a:ext cx="2518573" cy="191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1" kern="1200" dirty="0" smtClean="0"/>
            <a:t>TOTAL DE MADERA JUSTIFICADO</a:t>
          </a:r>
        </a:p>
        <a:p>
          <a:pPr lvl="0" algn="ctr" defTabSz="533400">
            <a:lnSpc>
              <a:spcPct val="90000"/>
            </a:lnSpc>
            <a:spcBef>
              <a:spcPct val="0"/>
            </a:spcBef>
            <a:spcAft>
              <a:spcPct val="35000"/>
            </a:spcAft>
          </a:pPr>
          <a:r>
            <a:rPr lang="es-ES" sz="2000" b="1" kern="1200" dirty="0" smtClean="0"/>
            <a:t>     382.911 </a:t>
          </a:r>
          <a:r>
            <a:rPr lang="es-PE" sz="2000" b="1" kern="1200" dirty="0" smtClean="0"/>
            <a:t>m</a:t>
          </a:r>
          <a:r>
            <a:rPr lang="es-PE" sz="2000" b="1" kern="1200" baseline="30000" dirty="0" smtClean="0"/>
            <a:t>3 </a:t>
          </a:r>
          <a:r>
            <a:rPr lang="es-PE" sz="1400" b="1" kern="1200" baseline="0" dirty="0" smtClean="0"/>
            <a:t>(3.97%)</a:t>
          </a:r>
          <a:endParaRPr lang="es-PE" sz="2000" b="1" kern="1200" baseline="30000" dirty="0" smtClean="0"/>
        </a:p>
        <a:p>
          <a:pPr lvl="0" algn="r" defTabSz="533400">
            <a:lnSpc>
              <a:spcPct val="90000"/>
            </a:lnSpc>
            <a:spcBef>
              <a:spcPct val="0"/>
            </a:spcBef>
            <a:spcAft>
              <a:spcPct val="35000"/>
            </a:spcAft>
          </a:pPr>
          <a:r>
            <a:rPr lang="es-PE" sz="2000" b="1" kern="1200" baseline="30000" dirty="0" smtClean="0"/>
            <a:t>                                       15 </a:t>
          </a:r>
          <a:r>
            <a:rPr lang="es-PE" sz="2000" b="1" kern="1200" baseline="30000" dirty="0" err="1" smtClean="0"/>
            <a:t>Trailers</a:t>
          </a:r>
          <a:r>
            <a:rPr lang="es-PE" sz="2000" b="1" kern="1200" baseline="30000" dirty="0" smtClean="0"/>
            <a:t> aprox.</a:t>
          </a:r>
          <a:endParaRPr lang="es-ES" sz="2000" b="1" kern="1200" dirty="0" smtClean="0"/>
        </a:p>
      </dsp:txBody>
      <dsp:txXfrm>
        <a:off x="2855159" y="913508"/>
        <a:ext cx="2518573" cy="1910730"/>
      </dsp:txXfrm>
    </dsp:sp>
    <dsp:sp modelId="{EBDA2BAE-A4E5-41F1-8F28-D1B6D5FD66B5}">
      <dsp:nvSpPr>
        <dsp:cNvPr id="0" name=""/>
        <dsp:cNvSpPr/>
      </dsp:nvSpPr>
      <dsp:spPr>
        <a:xfrm>
          <a:off x="4830043" y="334778"/>
          <a:ext cx="411284" cy="411284"/>
        </a:xfrm>
        <a:prstGeom prst="triangle">
          <a:avLst>
            <a:gd name="adj" fmla="val 10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D53DC-E504-4A07-8DAA-577132BABF79}">
      <dsp:nvSpPr>
        <dsp:cNvPr id="0" name=""/>
        <dsp:cNvSpPr/>
      </dsp:nvSpPr>
      <dsp:spPr>
        <a:xfrm rot="5400000">
          <a:off x="5952818" y="31192"/>
          <a:ext cx="1921615" cy="2414483"/>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F76B3-B78C-41AB-8922-42840F2CED0C}">
      <dsp:nvSpPr>
        <dsp:cNvPr id="0" name=""/>
        <dsp:cNvSpPr/>
      </dsp:nvSpPr>
      <dsp:spPr>
        <a:xfrm>
          <a:off x="5756900" y="188561"/>
          <a:ext cx="2517243" cy="2055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s-ES" sz="1200" b="1" kern="1200" dirty="0" smtClean="0"/>
        </a:p>
        <a:p>
          <a:pPr lvl="0" algn="ctr" defTabSz="533400">
            <a:lnSpc>
              <a:spcPct val="90000"/>
            </a:lnSpc>
            <a:spcBef>
              <a:spcPct val="0"/>
            </a:spcBef>
            <a:spcAft>
              <a:spcPct val="35000"/>
            </a:spcAft>
          </a:pPr>
          <a:r>
            <a:rPr lang="es-ES" sz="1200" b="1" kern="1200" dirty="0" smtClean="0"/>
            <a:t>NO </a:t>
          </a:r>
          <a:r>
            <a:rPr lang="es-ES" sz="1200" b="1" kern="1200" dirty="0" smtClean="0"/>
            <a:t>SUSTENTA ORIGEN LEGAL</a:t>
          </a:r>
        </a:p>
        <a:p>
          <a:pPr lvl="0" algn="l" defTabSz="533400">
            <a:lnSpc>
              <a:spcPct val="90000"/>
            </a:lnSpc>
            <a:spcBef>
              <a:spcPct val="0"/>
            </a:spcBef>
            <a:spcAft>
              <a:spcPct val="35000"/>
            </a:spcAft>
          </a:pPr>
          <a:r>
            <a:rPr lang="es-ES" sz="1800" b="1" kern="1200" dirty="0" smtClean="0"/>
            <a:t>          </a:t>
          </a:r>
        </a:p>
        <a:p>
          <a:pPr lvl="0" algn="l" defTabSz="533400">
            <a:lnSpc>
              <a:spcPct val="90000"/>
            </a:lnSpc>
            <a:spcBef>
              <a:spcPct val="0"/>
            </a:spcBef>
            <a:spcAft>
              <a:spcPct val="35000"/>
            </a:spcAft>
          </a:pPr>
          <a:r>
            <a:rPr lang="es-ES" sz="1800" b="1" kern="1200" dirty="0" smtClean="0"/>
            <a:t>     </a:t>
          </a:r>
          <a:r>
            <a:rPr lang="es-ES" sz="2000" b="1" kern="1200" dirty="0" smtClean="0"/>
            <a:t>9,268.493 </a:t>
          </a:r>
          <a:r>
            <a:rPr lang="es-PE" sz="2000" b="1" kern="1200" dirty="0" smtClean="0"/>
            <a:t>m</a:t>
          </a:r>
          <a:r>
            <a:rPr lang="es-PE" sz="2000" b="1" kern="1200" baseline="30000" dirty="0" smtClean="0"/>
            <a:t>3 </a:t>
          </a:r>
          <a:r>
            <a:rPr lang="es-PE" sz="1400" b="1" kern="1200" baseline="0" dirty="0" smtClean="0"/>
            <a:t>(96.03%)</a:t>
          </a:r>
          <a:endParaRPr lang="es-PE" sz="1800" b="1" kern="1200" baseline="0" dirty="0" smtClean="0"/>
        </a:p>
        <a:p>
          <a:pPr lvl="0" algn="r" defTabSz="533400">
            <a:lnSpc>
              <a:spcPct val="90000"/>
            </a:lnSpc>
            <a:spcBef>
              <a:spcPct val="0"/>
            </a:spcBef>
            <a:spcAft>
              <a:spcPct val="35000"/>
            </a:spcAft>
          </a:pPr>
          <a:r>
            <a:rPr lang="es-ES" sz="2000" b="1" kern="1200" baseline="30000" dirty="0" smtClean="0"/>
            <a:t>                                        370 </a:t>
          </a:r>
          <a:r>
            <a:rPr lang="es-ES" sz="2000" b="1" kern="1200" baseline="30000" dirty="0" err="1" smtClean="0"/>
            <a:t>Trailers</a:t>
          </a:r>
          <a:r>
            <a:rPr lang="es-ES" sz="2000" b="1" kern="1200" baseline="30000" dirty="0" smtClean="0"/>
            <a:t> aprox.</a:t>
          </a:r>
        </a:p>
      </dsp:txBody>
      <dsp:txXfrm>
        <a:off x="5756900" y="188561"/>
        <a:ext cx="2517243" cy="205565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PE"/>
          </a:p>
        </p:txBody>
      </p:sp>
      <p:sp>
        <p:nvSpPr>
          <p:cNvPr id="3" name="2 Marcador de fecha"/>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087EE5C-5CE3-431F-A000-7910B384335A}" type="datetimeFigureOut">
              <a:rPr lang="es-PE" smtClean="0"/>
              <a:pPr/>
              <a:t>11/09/2019</a:t>
            </a:fld>
            <a:endParaRPr lang="es-PE"/>
          </a:p>
        </p:txBody>
      </p:sp>
      <p:sp>
        <p:nvSpPr>
          <p:cNvPr id="4" name="3 Marcador de pie de página"/>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70C8286-7E8F-453A-AB09-40196F04A2E1}" type="slidenum">
              <a:rPr lang="es-PE" smtClean="0"/>
              <a:pPr/>
              <a:t>‹Nº›</a:t>
            </a:fld>
            <a:endParaRPr lang="es-PE"/>
          </a:p>
        </p:txBody>
      </p:sp>
    </p:spTree>
    <p:extLst>
      <p:ext uri="{BB962C8B-B14F-4D97-AF65-F5344CB8AC3E}">
        <p14:creationId xmlns:p14="http://schemas.microsoft.com/office/powerpoint/2010/main" xmlns="" val="1753048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PE" dirty="0"/>
          </a:p>
        </p:txBody>
      </p:sp>
      <p:sp>
        <p:nvSpPr>
          <p:cNvPr id="3" name="2 Marcador de fecha"/>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1FD5B79-93DD-4362-8DB6-6F224CC28E07}" type="datetimeFigureOut">
              <a:rPr lang="es-PE" smtClean="0"/>
              <a:pPr/>
              <a:t>11/09/2019</a:t>
            </a:fld>
            <a:endParaRPr lang="es-PE" dirty="0"/>
          </a:p>
        </p:txBody>
      </p:sp>
      <p:sp>
        <p:nvSpPr>
          <p:cNvPr id="4" name="3 Marcador de imagen de diapositiva"/>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s-PE" dirty="0"/>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0CC9CCB-C09A-4911-9B01-8D09BD243687}" type="slidenum">
              <a:rPr lang="es-PE" smtClean="0"/>
              <a:pPr/>
              <a:t>‹Nº›</a:t>
            </a:fld>
            <a:endParaRPr lang="es-PE" dirty="0"/>
          </a:p>
        </p:txBody>
      </p:sp>
    </p:spTree>
    <p:extLst>
      <p:ext uri="{BB962C8B-B14F-4D97-AF65-F5344CB8AC3E}">
        <p14:creationId xmlns:p14="http://schemas.microsoft.com/office/powerpoint/2010/main" xmlns="" val="175263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0CC9CCB-C09A-4911-9B01-8D09BD243687}" type="slidenum">
              <a:rPr lang="es-PE" smtClean="0"/>
              <a:pPr/>
              <a:t>5</a:t>
            </a:fld>
            <a:endParaRPr lang="es-P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0CC9CCB-C09A-4911-9B01-8D09BD243687}" type="slidenum">
              <a:rPr lang="es-PE" smtClean="0"/>
              <a:pPr/>
              <a:t>41</a:t>
            </a:fld>
            <a:endParaRPr lang="es-P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0CC9CCB-C09A-4911-9B01-8D09BD243687}" type="slidenum">
              <a:rPr lang="es-PE" smtClean="0"/>
              <a:pPr/>
              <a:t>44</a:t>
            </a:fld>
            <a:endParaRPr lang="es-P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10CC9CCB-C09A-4911-9B01-8D09BD243687}" type="slidenum">
              <a:rPr lang="es-PE" smtClean="0"/>
              <a:pPr/>
              <a:t>45</a:t>
            </a:fld>
            <a:endParaRPr lang="es-P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ido con texto y Imagen 2">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2245" y="987434"/>
            <a:ext cx="3654296" cy="4873625"/>
          </a:xfrm>
        </p:spPr>
        <p:txBody>
          <a:bodyPr/>
          <a:lstStyle>
            <a:lvl1pPr>
              <a:defRPr sz="1799"/>
            </a:lvl1pPr>
            <a:lvl2pPr>
              <a:defRPr sz="1574"/>
            </a:lvl2pPr>
            <a:lvl3pPr>
              <a:defRPr sz="1351"/>
            </a:lvl3pPr>
            <a:lvl4pPr>
              <a:defRPr sz="1125"/>
            </a:lvl4pPr>
            <a:lvl5pPr>
              <a:defRPr sz="1125"/>
            </a:lvl5pPr>
            <a:lvl6pPr>
              <a:defRPr sz="1125"/>
            </a:lvl6pPr>
            <a:lvl7pPr>
              <a:defRPr sz="1125"/>
            </a:lvl7pPr>
            <a:lvl8pPr>
              <a:defRPr sz="1125"/>
            </a:lvl8pPr>
            <a:lvl9pPr>
              <a:defRPr sz="1125"/>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p:cNvSpPr>
            <a:spLocks noGrp="1"/>
          </p:cNvSpPr>
          <p:nvPr>
            <p:ph type="body" sz="half" idx="2"/>
          </p:nvPr>
        </p:nvSpPr>
        <p:spPr>
          <a:xfrm>
            <a:off x="629846" y="987434"/>
            <a:ext cx="4001236" cy="4881563"/>
          </a:xfrm>
        </p:spPr>
        <p:txBody>
          <a:bodyPr/>
          <a:lstStyle>
            <a:lvl1pPr marL="192869" indent="-192869">
              <a:buFont typeface="Wingdings" panose="05000000000000000000" pitchFamily="2" charset="2"/>
              <a:buChar char="q"/>
              <a:defRPr sz="1125">
                <a:latin typeface="Aharoni" panose="02010803020104030203" pitchFamily="2" charset="-79"/>
                <a:cs typeface="Aharoni" panose="02010803020104030203" pitchFamily="2" charset="-79"/>
              </a:defRPr>
            </a:lvl1pPr>
            <a:lvl2pPr marL="257159" indent="0">
              <a:buNone/>
              <a:defRPr sz="788"/>
            </a:lvl2pPr>
            <a:lvl3pPr marL="514316" indent="0">
              <a:buNone/>
              <a:defRPr sz="675"/>
            </a:lvl3pPr>
            <a:lvl4pPr marL="771474" indent="0">
              <a:buNone/>
              <a:defRPr sz="563"/>
            </a:lvl4pPr>
            <a:lvl5pPr marL="1028631" indent="0">
              <a:buNone/>
              <a:defRPr sz="563"/>
            </a:lvl5pPr>
            <a:lvl6pPr marL="1285790" indent="0">
              <a:buNone/>
              <a:defRPr sz="563"/>
            </a:lvl6pPr>
            <a:lvl7pPr marL="1542947" indent="0">
              <a:buNone/>
              <a:defRPr sz="563"/>
            </a:lvl7pPr>
            <a:lvl8pPr marL="1800105" indent="0">
              <a:buNone/>
              <a:defRPr sz="563"/>
            </a:lvl8pPr>
            <a:lvl9pPr marL="2057263" indent="0">
              <a:buNone/>
              <a:defRPr sz="563"/>
            </a:lvl9pPr>
          </a:lstStyle>
          <a:p>
            <a:pPr lvl="0"/>
            <a:r>
              <a:rPr lang="es-ES" dirty="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C445095-135C-48E4-84B0-B99BA345A823}" type="datetimeFigureOut">
              <a:rPr lang="es-PE"/>
              <a:pPr>
                <a:defRPr/>
              </a:pPr>
              <a:t>11/09/2019</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dirty="0"/>
          </a:p>
        </p:txBody>
      </p:sp>
      <p:sp>
        <p:nvSpPr>
          <p:cNvPr id="7" name="5 Marcador de número de diapositiva"/>
          <p:cNvSpPr>
            <a:spLocks noGrp="1"/>
          </p:cNvSpPr>
          <p:nvPr>
            <p:ph type="sldNum" sz="quarter" idx="12"/>
          </p:nvPr>
        </p:nvSpPr>
        <p:spPr/>
        <p:txBody>
          <a:bodyPr/>
          <a:lstStyle>
            <a:lvl1pPr>
              <a:defRPr/>
            </a:lvl1pPr>
          </a:lstStyle>
          <a:p>
            <a:fld id="{3C5035E5-FA27-4118-BD32-49412C26C37E}" type="slidenum">
              <a:rPr lang="es-PE" altLang="es-PE"/>
              <a:pPr/>
              <a:t>‹Nº›</a:t>
            </a:fld>
            <a:endParaRPr lang="es-PE" altLang="es-PE" dirty="0"/>
          </a:p>
        </p:txBody>
      </p:sp>
    </p:spTree>
    <p:extLst>
      <p:ext uri="{BB962C8B-B14F-4D97-AF65-F5344CB8AC3E}">
        <p14:creationId xmlns:p14="http://schemas.microsoft.com/office/powerpoint/2010/main" xmlns="" val="160873207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4" name="3 Marcador de pie de página"/>
          <p:cNvSpPr>
            <a:spLocks noGrp="1"/>
          </p:cNvSpPr>
          <p:nvPr>
            <p:ph type="ftr" sz="quarter" idx="11"/>
          </p:nvPr>
        </p:nvSpPr>
        <p:spPr/>
        <p:txBody>
          <a:bodyPr/>
          <a:lstStyle/>
          <a:p>
            <a:endParaRPr lang="es-PE" dirty="0"/>
          </a:p>
        </p:txBody>
      </p:sp>
      <p:sp>
        <p:nvSpPr>
          <p:cNvPr id="5" name="4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DEADE0-3A30-4CD6-B95E-85CA5D754514}" type="datetimeFigureOut">
              <a:rPr lang="es-PE" smtClean="0"/>
              <a:pPr/>
              <a:t>11/09/2019</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CA27F056-7FC5-42BE-8AA4-575A5C0C0EA5}" type="slidenum">
              <a:rPr lang="es-PE" smtClean="0"/>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EADE0-3A30-4CD6-B95E-85CA5D754514}" type="datetimeFigureOut">
              <a:rPr lang="es-PE" smtClean="0"/>
              <a:pPr/>
              <a:t>11/09/2019</a:t>
            </a:fld>
            <a:endParaRPr lang="es-PE"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7F056-7FC5-42BE-8AA4-575A5C0C0EA5}" type="slidenum">
              <a:rPr lang="es-PE" smtClean="0"/>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12"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diagramColors" Target="../diagrams/colors2.xml"/><Relationship Id="rId10" Type="http://schemas.openxmlformats.org/officeDocument/2006/relationships/image" Target="../media/image16.jpeg"/><Relationship Id="rId4" Type="http://schemas.openxmlformats.org/officeDocument/2006/relationships/diagramQuickStyle" Target="../diagrams/quickStyle2.xm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11"/>
          <p:cNvGrpSpPr>
            <a:grpSpLocks/>
          </p:cNvGrpSpPr>
          <p:nvPr/>
        </p:nvGrpSpPr>
        <p:grpSpPr bwMode="auto">
          <a:xfrm>
            <a:off x="733425" y="1614994"/>
            <a:ext cx="8410576" cy="2271713"/>
            <a:chOff x="1319556" y="2430459"/>
            <a:chExt cx="7768049" cy="2067944"/>
          </a:xfrm>
        </p:grpSpPr>
        <p:grpSp>
          <p:nvGrpSpPr>
            <p:cNvPr id="5" name="3 Grupo"/>
            <p:cNvGrpSpPr>
              <a:grpSpLocks/>
            </p:cNvGrpSpPr>
            <p:nvPr/>
          </p:nvGrpSpPr>
          <p:grpSpPr bwMode="auto">
            <a:xfrm>
              <a:off x="1319556" y="2572084"/>
              <a:ext cx="7768049" cy="1697400"/>
              <a:chOff x="749560" y="4519685"/>
              <a:chExt cx="3908150" cy="1269067"/>
            </a:xfrm>
          </p:grpSpPr>
          <p:sp>
            <p:nvSpPr>
              <p:cNvPr id="7" name="6 CuadroTexto"/>
              <p:cNvSpPr txBox="1"/>
              <p:nvPr/>
            </p:nvSpPr>
            <p:spPr>
              <a:xfrm>
                <a:off x="749560" y="4972388"/>
                <a:ext cx="3650705" cy="754091"/>
              </a:xfrm>
              <a:prstGeom prst="rect">
                <a:avLst/>
              </a:prstGeom>
              <a:noFill/>
            </p:spPr>
            <p:txBody>
              <a:bodyPr>
                <a:spAutoFit/>
              </a:bodyPr>
              <a:lstStyle/>
              <a:p>
                <a:pPr algn="ctr" eaLnBrk="1" fontAlgn="auto" hangingPunct="1">
                  <a:spcBef>
                    <a:spcPts val="0"/>
                  </a:spcBef>
                  <a:spcAft>
                    <a:spcPts val="0"/>
                  </a:spcAft>
                  <a:defRPr/>
                </a:pPr>
                <a:endParaRPr lang="es-CO" sz="6600" b="1" dirty="0">
                  <a:solidFill>
                    <a:schemeClr val="accent6">
                      <a:lumMod val="50000"/>
                    </a:schemeClr>
                  </a:solidFill>
                  <a:effectLst>
                    <a:outerShdw blurRad="50800" algn="ctr" rotWithShape="0">
                      <a:prstClr val="black">
                        <a:alpha val="40000"/>
                      </a:prstClr>
                    </a:outerShdw>
                  </a:effectLst>
                  <a:latin typeface="Bebas Neue" pitchFamily="34" charset="0"/>
                  <a:cs typeface="+mn-cs"/>
                </a:endParaRPr>
              </a:p>
            </p:txBody>
          </p:sp>
          <p:sp>
            <p:nvSpPr>
              <p:cNvPr id="8" name="7 CuadroTexto"/>
              <p:cNvSpPr txBox="1"/>
              <p:nvPr/>
            </p:nvSpPr>
            <p:spPr>
              <a:xfrm>
                <a:off x="1705574" y="5432654"/>
                <a:ext cx="1738677" cy="356098"/>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9" name="Rectángulo 126"/>
              <p:cNvSpPr/>
              <p:nvPr/>
            </p:nvSpPr>
            <p:spPr>
              <a:xfrm>
                <a:off x="1645823" y="4519685"/>
                <a:ext cx="3011887" cy="1214924"/>
              </a:xfrm>
              <a:prstGeom prst="rect">
                <a:avLst/>
              </a:prstGeom>
            </p:spPr>
            <p:txBody>
              <a:bodyPr wrap="square" anchor="ctr">
                <a:spAutoFit/>
              </a:bodyPr>
              <a:lstStyle/>
              <a:p>
                <a:pPr eaLnBrk="1" fontAlgn="auto" hangingPunct="1">
                  <a:spcBef>
                    <a:spcPts val="0"/>
                  </a:spcBef>
                  <a:spcAft>
                    <a:spcPts val="0"/>
                  </a:spcAft>
                  <a:defRPr/>
                </a:pPr>
                <a:r>
                  <a:rPr lang="es-CO" sz="5500" b="1" dirty="0">
                    <a:solidFill>
                      <a:srgbClr val="002060"/>
                    </a:solidFill>
                    <a:latin typeface="Bebas Neue" pitchFamily="34" charset="0"/>
                    <a:cs typeface="+mn-cs"/>
                  </a:rPr>
                  <a:t>Caso Emblemático: YACU KALLPA</a:t>
                </a:r>
              </a:p>
            </p:txBody>
          </p:sp>
        </p:grpSp>
        <p:sp>
          <p:nvSpPr>
            <p:cNvPr id="6" name="5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cxnSp>
        <p:nvCxnSpPr>
          <p:cNvPr id="11" name="8 Conector recto"/>
          <p:cNvCxnSpPr>
            <a:cxnSpLocks/>
          </p:cNvCxnSpPr>
          <p:nvPr/>
        </p:nvCxnSpPr>
        <p:spPr bwMode="auto">
          <a:xfrm>
            <a:off x="733425" y="5588000"/>
            <a:ext cx="811774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41 CuadroTexto"/>
          <p:cNvSpPr txBox="1"/>
          <p:nvPr/>
        </p:nvSpPr>
        <p:spPr>
          <a:xfrm>
            <a:off x="733427" y="4572338"/>
            <a:ext cx="9470799" cy="1015663"/>
          </a:xfrm>
          <a:prstGeom prst="rect">
            <a:avLst/>
          </a:prstGeom>
          <a:noFill/>
        </p:spPr>
        <p:txBody>
          <a:bodyPr wrap="square">
            <a:spAutoFit/>
          </a:bodyPr>
          <a:lstStyle/>
          <a:p>
            <a:pPr eaLnBrk="1" fontAlgn="auto" hangingPunct="1">
              <a:spcBef>
                <a:spcPts val="0"/>
              </a:spcBef>
              <a:spcAft>
                <a:spcPts val="0"/>
              </a:spcAft>
              <a:defRPr/>
            </a:pPr>
            <a:r>
              <a:rPr lang="es-CO" sz="2000" b="1" dirty="0">
                <a:solidFill>
                  <a:srgbClr val="538236"/>
                </a:solidFill>
                <a:latin typeface="Candara" panose="020E0502030303020204" pitchFamily="34" charset="0"/>
                <a:cs typeface="+mn-cs"/>
              </a:rPr>
              <a:t>FLOR DE MARÍA VEGA ZAPATA</a:t>
            </a:r>
          </a:p>
          <a:p>
            <a:pPr eaLnBrk="1" fontAlgn="auto" hangingPunct="1">
              <a:spcBef>
                <a:spcPts val="0"/>
              </a:spcBef>
              <a:spcAft>
                <a:spcPts val="0"/>
              </a:spcAft>
              <a:defRPr/>
            </a:pPr>
            <a:r>
              <a:rPr lang="es-CO" sz="2000" b="1" dirty="0">
                <a:solidFill>
                  <a:schemeClr val="tx1">
                    <a:lumMod val="95000"/>
                    <a:lumOff val="5000"/>
                  </a:schemeClr>
                </a:solidFill>
                <a:latin typeface="Candara" panose="020E0502030303020204" pitchFamily="34" charset="0"/>
                <a:cs typeface="+mn-cs"/>
              </a:rPr>
              <a:t>Fiscal Superior</a:t>
            </a:r>
            <a:endParaRPr lang="es-CO" sz="2000" b="1" dirty="0">
              <a:solidFill>
                <a:srgbClr val="538236"/>
              </a:solidFill>
              <a:latin typeface="Candara" panose="020E0502030303020204" pitchFamily="34" charset="0"/>
              <a:cs typeface="+mn-cs"/>
            </a:endParaRPr>
          </a:p>
          <a:p>
            <a:pPr eaLnBrk="1" fontAlgn="auto" hangingPunct="1">
              <a:spcBef>
                <a:spcPts val="0"/>
              </a:spcBef>
              <a:spcAft>
                <a:spcPts val="0"/>
              </a:spcAft>
              <a:defRPr/>
            </a:pPr>
            <a:r>
              <a:rPr lang="es-CO" sz="2000" dirty="0">
                <a:solidFill>
                  <a:schemeClr val="tx1">
                    <a:lumMod val="95000"/>
                    <a:lumOff val="5000"/>
                  </a:schemeClr>
                </a:solidFill>
                <a:latin typeface="Candara" panose="020E0502030303020204" pitchFamily="34" charset="0"/>
                <a:cs typeface="+mn-cs"/>
              </a:rPr>
              <a:t>Coordinadora Nacional de las Fiscalías Especializadas en Materia Ambiental</a:t>
            </a:r>
          </a:p>
        </p:txBody>
      </p:sp>
      <p:pic>
        <p:nvPicPr>
          <p:cNvPr id="13" name="Imagen 1">
            <a:extLst>
              <a:ext uri="{FF2B5EF4-FFF2-40B4-BE49-F238E27FC236}">
                <a16:creationId xmlns="" xmlns:a16="http://schemas.microsoft.com/office/drawing/2014/main" id="{62680120-FE83-4874-ABC0-83E125D0BC62}"/>
              </a:ext>
            </a:extLst>
          </p:cNvPr>
          <p:cNvPicPr>
            <a:picLocks noChangeAspect="1"/>
          </p:cNvPicPr>
          <p:nvPr/>
        </p:nvPicPr>
        <p:blipFill>
          <a:blip r:embed="rId2"/>
          <a:stretch>
            <a:fillRect/>
          </a:stretch>
        </p:blipFill>
        <p:spPr>
          <a:xfrm>
            <a:off x="1589" y="1493044"/>
            <a:ext cx="2428875" cy="2428875"/>
          </a:xfrm>
          <a:prstGeom prst="rect">
            <a:avLst/>
          </a:prstGeom>
        </p:spPr>
      </p:pic>
      <p:sp>
        <p:nvSpPr>
          <p:cNvPr id="14" name="1 CuadroTexto">
            <a:extLst>
              <a:ext uri="{FF2B5EF4-FFF2-40B4-BE49-F238E27FC236}">
                <a16:creationId xmlns="" xmlns:a16="http://schemas.microsoft.com/office/drawing/2014/main" id="{CD055816-BB2D-4459-9A52-8FA712B43D23}"/>
              </a:ext>
            </a:extLst>
          </p:cNvPr>
          <p:cNvSpPr txBox="1">
            <a:spLocks noChangeArrowheads="1"/>
          </p:cNvSpPr>
          <p:nvPr/>
        </p:nvSpPr>
        <p:spPr bwMode="auto">
          <a:xfrm>
            <a:off x="857225" y="6000769"/>
            <a:ext cx="23599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rgbClr val="FFFFFF"/>
                </a:solidFill>
                <a:latin typeface="Arial Narrow" pitchFamily="34" charset="0"/>
              </a:defRPr>
            </a:lvl1pPr>
            <a:lvl2pPr marL="742950" indent="-285750">
              <a:spcBef>
                <a:spcPct val="20000"/>
              </a:spcBef>
              <a:buChar char="–"/>
              <a:defRPr sz="2400">
                <a:solidFill>
                  <a:srgbClr val="FFFFFF"/>
                </a:solidFill>
                <a:latin typeface="Arial Narrow" pitchFamily="34" charset="0"/>
              </a:defRPr>
            </a:lvl2pPr>
            <a:lvl3pPr marL="1143000" indent="-228600">
              <a:spcBef>
                <a:spcPct val="20000"/>
              </a:spcBef>
              <a:buChar char="•"/>
              <a:defRPr sz="2000">
                <a:solidFill>
                  <a:srgbClr val="FFFFFF"/>
                </a:solidFill>
                <a:latin typeface="Arial Narrow" pitchFamily="34" charset="0"/>
              </a:defRPr>
            </a:lvl3pPr>
            <a:lvl4pPr marL="1600200" indent="-228600">
              <a:spcBef>
                <a:spcPct val="20000"/>
              </a:spcBef>
              <a:buChar char="–"/>
              <a:defRPr>
                <a:solidFill>
                  <a:srgbClr val="FFFFFF"/>
                </a:solidFill>
                <a:latin typeface="Arial Narrow" pitchFamily="34" charset="0"/>
              </a:defRPr>
            </a:lvl4pPr>
            <a:lvl5pPr marL="2057400" indent="-22860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s-CO" altLang="es-CO" sz="2400" b="1" dirty="0">
                <a:solidFill>
                  <a:srgbClr val="002060"/>
                </a:solidFill>
                <a:latin typeface="Arial Unicode MS" pitchFamily="34" charset="-128"/>
              </a:rPr>
              <a:t>Setiembre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8" name="7 Subtítulo"/>
          <p:cNvSpPr>
            <a:spLocks noGrp="1"/>
          </p:cNvSpPr>
          <p:nvPr>
            <p:ph type="subTitle" idx="1"/>
          </p:nvPr>
        </p:nvSpPr>
        <p:spPr>
          <a:xfrm>
            <a:off x="500035" y="1142985"/>
            <a:ext cx="8286808" cy="5286411"/>
          </a:xfrm>
        </p:spPr>
        <p:txBody>
          <a:bodyPr>
            <a:normAutofit fontScale="25000" lnSpcReduction="20000"/>
          </a:bodyPr>
          <a:lstStyle/>
          <a:p>
            <a:pPr algn="just"/>
            <a:r>
              <a:rPr lang="es-PE" sz="7400" b="1" i="1" dirty="0" smtClean="0">
                <a:solidFill>
                  <a:schemeClr val="tx1"/>
                </a:solidFill>
              </a:rPr>
              <a:t>DECRETO LEGISLATIVO N° 1220 - </a:t>
            </a:r>
            <a:r>
              <a:rPr lang="es-ES" sz="7400" b="1" dirty="0">
                <a:solidFill>
                  <a:schemeClr val="tx1"/>
                </a:solidFill>
              </a:rPr>
              <a:t>Decreto Legislativo que establece medidas para la Lucha contra la Tala </a:t>
            </a:r>
            <a:r>
              <a:rPr lang="es-ES" sz="7400" b="1" dirty="0" smtClean="0">
                <a:solidFill>
                  <a:schemeClr val="tx1"/>
                </a:solidFill>
              </a:rPr>
              <a:t>Ilegal (promulgado el 23/09/2015)</a:t>
            </a:r>
          </a:p>
          <a:p>
            <a:pPr algn="just"/>
            <a:endParaRPr lang="es-ES" sz="7400" dirty="0" smtClean="0">
              <a:solidFill>
                <a:schemeClr val="tx1"/>
              </a:solidFill>
            </a:endParaRPr>
          </a:p>
          <a:p>
            <a:pPr algn="just"/>
            <a:r>
              <a:rPr lang="es-ES" sz="7400" dirty="0" smtClean="0">
                <a:solidFill>
                  <a:schemeClr val="tx1"/>
                </a:solidFill>
              </a:rPr>
              <a:t>Define </a:t>
            </a:r>
            <a:r>
              <a:rPr lang="es-ES" sz="7400" dirty="0">
                <a:solidFill>
                  <a:schemeClr val="tx1"/>
                </a:solidFill>
              </a:rPr>
              <a:t>a la interdicción como:</a:t>
            </a:r>
            <a:r>
              <a:rPr lang="es-ES" sz="7400" i="1" dirty="0">
                <a:solidFill>
                  <a:schemeClr val="tx1"/>
                </a:solidFill>
              </a:rPr>
              <a:t> “Acción dispuesta por la presente norma, mediante la cual el Ministerio Público afecta mediante acciones coercitivas de naturaleza real, los objetos sobre los que recae el delito y/o los instrumentos del delito detallados en la presente norma, vinculados a la tala ilegal y a las actividades descritas en el artículo 310-A del Código Penal, que recaen sobre productos o especímenes forestales maderables de origen ilegal. Son modalidades de interdicción: el decomiso especial, la destrucción y la reducción de valor comercial. </a:t>
            </a:r>
            <a:r>
              <a:rPr lang="es-ES" sz="7400" i="1" dirty="0" smtClean="0">
                <a:solidFill>
                  <a:schemeClr val="tx1"/>
                </a:solidFill>
              </a:rPr>
              <a:t>(…)”.</a:t>
            </a:r>
          </a:p>
          <a:p>
            <a:pPr algn="just"/>
            <a:endParaRPr lang="es-ES" sz="7400" i="1" dirty="0">
              <a:solidFill>
                <a:schemeClr val="tx1"/>
              </a:solidFill>
            </a:endParaRPr>
          </a:p>
          <a:p>
            <a:pPr algn="just"/>
            <a:r>
              <a:rPr lang="es-ES" sz="7400" dirty="0" smtClean="0">
                <a:solidFill>
                  <a:schemeClr val="tx1"/>
                </a:solidFill>
              </a:rPr>
              <a:t>En </a:t>
            </a:r>
            <a:r>
              <a:rPr lang="es-ES" sz="7400" dirty="0">
                <a:solidFill>
                  <a:schemeClr val="tx1"/>
                </a:solidFill>
              </a:rPr>
              <a:t>la misma norma se señal que se entiende como Decomiso Especial: “</a:t>
            </a:r>
            <a:r>
              <a:rPr lang="es-ES" sz="7400" i="1" dirty="0">
                <a:solidFill>
                  <a:schemeClr val="tx1"/>
                </a:solidFill>
              </a:rPr>
              <a:t>Medida de coerción extraordinaria autónoma y especial dispuesta por el Ministerio Público, mediante la cual se declara el dominio de los objetos sobre los que recae el delito a favor del Estado y/o la pérdida de titularidad de los instrumentos del delito, por estar vinculados con actividades ilegales. (…)”.</a:t>
            </a:r>
            <a:r>
              <a:rPr lang="es-PE" sz="7400" dirty="0" smtClean="0">
                <a:solidFill>
                  <a:schemeClr val="tx1"/>
                </a:solidFill>
              </a:rPr>
              <a:t> </a:t>
            </a:r>
            <a:r>
              <a:rPr lang="es-ES" sz="7400" i="1" dirty="0">
                <a:solidFill>
                  <a:schemeClr val="tx1"/>
                </a:solidFill>
              </a:rPr>
              <a:t> </a:t>
            </a:r>
            <a:endParaRPr lang="es-PE" sz="7400" dirty="0">
              <a:solidFill>
                <a:schemeClr val="tx1"/>
              </a:solidFill>
            </a:endParaRPr>
          </a:p>
          <a:p>
            <a:pPr algn="just"/>
            <a:endParaRPr lang="es-PE" sz="5600" dirty="0">
              <a:solidFill>
                <a:schemeClr val="tx1"/>
              </a:solidFill>
            </a:endParaRPr>
          </a:p>
          <a:p>
            <a:pPr algn="just"/>
            <a:r>
              <a:rPr lang="es-PE" sz="5600" b="1" i="1" dirty="0">
                <a:solidFill>
                  <a:schemeClr val="tx1"/>
                </a:solidFill>
              </a:rPr>
              <a:t>     </a:t>
            </a:r>
            <a:endParaRPr lang="es-PE" sz="3700" dirty="0"/>
          </a:p>
          <a:p>
            <a:pPr algn="just"/>
            <a:endParaRPr lang="es-PE" dirty="0" smtClean="0"/>
          </a:p>
          <a:p>
            <a:pPr algn="just"/>
            <a:endParaRPr lang="es-P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J:\OPERT. UCAYALI 7-10 set 15\IMG_60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4"/>
          <p:cNvSpPr/>
          <p:nvPr/>
        </p:nvSpPr>
        <p:spPr>
          <a:xfrm>
            <a:off x="0" y="5780782"/>
            <a:ext cx="9001156" cy="1077218"/>
          </a:xfrm>
          <a:prstGeom prst="rect">
            <a:avLst/>
          </a:prstGeom>
        </p:spPr>
        <p:txBody>
          <a:bodyPr wrap="square">
            <a:spAutoFit/>
          </a:bodyPr>
          <a:lstStyle/>
          <a:p>
            <a:pPr marL="285750" indent="-285750" algn="just" eaLnBrk="1" fontAlgn="auto" hangingPunct="1">
              <a:spcBef>
                <a:spcPts val="0"/>
              </a:spcBef>
              <a:spcAft>
                <a:spcPts val="0"/>
              </a:spcAft>
              <a:defRPr/>
            </a:pPr>
            <a:r>
              <a:rPr lang="es-PE" sz="1600" b="1" dirty="0" smtClean="0">
                <a:solidFill>
                  <a:srgbClr val="FF0000"/>
                </a:solidFill>
                <a:latin typeface="Arial Black" panose="020B0A04020102020204" pitchFamily="34" charset="0"/>
                <a:cs typeface="+mn-cs"/>
              </a:rPr>
              <a:t>    El </a:t>
            </a:r>
            <a:r>
              <a:rPr lang="es-PE" sz="1600" b="1" dirty="0">
                <a:solidFill>
                  <a:srgbClr val="FF0000"/>
                </a:solidFill>
                <a:latin typeface="Arial Black" panose="020B0A04020102020204" pitchFamily="34" charset="0"/>
                <a:cs typeface="+mn-cs"/>
              </a:rPr>
              <a:t>Ministerio Público </a:t>
            </a:r>
            <a:r>
              <a:rPr lang="es-PE" sz="1600" b="1" dirty="0" smtClean="0">
                <a:solidFill>
                  <a:srgbClr val="FF0000"/>
                </a:solidFill>
                <a:latin typeface="Arial Black" panose="020B0A04020102020204" pitchFamily="34" charset="0"/>
              </a:rPr>
              <a:t>como titular de la acción penal dirige </a:t>
            </a:r>
            <a:r>
              <a:rPr lang="es-PE" sz="1600" b="1" dirty="0" smtClean="0">
                <a:solidFill>
                  <a:srgbClr val="FF0000"/>
                </a:solidFill>
                <a:latin typeface="Arial Black" panose="020B0A04020102020204" pitchFamily="34" charset="0"/>
                <a:cs typeface="+mn-cs"/>
              </a:rPr>
              <a:t>la </a:t>
            </a:r>
            <a:r>
              <a:rPr lang="es-PE" sz="1600" b="1" dirty="0">
                <a:solidFill>
                  <a:srgbClr val="FF0000"/>
                </a:solidFill>
                <a:latin typeface="Arial Black" panose="020B0A04020102020204" pitchFamily="34" charset="0"/>
                <a:cs typeface="+mn-cs"/>
              </a:rPr>
              <a:t>acción de interdicción contra la tala ilegal. Todas las entidades del Estado deberán de coadyuvar para el cumplimiento de lo dispuesto en el Decreto Legislativo Nº 1220.</a:t>
            </a:r>
          </a:p>
        </p:txBody>
      </p:sp>
    </p:spTree>
    <p:extLst>
      <p:ext uri="{BB962C8B-B14F-4D97-AF65-F5344CB8AC3E}">
        <p14:creationId xmlns:p14="http://schemas.microsoft.com/office/powerpoint/2010/main" xmlns="" val="5336322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a:grpSpLocks/>
          </p:cNvGrpSpPr>
          <p:nvPr/>
        </p:nvGrpSpPr>
        <p:grpSpPr bwMode="auto">
          <a:xfrm>
            <a:off x="500063" y="2500306"/>
            <a:ext cx="8643937" cy="2271712"/>
            <a:chOff x="1319556" y="2430459"/>
            <a:chExt cx="10644777" cy="2067944"/>
          </a:xfrm>
        </p:grpSpPr>
        <p:grpSp>
          <p:nvGrpSpPr>
            <p:cNvPr id="3" name="3 Grupo"/>
            <p:cNvGrpSpPr>
              <a:grpSpLocks/>
            </p:cNvGrpSpPr>
            <p:nvPr/>
          </p:nvGrpSpPr>
          <p:grpSpPr bwMode="auto">
            <a:xfrm>
              <a:off x="1319556" y="2872399"/>
              <a:ext cx="10644777" cy="1397081"/>
              <a:chOff x="749560" y="4744220"/>
              <a:chExt cx="5355448" cy="1044533"/>
            </a:xfrm>
          </p:grpSpPr>
          <p:sp>
            <p:nvSpPr>
              <p:cNvPr id="5" name="4 CuadroTexto"/>
              <p:cNvSpPr txBox="1"/>
              <p:nvPr/>
            </p:nvSpPr>
            <p:spPr>
              <a:xfrm>
                <a:off x="749560" y="4972387"/>
                <a:ext cx="3650705" cy="754092"/>
              </a:xfrm>
              <a:prstGeom prst="rect">
                <a:avLst/>
              </a:prstGeom>
              <a:noFill/>
            </p:spPr>
            <p:txBody>
              <a:bodyPr>
                <a:spAutoFit/>
              </a:bodyPr>
              <a:lstStyle/>
              <a:p>
                <a:pPr algn="ctr" eaLnBrk="1" fontAlgn="auto" hangingPunct="1">
                  <a:spcBef>
                    <a:spcPts val="0"/>
                  </a:spcBef>
                  <a:spcAft>
                    <a:spcPts val="0"/>
                  </a:spcAft>
                  <a:defRPr/>
                </a:pPr>
                <a:endParaRPr lang="es-CO" sz="6600" b="1" dirty="0">
                  <a:solidFill>
                    <a:schemeClr val="accent6">
                      <a:lumMod val="50000"/>
                    </a:schemeClr>
                  </a:solidFill>
                  <a:effectLst>
                    <a:outerShdw blurRad="50800" algn="ctr" rotWithShape="0">
                      <a:prstClr val="black">
                        <a:alpha val="40000"/>
                      </a:prstClr>
                    </a:outerShdw>
                  </a:effectLst>
                  <a:latin typeface="Bebas Neue" pitchFamily="34" charset="0"/>
                  <a:cs typeface="+mn-cs"/>
                </a:endParaRPr>
              </a:p>
            </p:txBody>
          </p:sp>
          <p:sp>
            <p:nvSpPr>
              <p:cNvPr id="6" name="5 CuadroTexto"/>
              <p:cNvSpPr txBox="1"/>
              <p:nvPr/>
            </p:nvSpPr>
            <p:spPr>
              <a:xfrm>
                <a:off x="1705574" y="5432654"/>
                <a:ext cx="1738677" cy="356099"/>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7" name="Rectángulo 126"/>
              <p:cNvSpPr/>
              <p:nvPr/>
            </p:nvSpPr>
            <p:spPr>
              <a:xfrm>
                <a:off x="1656150" y="4744220"/>
                <a:ext cx="4438531" cy="397992"/>
              </a:xfrm>
              <a:prstGeom prst="rect">
                <a:avLst/>
              </a:prstGeom>
            </p:spPr>
            <p:txBody>
              <a:bodyPr anchor="ctr">
                <a:spAutoFit/>
              </a:bodyPr>
              <a:lstStyle/>
              <a:p>
                <a:pPr eaLnBrk="1" fontAlgn="auto" hangingPunct="1">
                  <a:spcBef>
                    <a:spcPts val="0"/>
                  </a:spcBef>
                  <a:spcAft>
                    <a:spcPts val="0"/>
                  </a:spcAft>
                  <a:defRPr/>
                </a:pPr>
                <a:endParaRPr lang="es-CO" sz="3200" dirty="0">
                  <a:solidFill>
                    <a:schemeClr val="accent6">
                      <a:lumMod val="50000"/>
                    </a:schemeClr>
                  </a:solidFill>
                  <a:latin typeface="Bebas Neue" pitchFamily="34" charset="0"/>
                  <a:cs typeface="+mn-cs"/>
                </a:endParaRPr>
              </a:p>
            </p:txBody>
          </p:sp>
          <p:sp>
            <p:nvSpPr>
              <p:cNvPr id="8" name="Rectángulo 126"/>
              <p:cNvSpPr/>
              <p:nvPr/>
            </p:nvSpPr>
            <p:spPr>
              <a:xfrm>
                <a:off x="1803578" y="4777911"/>
                <a:ext cx="4301430" cy="816933"/>
              </a:xfrm>
              <a:prstGeom prst="rect">
                <a:avLst/>
              </a:prstGeom>
            </p:spPr>
            <p:txBody>
              <a:bodyPr wrap="square" anchor="ctr">
                <a:spAutoFit/>
              </a:bodyPr>
              <a:lstStyle/>
              <a:p>
                <a:pPr algn="just" eaLnBrk="1" fontAlgn="auto" hangingPunct="1">
                  <a:spcBef>
                    <a:spcPts val="0"/>
                  </a:spcBef>
                  <a:spcAft>
                    <a:spcPts val="0"/>
                  </a:spcAft>
                  <a:defRPr/>
                </a:pPr>
                <a:r>
                  <a:rPr lang="es-CO" sz="3600" dirty="0" smtClean="0">
                    <a:solidFill>
                      <a:srgbClr val="002060"/>
                    </a:solidFill>
                    <a:latin typeface="Candara" panose="020E0502030303020204" pitchFamily="34" charset="0"/>
                    <a:cs typeface="+mn-cs"/>
                  </a:rPr>
                  <a:t>GENÉSIS DEL CASO </a:t>
                </a:r>
              </a:p>
              <a:p>
                <a:pPr algn="just" eaLnBrk="1" fontAlgn="auto" hangingPunct="1">
                  <a:spcBef>
                    <a:spcPts val="0"/>
                  </a:spcBef>
                  <a:spcAft>
                    <a:spcPts val="0"/>
                  </a:spcAft>
                  <a:defRPr/>
                </a:pPr>
                <a:r>
                  <a:rPr lang="es-CO" sz="3600" dirty="0" smtClean="0">
                    <a:solidFill>
                      <a:srgbClr val="002060"/>
                    </a:solidFill>
                    <a:latin typeface="Candara" panose="020E0502030303020204" pitchFamily="34" charset="0"/>
                    <a:cs typeface="+mn-cs"/>
                  </a:rPr>
                  <a:t>YACU KALLPA</a:t>
                </a:r>
                <a:endParaRPr lang="es-CO" sz="3600" dirty="0">
                  <a:solidFill>
                    <a:srgbClr val="002060"/>
                  </a:solidFill>
                  <a:latin typeface="Candara" panose="020E0502030303020204" pitchFamily="34" charset="0"/>
                  <a:cs typeface="+mn-cs"/>
                </a:endParaRPr>
              </a:p>
            </p:txBody>
          </p:sp>
          <p:cxnSp>
            <p:nvCxnSpPr>
              <p:cNvPr id="9" name="8 Conector recto"/>
              <p:cNvCxnSpPr/>
              <p:nvPr/>
            </p:nvCxnSpPr>
            <p:spPr>
              <a:xfrm>
                <a:off x="1679007" y="5532063"/>
                <a:ext cx="39243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10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pic>
        <p:nvPicPr>
          <p:cNvPr id="13" name="Imagen 12">
            <a:extLst>
              <a:ext uri="{FF2B5EF4-FFF2-40B4-BE49-F238E27FC236}">
                <a16:creationId xmlns="" xmlns:a16="http://schemas.microsoft.com/office/drawing/2014/main" id="{DBDA7954-7AA0-4121-AE8B-36ACCDEC1619}"/>
              </a:ext>
            </a:extLst>
          </p:cNvPr>
          <p:cNvPicPr>
            <a:picLocks noChangeAspect="1"/>
          </p:cNvPicPr>
          <p:nvPr/>
        </p:nvPicPr>
        <p:blipFill>
          <a:blip r:embed="rId2"/>
          <a:stretch>
            <a:fillRect/>
          </a:stretch>
        </p:blipFill>
        <p:spPr>
          <a:xfrm>
            <a:off x="1" y="2365151"/>
            <a:ext cx="1821656" cy="2428875"/>
          </a:xfrm>
          <a:prstGeom prst="rect">
            <a:avLst/>
          </a:prstGeom>
        </p:spPr>
      </p:pic>
    </p:spTree>
    <p:extLst>
      <p:ext uri="{BB962C8B-B14F-4D97-AF65-F5344CB8AC3E}">
        <p14:creationId xmlns:p14="http://schemas.microsoft.com/office/powerpoint/2010/main" xmlns="" val="846208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9" name="8 Subtítulo"/>
          <p:cNvSpPr>
            <a:spLocks noGrp="1"/>
          </p:cNvSpPr>
          <p:nvPr>
            <p:ph type="subTitle" idx="1"/>
          </p:nvPr>
        </p:nvSpPr>
        <p:spPr>
          <a:xfrm>
            <a:off x="571472" y="1000108"/>
            <a:ext cx="8143932" cy="5429288"/>
          </a:xfrm>
        </p:spPr>
        <p:txBody>
          <a:bodyPr>
            <a:normAutofit fontScale="85000" lnSpcReduction="20000"/>
          </a:bodyPr>
          <a:lstStyle/>
          <a:p>
            <a:pPr algn="just"/>
            <a:r>
              <a:rPr lang="es-PE" sz="1600" dirty="0" smtClean="0">
                <a:solidFill>
                  <a:schemeClr val="tx1"/>
                </a:solidFill>
              </a:rPr>
              <a:t>El 24 de noviembre del 2015 se efectivizó la Acción de Interdicción y el Decomiso Especial del PFM que se encontraba a bordo del Navío Yacu Kallpa, sin embargo, los indicios de la extracción y comercialización ilegal de madera proveniente de nuestro bosques había sido ya advertida durante la ejecución de la </a:t>
            </a:r>
            <a:r>
              <a:rPr lang="es-PE" sz="1600" b="1" dirty="0" smtClean="0">
                <a:solidFill>
                  <a:schemeClr val="tx1"/>
                </a:solidFill>
              </a:rPr>
              <a:t>OPERACIÓN AMAZONAS 2014* </a:t>
            </a:r>
            <a:r>
              <a:rPr lang="es-PE" sz="1600" dirty="0" smtClean="0">
                <a:solidFill>
                  <a:schemeClr val="tx1"/>
                </a:solidFill>
              </a:rPr>
              <a:t>por instituciones como la Gerencia de Investigaciones Aduaneras de la Intendencia de Control Aduanero de la SUNAT y el Organismo de Supervisión de los Recursos Forestales y de Fauna Silvestre - OSINFOR, respecto a ello se puede citar:</a:t>
            </a:r>
          </a:p>
          <a:p>
            <a:pPr algn="just"/>
            <a:endParaRPr lang="es-PE" sz="1600" dirty="0" smtClean="0">
              <a:solidFill>
                <a:schemeClr val="tx1"/>
              </a:solidFill>
            </a:endParaRPr>
          </a:p>
          <a:p>
            <a:pPr marL="342900" indent="-342900" algn="just">
              <a:buFont typeface="+mj-lt"/>
              <a:buAutoNum type="arabicPeriod"/>
            </a:pPr>
            <a:r>
              <a:rPr lang="es-PE" sz="1600" b="1" dirty="0" smtClean="0">
                <a:solidFill>
                  <a:schemeClr val="tx1"/>
                </a:solidFill>
              </a:rPr>
              <a:t>Oficio N° 77-2015 - SUNAT/3Y2000 (26.05.15),</a:t>
            </a:r>
            <a:r>
              <a:rPr lang="es-PE" sz="1600" dirty="0" smtClean="0">
                <a:solidFill>
                  <a:schemeClr val="tx1"/>
                </a:solidFill>
              </a:rPr>
              <a:t> el cual es remitido por Luis Alberto Sandoval Aguilar  - Gerente de Investigaciones Aduaneras de la Intendencia de Control Aduanero de la SUNAT, a Ronaldo Navarro Gómez, Presidente Ejecutivo de OSINFOR; en el mencionado documento se señala que Aduanas en el marco de sus competencia requería a los exportadores de productos maderables la presentación de las </a:t>
            </a:r>
            <a:r>
              <a:rPr lang="es-PE" sz="1600" b="1" u="sng" dirty="0" smtClean="0">
                <a:solidFill>
                  <a:schemeClr val="tx1"/>
                </a:solidFill>
              </a:rPr>
              <a:t>guías de transporte forestal que habrían sustentado el traslado legal hacia el puerto</a:t>
            </a:r>
            <a:r>
              <a:rPr lang="es-PE" sz="1600" dirty="0" smtClean="0">
                <a:solidFill>
                  <a:schemeClr val="tx1"/>
                </a:solidFill>
              </a:rPr>
              <a:t>; información que fue compartida con  OSINFOR a fin de que verifique si sobre los títulos habilitantes declarados se habría iniciado procedimiento administrativos únicos, para descartar casos de exportaciones de madera provenientes de la tala ilegal.</a:t>
            </a:r>
          </a:p>
          <a:p>
            <a:pPr marL="342900" indent="-342900" algn="just"/>
            <a:endParaRPr lang="es-PE" sz="1600" dirty="0" smtClean="0">
              <a:solidFill>
                <a:schemeClr val="tx1"/>
              </a:solidFill>
            </a:endParaRPr>
          </a:p>
          <a:p>
            <a:pPr marL="342900" indent="-342900" algn="just"/>
            <a:r>
              <a:rPr lang="es-PE" sz="1600" b="1" dirty="0" smtClean="0">
                <a:solidFill>
                  <a:schemeClr val="tx1"/>
                </a:solidFill>
              </a:rPr>
              <a:t>2.   Oficio N° 1909-2015-OSINFOR/006.1 (24.06.15),</a:t>
            </a:r>
            <a:r>
              <a:rPr lang="es-PE" sz="1600" dirty="0" smtClean="0">
                <a:solidFill>
                  <a:schemeClr val="tx1"/>
                </a:solidFill>
              </a:rPr>
              <a:t> suscrito por Emilio Álvarez Romero de la Dirección de Supervisión de Concesiones Forestales y de Fauna silvestre de OSINFOR, dirigido a la Intendencia de Control Aduanero de SUNAT,  precisando que de la sistematización y verificación de la información remitida por SUNAT – ADUANAS a OSINFOR, se habían identificado 29 títulos habilitantes de los cuales 15,  correspondían a concesiones forestales y catorce (14) a permisos en predios privados y comunidades nativas. </a:t>
            </a:r>
          </a:p>
          <a:p>
            <a:pPr marL="342900" indent="-342900" algn="just">
              <a:buFont typeface="+mj-lt"/>
              <a:buAutoNum type="arabicPeriod"/>
            </a:pPr>
            <a:endParaRPr lang="es-PE" sz="1600" dirty="0" smtClean="0">
              <a:solidFill>
                <a:schemeClr val="tx1"/>
              </a:solidFill>
            </a:endParaRPr>
          </a:p>
          <a:p>
            <a:pPr marL="342900" indent="-342900" algn="just"/>
            <a:r>
              <a:rPr lang="es-PE" sz="1500" b="1" dirty="0" smtClean="0">
                <a:solidFill>
                  <a:schemeClr val="tx1"/>
                </a:solidFill>
              </a:rPr>
              <a:t>	*La Intendencia Aduanera de la SUNAT estableció un operativo internacional denominado “Operación Amazonas 2014”, con el propósito de generar conciencia sobre los problemas asociados a la tala ilegal en el Perú, y mejorar la articulación entre las autoridades nacionales encargadas de la supervisión de la cadena de suministro de productos maderables. </a:t>
            </a:r>
          </a:p>
          <a:p>
            <a:pPr marL="342900" indent="-342900" algn="just"/>
            <a:endParaRPr lang="es-PE" sz="1600" dirty="0" smtClean="0">
              <a:solidFill>
                <a:schemeClr val="tx1"/>
              </a:solidFill>
            </a:endParaRPr>
          </a:p>
          <a:p>
            <a:pPr marL="342900" indent="-342900" algn="just">
              <a:buFont typeface="+mj-lt"/>
              <a:buAutoNum type="arabicPeriod"/>
            </a:pPr>
            <a:endParaRPr lang="es-PE" sz="1600" dirty="0" smtClean="0">
              <a:solidFill>
                <a:schemeClr val="tx1"/>
              </a:solidFill>
            </a:endParaRPr>
          </a:p>
          <a:p>
            <a:pPr algn="just"/>
            <a:endParaRPr lang="es-PE" sz="1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9" name="8 Subtítulo"/>
          <p:cNvSpPr>
            <a:spLocks noGrp="1"/>
          </p:cNvSpPr>
          <p:nvPr>
            <p:ph type="subTitle" idx="1"/>
          </p:nvPr>
        </p:nvSpPr>
        <p:spPr>
          <a:xfrm>
            <a:off x="571472" y="1000108"/>
            <a:ext cx="8143932" cy="5429288"/>
          </a:xfrm>
        </p:spPr>
        <p:txBody>
          <a:bodyPr>
            <a:normAutofit fontScale="85000" lnSpcReduction="20000"/>
          </a:bodyPr>
          <a:lstStyle/>
          <a:p>
            <a:pPr algn="just"/>
            <a:r>
              <a:rPr lang="es-PE" sz="1900" b="1" dirty="0" smtClean="0">
                <a:solidFill>
                  <a:schemeClr val="tx1"/>
                </a:solidFill>
              </a:rPr>
              <a:t>3. Oficio 018-2015-SUNAT/391000 (06.10.15),</a:t>
            </a:r>
            <a:r>
              <a:rPr lang="es-PE" sz="1900" dirty="0" smtClean="0">
                <a:solidFill>
                  <a:schemeClr val="tx1"/>
                </a:solidFill>
              </a:rPr>
              <a:t> suscrito por el Gerente de Investigaciones Aduaneras de la Intendencia de Control Aduanero de la SUNAT, quien en atención al Convenio Marco de Colaboración Institucional suscrito entre OSINFOR y SUNAT, solicita se informe si los títulos habilitantes  correspondiente al GTF que se anexaban habían sido supervisadas y cuál habría sido el resultado de la misma, a su vez solicita evaluar la programación de supervisiones en aquellos caso en que los títulos habilitantes aún no habían sido supervisados, precisando que </a:t>
            </a:r>
            <a:r>
              <a:rPr lang="es-PE" sz="1900" b="1" u="sng" dirty="0" smtClean="0">
                <a:solidFill>
                  <a:schemeClr val="tx1"/>
                </a:solidFill>
              </a:rPr>
              <a:t>las guías de transporte forestal fueron recabadas en el marco de la operación Amazonas 2015.</a:t>
            </a:r>
          </a:p>
          <a:p>
            <a:pPr algn="just"/>
            <a:endParaRPr lang="es-PE" sz="1900" b="1" u="sng" dirty="0" smtClean="0">
              <a:solidFill>
                <a:schemeClr val="tx1"/>
              </a:solidFill>
            </a:endParaRPr>
          </a:p>
          <a:p>
            <a:pPr algn="just"/>
            <a:r>
              <a:rPr lang="es-PE" sz="1900" b="1" dirty="0" smtClean="0">
                <a:solidFill>
                  <a:schemeClr val="tx1"/>
                </a:solidFill>
              </a:rPr>
              <a:t>4. Oficio N° 019-2015-SUNAT/391000 (06.10.15),</a:t>
            </a:r>
            <a:r>
              <a:rPr lang="es-PE" sz="1900" dirty="0" smtClean="0">
                <a:solidFill>
                  <a:schemeClr val="tx1"/>
                </a:solidFill>
              </a:rPr>
              <a:t> en el cual el Gerente de Investigaciones Aduaneras de la Intendencia de Control Aduanero de la SUNAT, manifiesta que en atención al Convenio Marco de Colaboración Institucional entre </a:t>
            </a:r>
            <a:r>
              <a:rPr lang="es-PE" sz="1900" b="1" dirty="0" smtClean="0">
                <a:solidFill>
                  <a:schemeClr val="tx1"/>
                </a:solidFill>
              </a:rPr>
              <a:t>OSINFOR y SUNAT</a:t>
            </a:r>
            <a:r>
              <a:rPr lang="es-PE" sz="1900" dirty="0" smtClean="0">
                <a:solidFill>
                  <a:schemeClr val="tx1"/>
                </a:solidFill>
              </a:rPr>
              <a:t>, ambas instituciones </a:t>
            </a:r>
            <a:r>
              <a:rPr lang="es-PE" sz="1900" b="1" dirty="0" smtClean="0">
                <a:solidFill>
                  <a:schemeClr val="tx1"/>
                </a:solidFill>
              </a:rPr>
              <a:t>participaban en la Operación Amazonas 2015</a:t>
            </a:r>
            <a:r>
              <a:rPr lang="es-PE" sz="1900" dirty="0" smtClean="0">
                <a:solidFill>
                  <a:schemeClr val="tx1"/>
                </a:solidFill>
              </a:rPr>
              <a:t>, bajo el esquema de trabajo por el cual </a:t>
            </a:r>
            <a:r>
              <a:rPr lang="es-PE" sz="1900" b="1" dirty="0" smtClean="0">
                <a:solidFill>
                  <a:schemeClr val="tx1"/>
                </a:solidFill>
              </a:rPr>
              <a:t>SUNAT compartía información relacionada a las Guías de Transportes Forestal, recabadas como parte de los controles de los embarques de exportación de madera, </a:t>
            </a:r>
            <a:r>
              <a:rPr lang="es-PE" sz="1900" dirty="0" smtClean="0">
                <a:solidFill>
                  <a:schemeClr val="tx1"/>
                </a:solidFill>
              </a:rPr>
              <a:t>con el objeto que OSINFOR, en el marco de sus funciones, verifique mediante supervisiones la veracidad de la información contenida en los títulos habilitantes, a modo de retroalimentación SUNAT recibía de OSINFOR los </a:t>
            </a:r>
            <a:r>
              <a:rPr lang="es-PE" sz="1900" b="1" dirty="0" smtClean="0">
                <a:solidFill>
                  <a:schemeClr val="tx1"/>
                </a:solidFill>
              </a:rPr>
              <a:t>resultados preliminares de las supervisiones realizados, donde se apreciaban  infracciones a las normas forestales, que hacían presumir el origen ilícito del productos maderables</a:t>
            </a:r>
            <a:r>
              <a:rPr lang="es-PE" sz="1900" dirty="0" smtClean="0">
                <a:solidFill>
                  <a:schemeClr val="tx1"/>
                </a:solidFill>
              </a:rPr>
              <a:t>; por lo que, se le solicita informe si los productos maderables señalados en la GTF que se anexaban, </a:t>
            </a:r>
            <a:r>
              <a:rPr lang="es-PE" sz="1900" b="1" dirty="0" smtClean="0">
                <a:solidFill>
                  <a:schemeClr val="tx1"/>
                </a:solidFill>
              </a:rPr>
              <a:t>habrían vulnerado o incumplido la ley forestal peruana y consecuentemente se trataría de un producto maderable ilegal o de tala ilegal, de ser así se solicitaría nos remita copias de los documentos que acrediten la ilegalidad de dicho producto.</a:t>
            </a:r>
          </a:p>
          <a:p>
            <a:pPr algn="just"/>
            <a:endParaRPr lang="es-PE" sz="1600" b="1" u="sng" dirty="0" smtClean="0">
              <a:solidFill>
                <a:schemeClr val="tx1"/>
              </a:solidFill>
            </a:endParaRPr>
          </a:p>
          <a:p>
            <a:r>
              <a:rPr lang="es-PE" sz="1600" dirty="0" smtClean="0"/>
              <a:t> </a:t>
            </a:r>
          </a:p>
          <a:p>
            <a:pPr marL="342900" indent="-342900" algn="just"/>
            <a:endParaRPr lang="es-PE" sz="1600" dirty="0" smtClean="0">
              <a:solidFill>
                <a:schemeClr val="tx1"/>
              </a:solidFill>
            </a:endParaRPr>
          </a:p>
          <a:p>
            <a:pPr marL="342900" indent="-342900" algn="just">
              <a:buFont typeface="+mj-lt"/>
              <a:buAutoNum type="arabicPeriod"/>
            </a:pPr>
            <a:endParaRPr lang="es-PE" sz="1600" dirty="0" smtClean="0">
              <a:solidFill>
                <a:schemeClr val="tx1"/>
              </a:solidFill>
            </a:endParaRPr>
          </a:p>
          <a:p>
            <a:pPr algn="just"/>
            <a:endParaRPr lang="es-PE" sz="16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9" name="8 Subtítulo"/>
          <p:cNvSpPr>
            <a:spLocks noGrp="1"/>
          </p:cNvSpPr>
          <p:nvPr>
            <p:ph type="subTitle" idx="1"/>
          </p:nvPr>
        </p:nvSpPr>
        <p:spPr>
          <a:xfrm>
            <a:off x="571472" y="857232"/>
            <a:ext cx="8143932" cy="5572164"/>
          </a:xfrm>
        </p:spPr>
        <p:txBody>
          <a:bodyPr>
            <a:normAutofit lnSpcReduction="10000"/>
          </a:bodyPr>
          <a:lstStyle/>
          <a:p>
            <a:pPr algn="just"/>
            <a:endParaRPr lang="es-PE" sz="1500" b="1" u="sng" dirty="0" smtClean="0">
              <a:solidFill>
                <a:schemeClr val="tx1"/>
              </a:solidFill>
            </a:endParaRPr>
          </a:p>
          <a:p>
            <a:pPr algn="just"/>
            <a:r>
              <a:rPr lang="es-PE" sz="1500" b="1" dirty="0" smtClean="0">
                <a:solidFill>
                  <a:schemeClr val="tx1"/>
                </a:solidFill>
              </a:rPr>
              <a:t>5. Oficio N° 255- 2015-OSINFOR/001.1 (07.10.15),</a:t>
            </a:r>
            <a:r>
              <a:rPr lang="es-PE" sz="1500" dirty="0" smtClean="0">
                <a:solidFill>
                  <a:schemeClr val="tx1"/>
                </a:solidFill>
              </a:rPr>
              <a:t> a través del cual el Presidente Ejecutivo de OSINFOR, remite a ADUANAS los resultados de la supervisión y fiscalización de los títulos habilitantes que se adjuntaron al</a:t>
            </a:r>
            <a:r>
              <a:rPr lang="es-PE" sz="1500" b="1" dirty="0" smtClean="0">
                <a:solidFill>
                  <a:schemeClr val="tx1"/>
                </a:solidFill>
              </a:rPr>
              <a:t> </a:t>
            </a:r>
            <a:r>
              <a:rPr lang="es-PE" sz="1500" dirty="0" smtClean="0">
                <a:solidFill>
                  <a:schemeClr val="tx1"/>
                </a:solidFill>
              </a:rPr>
              <a:t>Oficio N° 019-2015-SUNAT/391000, precisando que en 09 casos se detectaron irregularidades  en los documentos de Aprovechamiento Forestal con los cuales se sustenta que hubo extracción ilegal de madera de zonas no autorizadas.</a:t>
            </a:r>
          </a:p>
          <a:p>
            <a:pPr algn="just"/>
            <a:endParaRPr lang="es-PE" sz="1500" dirty="0" smtClean="0">
              <a:solidFill>
                <a:schemeClr val="tx1"/>
              </a:solidFill>
            </a:endParaRPr>
          </a:p>
          <a:p>
            <a:pPr algn="just"/>
            <a:r>
              <a:rPr lang="es-PE" sz="1500" dirty="0" smtClean="0">
                <a:solidFill>
                  <a:schemeClr val="tx1"/>
                </a:solidFill>
              </a:rPr>
              <a:t>En las conclusiones de los informes que dan cuenta de las supervisiones se consigna:</a:t>
            </a:r>
          </a:p>
          <a:p>
            <a:pPr lvl="0" algn="just">
              <a:buFont typeface="Wingdings" pitchFamily="2" charset="2"/>
              <a:buChar char="Ø"/>
            </a:pPr>
            <a:r>
              <a:rPr lang="es-PE" sz="1500" dirty="0" smtClean="0">
                <a:solidFill>
                  <a:schemeClr val="tx1"/>
                </a:solidFill>
              </a:rPr>
              <a:t> Los POAs contienen información incongruente con la realidad de campo, ya que no existen los individuos que fueron verificados según las coordenadas indicadas. (POA: PLAN OPERATIVO ANUAL).</a:t>
            </a:r>
          </a:p>
          <a:p>
            <a:pPr lvl="0" algn="just"/>
            <a:endParaRPr lang="es-PE" sz="1500" dirty="0" smtClean="0">
              <a:solidFill>
                <a:schemeClr val="tx1"/>
              </a:solidFill>
            </a:endParaRPr>
          </a:p>
          <a:p>
            <a:pPr lvl="0" algn="just">
              <a:buFont typeface="Wingdings" pitchFamily="2" charset="2"/>
              <a:buChar char="Ø"/>
            </a:pPr>
            <a:r>
              <a:rPr lang="es-PE" sz="1500" dirty="0" smtClean="0">
                <a:solidFill>
                  <a:schemeClr val="tx1"/>
                </a:solidFill>
              </a:rPr>
              <a:t>No existen evidencias de haberse realizado el inventario forestal en el área de manejo respectivo.</a:t>
            </a:r>
          </a:p>
          <a:p>
            <a:pPr lvl="0" algn="just"/>
            <a:endParaRPr lang="es-PE" sz="1500" dirty="0" smtClean="0">
              <a:solidFill>
                <a:schemeClr val="tx1"/>
              </a:solidFill>
            </a:endParaRPr>
          </a:p>
          <a:p>
            <a:pPr lvl="0" algn="just">
              <a:buFont typeface="Wingdings" pitchFamily="2" charset="2"/>
              <a:buChar char="Ø"/>
            </a:pPr>
            <a:r>
              <a:rPr lang="es-PE" sz="1500" dirty="0" smtClean="0">
                <a:solidFill>
                  <a:schemeClr val="tx1"/>
                </a:solidFill>
              </a:rPr>
              <a:t>No existen evidencias de haberse realizado el aprovechamiento forestal en el área de manejo respectivo.</a:t>
            </a:r>
          </a:p>
          <a:p>
            <a:pPr lvl="0" algn="just">
              <a:buFont typeface="Wingdings" pitchFamily="2" charset="2"/>
              <a:buChar char="Ø"/>
            </a:pPr>
            <a:endParaRPr lang="es-PE" sz="1500" dirty="0" smtClean="0">
              <a:solidFill>
                <a:schemeClr val="tx1"/>
              </a:solidFill>
            </a:endParaRPr>
          </a:p>
          <a:p>
            <a:pPr lvl="0" algn="just">
              <a:buFont typeface="Wingdings" pitchFamily="2" charset="2"/>
              <a:buChar char="Ø"/>
            </a:pPr>
            <a:r>
              <a:rPr lang="es-PE" sz="1500" dirty="0" smtClean="0">
                <a:solidFill>
                  <a:schemeClr val="tx1"/>
                </a:solidFill>
              </a:rPr>
              <a:t>La extracción de individuos no autorizados revistió daño muy grave a la cobertura boscosa que conforma el patrimonio nacional forestal.</a:t>
            </a:r>
          </a:p>
          <a:p>
            <a:r>
              <a:rPr lang="es-PE" sz="1600" dirty="0" smtClean="0"/>
              <a:t> </a:t>
            </a:r>
          </a:p>
          <a:p>
            <a:pPr marL="342900" indent="-342900" algn="just"/>
            <a:r>
              <a:rPr lang="es-PE" sz="1600" b="1" dirty="0" smtClean="0">
                <a:solidFill>
                  <a:schemeClr val="tx1"/>
                </a:solidFill>
              </a:rPr>
              <a:t>6. Oficio N° 289-2015-OSINFOR/001.1 (16.11.15),</a:t>
            </a:r>
            <a:r>
              <a:rPr lang="es-PE" sz="1600" dirty="0" smtClean="0">
                <a:solidFill>
                  <a:schemeClr val="tx1"/>
                </a:solidFill>
              </a:rPr>
              <a:t> el Presidente Ejecutivo de OSINFOR, remite a SUNAT la documentación de 25 casos de supervisión y fiscalización a títulos habilitantes, en donde se confirmó que hubo  extracción ilegal de madera y que utilizaron documentos oficiales para amparar la comercialización de dichos productos.</a:t>
            </a:r>
          </a:p>
          <a:p>
            <a:pPr marL="342900" indent="-342900" algn="just"/>
            <a:endParaRPr lang="es-PE" sz="1600" dirty="0" smtClean="0">
              <a:solidFill>
                <a:schemeClr val="tx1"/>
              </a:solidFill>
            </a:endParaRPr>
          </a:p>
          <a:p>
            <a:pPr marL="342900" indent="-342900" algn="just">
              <a:buFont typeface="+mj-lt"/>
              <a:buAutoNum type="arabicPeriod"/>
            </a:pPr>
            <a:endParaRPr lang="es-PE" sz="1600" dirty="0" smtClean="0">
              <a:solidFill>
                <a:schemeClr val="tx1"/>
              </a:solidFill>
            </a:endParaRPr>
          </a:p>
          <a:p>
            <a:pPr algn="just"/>
            <a:endParaRPr lang="es-PE" sz="1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428596" y="928671"/>
            <a:ext cx="8001056" cy="857256"/>
          </a:xfrm>
        </p:spPr>
        <p:txBody>
          <a:bodyPr>
            <a:noAutofit/>
          </a:bodyPr>
          <a:lstStyle/>
          <a:p>
            <a:pPr algn="l"/>
            <a:r>
              <a:rPr lang="es-PE" sz="2000" b="1" dirty="0" smtClean="0"/>
              <a:t>CONDICIONES QUE FAVORECIMIERON LA EXTRACCIÓN Y COMERCIALIZACIÓN DE MADERA ILEGAL</a:t>
            </a:r>
            <a:endParaRPr lang="es-PE" sz="2000" b="1" dirty="0"/>
          </a:p>
        </p:txBody>
      </p:sp>
      <p:sp>
        <p:nvSpPr>
          <p:cNvPr id="9" name="8 Subtítulo"/>
          <p:cNvSpPr>
            <a:spLocks noGrp="1"/>
          </p:cNvSpPr>
          <p:nvPr>
            <p:ph type="subTitle" idx="1"/>
          </p:nvPr>
        </p:nvSpPr>
        <p:spPr>
          <a:xfrm>
            <a:off x="428596" y="1714488"/>
            <a:ext cx="8501122" cy="4572032"/>
          </a:xfrm>
        </p:spPr>
        <p:txBody>
          <a:bodyPr>
            <a:normAutofit/>
          </a:bodyPr>
          <a:lstStyle/>
          <a:p>
            <a:pPr algn="just"/>
            <a:r>
              <a:rPr lang="es-PE" sz="1600" dirty="0" smtClean="0">
                <a:solidFill>
                  <a:schemeClr val="tx1"/>
                </a:solidFill>
              </a:rPr>
              <a:t>A partir de las labores de supervisión y fiscalización realizadas en campo, OSINFOR llegó a identificar algunas condiciones que dificultaban el cumplimiento de sus funciones en beneficio de quienes extraían y comercializaban de manera ilegal producto forestal maderable de nuestros bosques.</a:t>
            </a:r>
          </a:p>
          <a:p>
            <a:pPr algn="just"/>
            <a:endParaRPr lang="es-PE" sz="1600" dirty="0" smtClean="0">
              <a:solidFill>
                <a:schemeClr val="tx1"/>
              </a:solidFill>
            </a:endParaRPr>
          </a:p>
          <a:p>
            <a:pPr marL="342900" indent="-342900" algn="just">
              <a:buAutoNum type="arabicPeriod"/>
            </a:pPr>
            <a:r>
              <a:rPr lang="es-PE" sz="1600" dirty="0" smtClean="0">
                <a:solidFill>
                  <a:schemeClr val="tx1"/>
                </a:solidFill>
              </a:rPr>
              <a:t>El no contar con información de títulos habilitantes y/o planes de manejo forestal en su base de datos, ya que no fueron informados por las Autoridades Forestales competentes, incumpliendo con lo establecido en la Segunda Disposición Complementaria </a:t>
            </a:r>
            <a:r>
              <a:rPr lang="es-PE" sz="1600" dirty="0">
                <a:solidFill>
                  <a:schemeClr val="tx1"/>
                </a:solidFill>
              </a:rPr>
              <a:t>F</a:t>
            </a:r>
            <a:r>
              <a:rPr lang="es-PE" sz="1600" dirty="0" smtClean="0">
                <a:solidFill>
                  <a:schemeClr val="tx1"/>
                </a:solidFill>
              </a:rPr>
              <a:t>inal del Reglamento del Decreto Legislativo N° 1085. Habiéndose iniciado las primeras supervisiones en setiembre del 2015 a partir de la información que le fue proporcionada por SUNAT y que le permitió identificar la extracción ilegal de producto forestal maderable destinado a la exportación.</a:t>
            </a:r>
          </a:p>
          <a:p>
            <a:pPr marL="342900" indent="-342900" algn="just"/>
            <a:endParaRPr lang="es-PE" sz="1600" dirty="0" smtClean="0">
              <a:solidFill>
                <a:schemeClr val="tx1"/>
              </a:solidFill>
            </a:endParaRPr>
          </a:p>
          <a:p>
            <a:pPr marL="342900" indent="-342900" algn="just"/>
            <a:r>
              <a:rPr lang="es-PE" sz="1600" dirty="0" smtClean="0">
                <a:solidFill>
                  <a:schemeClr val="tx1"/>
                </a:solidFill>
              </a:rPr>
              <a:t>2.   Falta de implementación del Sistema Nacional de Información Forestal y de Fauna Silvestre - SNIFFS, por parte de la Autoridad Forestal y de Fauna Silvestre Nacional (SERFOR),  lo que se constituyó en una limitante para obtener información en tiempo real, sobre los títulos habilitantes aprobados a nivel nacional y así poder identificar los factores de riesgo en el aprovechamiento de los recursos forestales y de fauna silvestre</a:t>
            </a:r>
          </a:p>
          <a:p>
            <a:pPr marL="342900" indent="-342900" algn="just">
              <a:buAutoNum type="arabicPeriod"/>
            </a:pPr>
            <a:endParaRPr lang="es-PE" sz="1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9" name="8 Subtítulo"/>
          <p:cNvSpPr>
            <a:spLocks noGrp="1"/>
          </p:cNvSpPr>
          <p:nvPr>
            <p:ph type="subTitle" idx="1"/>
          </p:nvPr>
        </p:nvSpPr>
        <p:spPr>
          <a:xfrm>
            <a:off x="428596" y="1000108"/>
            <a:ext cx="8501122" cy="5286412"/>
          </a:xfrm>
        </p:spPr>
        <p:txBody>
          <a:bodyPr>
            <a:normAutofit/>
          </a:bodyPr>
          <a:lstStyle/>
          <a:p>
            <a:pPr marL="342900" lvl="1" indent="-342900" algn="just"/>
            <a:r>
              <a:rPr lang="es-PE" sz="1800" dirty="0" smtClean="0">
                <a:solidFill>
                  <a:schemeClr val="tx1"/>
                </a:solidFill>
              </a:rPr>
              <a:t>3. </a:t>
            </a:r>
            <a:r>
              <a:rPr lang="es-PE" sz="1400" dirty="0" smtClean="0">
                <a:solidFill>
                  <a:schemeClr val="tx1"/>
                </a:solidFill>
              </a:rPr>
              <a:t>El 40 % de la </a:t>
            </a:r>
            <a:r>
              <a:rPr lang="es-PE" sz="1400" b="1" dirty="0" smtClean="0">
                <a:solidFill>
                  <a:schemeClr val="tx1"/>
                </a:solidFill>
              </a:rPr>
              <a:t>madera que se  exportaba provenía de BOSQUES LOCALES</a:t>
            </a:r>
            <a:r>
              <a:rPr lang="es-PE" sz="1400" dirty="0" smtClean="0">
                <a:solidFill>
                  <a:schemeClr val="tx1"/>
                </a:solidFill>
              </a:rPr>
              <a:t>, cuya fiscalización por parte de OSINFOR no era posible, debido a que los comités </a:t>
            </a:r>
            <a:r>
              <a:rPr lang="es-PE" sz="1400" b="1" dirty="0" smtClean="0">
                <a:solidFill>
                  <a:schemeClr val="tx1"/>
                </a:solidFill>
              </a:rPr>
              <a:t>no emitían los títulos habilitantes </a:t>
            </a:r>
            <a:r>
              <a:rPr lang="es-PE" sz="1400" dirty="0" smtClean="0">
                <a:solidFill>
                  <a:schemeClr val="tx1"/>
                </a:solidFill>
              </a:rPr>
              <a:t>correspondientes; </a:t>
            </a:r>
            <a:r>
              <a:rPr lang="es-PE" sz="1400" b="1" dirty="0" smtClean="0">
                <a:solidFill>
                  <a:schemeClr val="tx1"/>
                </a:solidFill>
              </a:rPr>
              <a:t>sin embargo, la Autoridad Forestal y de Fauna Silvestre les permitía realizar el aprovechamiento forestal, </a:t>
            </a:r>
            <a:r>
              <a:rPr lang="es-PE" sz="1400" dirty="0" smtClean="0">
                <a:solidFill>
                  <a:schemeClr val="tx1"/>
                </a:solidFill>
              </a:rPr>
              <a:t> lo que no era concordante con lo dispuesto en la Legislación Forestal y de Fauna Silvestre vigente en el momento de su otorgamiento (Ley N° 27308).</a:t>
            </a:r>
          </a:p>
          <a:p>
            <a:pPr marL="342900" indent="-342900" algn="just"/>
            <a:r>
              <a:rPr lang="es-PE" sz="1400" dirty="0" smtClean="0">
                <a:solidFill>
                  <a:schemeClr val="tx1"/>
                </a:solidFill>
              </a:rPr>
              <a:t>       </a:t>
            </a:r>
          </a:p>
          <a:p>
            <a:pPr marL="342900" indent="-342900" algn="just"/>
            <a:r>
              <a:rPr lang="es-PE" sz="1400" b="1" dirty="0" smtClean="0">
                <a:solidFill>
                  <a:schemeClr val="tx1"/>
                </a:solidFill>
              </a:rPr>
              <a:t>        Esta situación había sido advertida ya </a:t>
            </a:r>
            <a:r>
              <a:rPr lang="es-PE" sz="1400" dirty="0" smtClean="0">
                <a:solidFill>
                  <a:schemeClr val="tx1"/>
                </a:solidFill>
              </a:rPr>
              <a:t>en supervisiones efectuadas por OSINFOR a los bosques locales en los años </a:t>
            </a:r>
            <a:r>
              <a:rPr lang="es-PE" sz="1400" b="1" dirty="0" smtClean="0">
                <a:solidFill>
                  <a:schemeClr val="tx1"/>
                </a:solidFill>
              </a:rPr>
              <a:t>2011 y 2012,  donde se evidenció un alto porcentaje de inexistencia de los árboles solicitados y aprobados</a:t>
            </a:r>
            <a:r>
              <a:rPr lang="es-PE" sz="1400" dirty="0" smtClean="0">
                <a:solidFill>
                  <a:schemeClr val="tx1"/>
                </a:solidFill>
              </a:rPr>
              <a:t>, advirtiéndosele de ello a la Autoridad Forestal y de Fauna Silvestre regional y nacional competente (DGFFS ahora SERFOR y Gobiernos Regionales), que bajo esta modalidad </a:t>
            </a:r>
            <a:r>
              <a:rPr lang="es-PE" sz="1400" b="1" dirty="0" smtClean="0">
                <a:solidFill>
                  <a:schemeClr val="tx1"/>
                </a:solidFill>
              </a:rPr>
              <a:t>se estaba facilitando la movilización y comercialización de productos forestales maderables extraídos ilegalmente de áreas no autorizadas</a:t>
            </a:r>
            <a:r>
              <a:rPr lang="es-PE" sz="1400" dirty="0" smtClean="0">
                <a:solidFill>
                  <a:schemeClr val="tx1"/>
                </a:solidFill>
              </a:rPr>
              <a:t>, situación que no ha cambiado ya que de acuerdo a los resultados de las 11 supervisiones realizadas en al mes de octubre del 2015, a esta modalidad de aprovechamiento se constató la inexistencia del total de árboles aprobados por la autoridad forestal y de fauna silvestre competente, lo que generaba riesgo para el país en cuanto al aprovechamiento de los recursos forestales.</a:t>
            </a:r>
          </a:p>
          <a:p>
            <a:pPr marL="342900" indent="-342900" algn="just"/>
            <a:endParaRPr lang="es-PE" sz="1400" dirty="0" smtClean="0">
              <a:solidFill>
                <a:schemeClr val="tx1"/>
              </a:solidFill>
            </a:endParaRPr>
          </a:p>
          <a:p>
            <a:pPr marL="342900" lvl="1" indent="-342900" algn="just"/>
            <a:r>
              <a:rPr lang="es-PE" sz="1400" dirty="0" smtClean="0">
                <a:solidFill>
                  <a:schemeClr val="tx1"/>
                </a:solidFill>
              </a:rPr>
              <a:t>4.   </a:t>
            </a:r>
            <a:r>
              <a:rPr lang="es-PE" sz="1500" b="1" dirty="0" smtClean="0">
                <a:solidFill>
                  <a:schemeClr val="tx1"/>
                </a:solidFill>
              </a:rPr>
              <a:t>No se exige que en la Declaración Aduanera de Mercancía (DAM) se señale de manera obligatoria información sobre el Título Habilitante de  la GTF, detalles de la zafra de donde provenían, nombre científico de la especie;  lo que impedía conocer la procedencia del producto e implementar la trazabilidad de los recursos forestales que se  exportaban.</a:t>
            </a:r>
          </a:p>
          <a:p>
            <a:pPr marL="342900" indent="-342900" algn="just"/>
            <a:endParaRPr lang="es-PE" sz="1400" dirty="0" smtClean="0">
              <a:solidFill>
                <a:schemeClr val="tx1"/>
              </a:solidFill>
            </a:endParaRPr>
          </a:p>
          <a:p>
            <a:pPr marL="342900" indent="-342900" algn="just"/>
            <a:endParaRPr lang="es-PE" sz="1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a:grpSpLocks/>
          </p:cNvGrpSpPr>
          <p:nvPr/>
        </p:nvGrpSpPr>
        <p:grpSpPr bwMode="auto">
          <a:xfrm>
            <a:off x="550070" y="2344513"/>
            <a:ext cx="8643937" cy="2271712"/>
            <a:chOff x="1319556" y="2430459"/>
            <a:chExt cx="10644777" cy="2067944"/>
          </a:xfrm>
        </p:grpSpPr>
        <p:grpSp>
          <p:nvGrpSpPr>
            <p:cNvPr id="3" name="3 Grupo"/>
            <p:cNvGrpSpPr>
              <a:grpSpLocks/>
            </p:cNvGrpSpPr>
            <p:nvPr/>
          </p:nvGrpSpPr>
          <p:grpSpPr bwMode="auto">
            <a:xfrm>
              <a:off x="1319556" y="2872399"/>
              <a:ext cx="10644777" cy="1397081"/>
              <a:chOff x="749560" y="4744220"/>
              <a:chExt cx="5355448" cy="1044533"/>
            </a:xfrm>
          </p:grpSpPr>
          <p:sp>
            <p:nvSpPr>
              <p:cNvPr id="5" name="4 CuadroTexto"/>
              <p:cNvSpPr txBox="1"/>
              <p:nvPr/>
            </p:nvSpPr>
            <p:spPr>
              <a:xfrm>
                <a:off x="749560" y="4972387"/>
                <a:ext cx="3650705" cy="754092"/>
              </a:xfrm>
              <a:prstGeom prst="rect">
                <a:avLst/>
              </a:prstGeom>
              <a:noFill/>
            </p:spPr>
            <p:txBody>
              <a:bodyPr>
                <a:spAutoFit/>
              </a:bodyPr>
              <a:lstStyle/>
              <a:p>
                <a:pPr algn="ctr" eaLnBrk="1" fontAlgn="auto" hangingPunct="1">
                  <a:spcBef>
                    <a:spcPts val="0"/>
                  </a:spcBef>
                  <a:spcAft>
                    <a:spcPts val="0"/>
                  </a:spcAft>
                  <a:defRPr/>
                </a:pPr>
                <a:endParaRPr lang="es-CO" sz="6600" b="1" dirty="0">
                  <a:solidFill>
                    <a:schemeClr val="accent6">
                      <a:lumMod val="50000"/>
                    </a:schemeClr>
                  </a:solidFill>
                  <a:effectLst>
                    <a:outerShdw blurRad="50800" algn="ctr" rotWithShape="0">
                      <a:prstClr val="black">
                        <a:alpha val="40000"/>
                      </a:prstClr>
                    </a:outerShdw>
                  </a:effectLst>
                  <a:latin typeface="Bebas Neue" pitchFamily="34" charset="0"/>
                  <a:cs typeface="+mn-cs"/>
                </a:endParaRPr>
              </a:p>
            </p:txBody>
          </p:sp>
          <p:sp>
            <p:nvSpPr>
              <p:cNvPr id="6" name="5 CuadroTexto"/>
              <p:cNvSpPr txBox="1"/>
              <p:nvPr/>
            </p:nvSpPr>
            <p:spPr>
              <a:xfrm>
                <a:off x="1705574" y="5432654"/>
                <a:ext cx="1738677" cy="356099"/>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7" name="Rectángulo 126"/>
              <p:cNvSpPr/>
              <p:nvPr/>
            </p:nvSpPr>
            <p:spPr>
              <a:xfrm>
                <a:off x="1656150" y="4744220"/>
                <a:ext cx="4438531" cy="397992"/>
              </a:xfrm>
              <a:prstGeom prst="rect">
                <a:avLst/>
              </a:prstGeom>
            </p:spPr>
            <p:txBody>
              <a:bodyPr anchor="ctr">
                <a:spAutoFit/>
              </a:bodyPr>
              <a:lstStyle/>
              <a:p>
                <a:pPr eaLnBrk="1" fontAlgn="auto" hangingPunct="1">
                  <a:spcBef>
                    <a:spcPts val="0"/>
                  </a:spcBef>
                  <a:spcAft>
                    <a:spcPts val="0"/>
                  </a:spcAft>
                  <a:defRPr/>
                </a:pPr>
                <a:endParaRPr lang="es-CO" sz="3200" dirty="0">
                  <a:solidFill>
                    <a:schemeClr val="accent6">
                      <a:lumMod val="50000"/>
                    </a:schemeClr>
                  </a:solidFill>
                  <a:latin typeface="Bebas Neue" pitchFamily="34" charset="0"/>
                  <a:cs typeface="+mn-cs"/>
                </a:endParaRPr>
              </a:p>
            </p:txBody>
          </p:sp>
          <p:sp>
            <p:nvSpPr>
              <p:cNvPr id="8" name="Rectángulo 126"/>
              <p:cNvSpPr/>
              <p:nvPr/>
            </p:nvSpPr>
            <p:spPr>
              <a:xfrm>
                <a:off x="1803578" y="4777911"/>
                <a:ext cx="4301430" cy="628410"/>
              </a:xfrm>
              <a:prstGeom prst="rect">
                <a:avLst/>
              </a:prstGeom>
            </p:spPr>
            <p:txBody>
              <a:bodyPr wrap="square" anchor="ctr">
                <a:spAutoFit/>
              </a:bodyPr>
              <a:lstStyle/>
              <a:p>
                <a:pPr algn="just" eaLnBrk="1" fontAlgn="auto" hangingPunct="1">
                  <a:spcBef>
                    <a:spcPts val="0"/>
                  </a:spcBef>
                  <a:spcAft>
                    <a:spcPts val="0"/>
                  </a:spcAft>
                  <a:defRPr/>
                </a:pPr>
                <a:r>
                  <a:rPr lang="es-CO" sz="5400" dirty="0" smtClean="0">
                    <a:solidFill>
                      <a:srgbClr val="002060"/>
                    </a:solidFill>
                    <a:latin typeface="Candara" panose="020E0502030303020204" pitchFamily="34" charset="0"/>
                    <a:cs typeface="+mn-cs"/>
                  </a:rPr>
                  <a:t>CASO </a:t>
                </a:r>
                <a:r>
                  <a:rPr lang="es-CO" sz="5400" dirty="0">
                    <a:solidFill>
                      <a:srgbClr val="002060"/>
                    </a:solidFill>
                    <a:latin typeface="Candara" panose="020E0502030303020204" pitchFamily="34" charset="0"/>
                    <a:cs typeface="+mn-cs"/>
                  </a:rPr>
                  <a:t>YACU KALLPA</a:t>
                </a:r>
              </a:p>
            </p:txBody>
          </p:sp>
          <p:cxnSp>
            <p:nvCxnSpPr>
              <p:cNvPr id="9" name="8 Conector recto"/>
              <p:cNvCxnSpPr/>
              <p:nvPr/>
            </p:nvCxnSpPr>
            <p:spPr>
              <a:xfrm>
                <a:off x="1670904" y="5429413"/>
                <a:ext cx="39243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10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pic>
        <p:nvPicPr>
          <p:cNvPr id="13" name="Imagen 12">
            <a:extLst>
              <a:ext uri="{FF2B5EF4-FFF2-40B4-BE49-F238E27FC236}">
                <a16:creationId xmlns="" xmlns:a16="http://schemas.microsoft.com/office/drawing/2014/main" id="{DBDA7954-7AA0-4121-AE8B-36ACCDEC1619}"/>
              </a:ext>
            </a:extLst>
          </p:cNvPr>
          <p:cNvPicPr>
            <a:picLocks noChangeAspect="1"/>
          </p:cNvPicPr>
          <p:nvPr/>
        </p:nvPicPr>
        <p:blipFill>
          <a:blip r:embed="rId2"/>
          <a:stretch>
            <a:fillRect/>
          </a:stretch>
        </p:blipFill>
        <p:spPr>
          <a:xfrm>
            <a:off x="1" y="2365151"/>
            <a:ext cx="1821656" cy="2428875"/>
          </a:xfrm>
          <a:prstGeom prst="rect">
            <a:avLst/>
          </a:prstGeom>
        </p:spPr>
      </p:pic>
    </p:spTree>
    <p:extLst>
      <p:ext uri="{BB962C8B-B14F-4D97-AF65-F5344CB8AC3E}">
        <p14:creationId xmlns:p14="http://schemas.microsoft.com/office/powerpoint/2010/main" xmlns="" val="84620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2E497F58-9505-45F5-B79D-94E5E6A37157}"/>
              </a:ext>
            </a:extLst>
          </p:cNvPr>
          <p:cNvSpPr/>
          <p:nvPr/>
        </p:nvSpPr>
        <p:spPr>
          <a:xfrm>
            <a:off x="0" y="642918"/>
            <a:ext cx="9144000" cy="601105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cxnSp>
        <p:nvCxnSpPr>
          <p:cNvPr id="3" name="Conector recto 130">
            <a:extLst>
              <a:ext uri="{FF2B5EF4-FFF2-40B4-BE49-F238E27FC236}">
                <a16:creationId xmlns:a16="http://schemas.microsoft.com/office/drawing/2014/main" xmlns="" id="{11616483-B059-4493-B66B-5553AAA8C29E}"/>
              </a:ext>
            </a:extLst>
          </p:cNvPr>
          <p:cNvCxnSpPr>
            <a:cxnSpLocks noChangeShapeType="1"/>
          </p:cNvCxnSpPr>
          <p:nvPr/>
        </p:nvCxnSpPr>
        <p:spPr bwMode="auto">
          <a:xfrm>
            <a:off x="373238"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4" name="Imagen 3">
            <a:extLst>
              <a:ext uri="{FF2B5EF4-FFF2-40B4-BE49-F238E27FC236}">
                <a16:creationId xmlns:a16="http://schemas.microsoft.com/office/drawing/2014/main" xmlns="" id="{57134986-CD9B-426B-8F1F-093B79DE22EF}"/>
              </a:ext>
            </a:extLst>
          </p:cNvPr>
          <p:cNvPicPr>
            <a:picLocks noChangeAspect="1"/>
          </p:cNvPicPr>
          <p:nvPr/>
        </p:nvPicPr>
        <p:blipFill>
          <a:blip r:embed="rId2" cstate="print"/>
          <a:stretch>
            <a:fillRect/>
          </a:stretch>
        </p:blipFill>
        <p:spPr>
          <a:xfrm>
            <a:off x="8477986" y="81208"/>
            <a:ext cx="545123" cy="726831"/>
          </a:xfrm>
          <a:prstGeom prst="rect">
            <a:avLst/>
          </a:prstGeom>
        </p:spPr>
      </p:pic>
      <p:pic>
        <p:nvPicPr>
          <p:cNvPr id="6" name="Imagen 2">
            <a:extLst>
              <a:ext uri="{FF2B5EF4-FFF2-40B4-BE49-F238E27FC236}">
                <a16:creationId xmlns:a16="http://schemas.microsoft.com/office/drawing/2014/main" xmlns="" id="{D6F01B68-909E-47E2-8EEE-C1C99C6D789E}"/>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4698" y="998808"/>
            <a:ext cx="2550529" cy="2362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I:\EXPOSICIONES FEMA\FOTOS YAKU KALLPA\received_10207156868093542.jpeg">
            <a:extLst>
              <a:ext uri="{FF2B5EF4-FFF2-40B4-BE49-F238E27FC236}">
                <a16:creationId xmlns:a16="http://schemas.microsoft.com/office/drawing/2014/main" xmlns="" id="{5C81F0B8-BC05-47C9-A66F-7D124BBBD79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45969" y="3743325"/>
            <a:ext cx="2947988" cy="260627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CuadroTexto 8">
            <a:extLst>
              <a:ext uri="{FF2B5EF4-FFF2-40B4-BE49-F238E27FC236}">
                <a16:creationId xmlns:a16="http://schemas.microsoft.com/office/drawing/2014/main" xmlns="" id="{B60B0167-7201-4C5B-BCE4-7BE2286F3F70}"/>
              </a:ext>
            </a:extLst>
          </p:cNvPr>
          <p:cNvSpPr txBox="1"/>
          <p:nvPr/>
        </p:nvSpPr>
        <p:spPr>
          <a:xfrm>
            <a:off x="214282" y="714356"/>
            <a:ext cx="5438718" cy="6278642"/>
          </a:xfrm>
          <a:prstGeom prst="rect">
            <a:avLst/>
          </a:prstGeom>
          <a:noFill/>
        </p:spPr>
        <p:txBody>
          <a:bodyPr wrap="square" rtlCol="0">
            <a:spAutoFit/>
          </a:bodyPr>
          <a:lstStyle/>
          <a:p>
            <a:pPr algn="just"/>
            <a:r>
              <a:rPr lang="es-PE" sz="1600" dirty="0"/>
              <a:t>Con fecha 24 de Noviembre de 2015, a las 05:00 horas aproximadamente, el Representante del Ministerio </a:t>
            </a:r>
            <a:r>
              <a:rPr lang="es-PE" sz="1600" dirty="0" smtClean="0"/>
              <a:t>Público - Iquitos con </a:t>
            </a:r>
            <a:r>
              <a:rPr lang="es-PE" sz="1600" dirty="0"/>
              <a:t>personal policial de la División de Medio Ambiente de </a:t>
            </a:r>
            <a:r>
              <a:rPr lang="es-PE" sz="1600" dirty="0" smtClean="0"/>
              <a:t>Iquitos, </a:t>
            </a:r>
            <a:r>
              <a:rPr lang="es-PE" sz="1600" dirty="0"/>
              <a:t>del Organismo de Supervisión de los Recursos Forestales y de Fauna Silvestre-OSINFOR, de ADUANAS, de Capitanía de Puerto de Iquitos y del Programa Regional de Manejo de Recursos Forestales y de Fauna Silvestre – PRMRFFS, intervinieron la nave YACUKALLPA con matrícula 5247, la cual transportaba productos forestales maderables de distintas especies que presuntamente tenían procedencia ilegal; todo ello, en mérito a la información remitida por la Coordinación Nacional de la Fiscalía Especializada en Materia Ambiental, donde da a conocer el </a:t>
            </a:r>
            <a:r>
              <a:rPr lang="es-PE" sz="1600" b="1" dirty="0"/>
              <a:t>Oficio N°293-2015-OSINFOR/01.1</a:t>
            </a:r>
            <a:r>
              <a:rPr lang="es-PE" sz="1600" dirty="0"/>
              <a:t>(23/11/2015), remitido por el Presidente Ejecutivo de OSINFOR, con el cual se adjuntan diez (10) casos de Supervisión y Fiscalización a Títulos habilitantes, donde se confirmó que hubo extracción ilegal de madera y que utilizaron documentos oficiales para amparar la comercialización de dichos productos maderables, los mismos que fueron </a:t>
            </a:r>
            <a:r>
              <a:rPr lang="es-PE" sz="1600" dirty="0" err="1"/>
              <a:t>interdictados</a:t>
            </a:r>
            <a:r>
              <a:rPr lang="es-PE" sz="1600" dirty="0"/>
              <a:t> (decomiso especial) por parte del Representante del Ministerio Público, de conformidad con el Decreto Legislativo N° 1220</a:t>
            </a:r>
            <a:r>
              <a:rPr lang="es-PE" sz="1600" dirty="0" smtClean="0"/>
              <a:t>.</a:t>
            </a:r>
          </a:p>
          <a:p>
            <a:pPr algn="just"/>
            <a:r>
              <a:rPr lang="es-PE" sz="1600" dirty="0" smtClean="0"/>
              <a:t>Decomisó: 1,317,426 m3 (corresponde al 15% de la madera que iba en la Embarcación)  contenía información falsa</a:t>
            </a:r>
            <a:r>
              <a:rPr lang="es-PE" sz="1600" dirty="0" smtClean="0">
                <a:solidFill>
                  <a:schemeClr val="bg1"/>
                </a:solidFill>
              </a:rPr>
              <a:t>.</a:t>
            </a:r>
            <a:endParaRPr lang="es-PE" sz="1600" dirty="0">
              <a:solidFill>
                <a:schemeClr val="bg1"/>
              </a:solidFill>
            </a:endParaRPr>
          </a:p>
          <a:p>
            <a:pPr algn="just"/>
            <a:endParaRPr lang="es-PE" dirty="0">
              <a:solidFill>
                <a:schemeClr val="bg1"/>
              </a:solidFill>
            </a:endParaRPr>
          </a:p>
        </p:txBody>
      </p:sp>
    </p:spTree>
    <p:extLst>
      <p:ext uri="{BB962C8B-B14F-4D97-AF65-F5344CB8AC3E}">
        <p14:creationId xmlns:p14="http://schemas.microsoft.com/office/powerpoint/2010/main" xmlns="" val="303072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a:grpSpLocks/>
          </p:cNvGrpSpPr>
          <p:nvPr/>
        </p:nvGrpSpPr>
        <p:grpSpPr bwMode="auto">
          <a:xfrm>
            <a:off x="550072" y="2344514"/>
            <a:ext cx="8236771" cy="2271712"/>
            <a:chOff x="1319556" y="2430459"/>
            <a:chExt cx="11507649" cy="2067944"/>
          </a:xfrm>
        </p:grpSpPr>
        <p:grpSp>
          <p:nvGrpSpPr>
            <p:cNvPr id="3" name="3 Grupo"/>
            <p:cNvGrpSpPr>
              <a:grpSpLocks/>
            </p:cNvGrpSpPr>
            <p:nvPr/>
          </p:nvGrpSpPr>
          <p:grpSpPr bwMode="auto">
            <a:xfrm>
              <a:off x="1319556" y="2832395"/>
              <a:ext cx="11507649" cy="1437085"/>
              <a:chOff x="749560" y="4714309"/>
              <a:chExt cx="5789564" cy="1074442"/>
            </a:xfrm>
          </p:grpSpPr>
          <p:sp>
            <p:nvSpPr>
              <p:cNvPr id="5" name="4 CuadroTexto"/>
              <p:cNvSpPr txBox="1"/>
              <p:nvPr/>
            </p:nvSpPr>
            <p:spPr>
              <a:xfrm>
                <a:off x="749560" y="4972387"/>
                <a:ext cx="3650705" cy="754092"/>
              </a:xfrm>
              <a:prstGeom prst="rect">
                <a:avLst/>
              </a:prstGeom>
              <a:noFill/>
            </p:spPr>
            <p:txBody>
              <a:bodyPr>
                <a:spAutoFit/>
              </a:bodyPr>
              <a:lstStyle/>
              <a:p>
                <a:pPr algn="ctr" eaLnBrk="1" fontAlgn="auto" hangingPunct="1">
                  <a:spcBef>
                    <a:spcPts val="0"/>
                  </a:spcBef>
                  <a:spcAft>
                    <a:spcPts val="0"/>
                  </a:spcAft>
                  <a:defRPr/>
                </a:pPr>
                <a:endParaRPr lang="es-CO" sz="6600" b="1" dirty="0">
                  <a:solidFill>
                    <a:schemeClr val="accent6">
                      <a:lumMod val="50000"/>
                    </a:schemeClr>
                  </a:solidFill>
                  <a:effectLst>
                    <a:outerShdw blurRad="50800" algn="ctr" rotWithShape="0">
                      <a:prstClr val="black">
                        <a:alpha val="40000"/>
                      </a:prstClr>
                    </a:outerShdw>
                  </a:effectLst>
                  <a:latin typeface="Bebas Neue" pitchFamily="34" charset="0"/>
                  <a:cs typeface="+mn-cs"/>
                </a:endParaRPr>
              </a:p>
            </p:txBody>
          </p:sp>
          <p:sp>
            <p:nvSpPr>
              <p:cNvPr id="6" name="5 CuadroTexto"/>
              <p:cNvSpPr txBox="1"/>
              <p:nvPr/>
            </p:nvSpPr>
            <p:spPr>
              <a:xfrm>
                <a:off x="1705574" y="5432652"/>
                <a:ext cx="1738677" cy="356099"/>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7" name="Rectángulo 126"/>
              <p:cNvSpPr/>
              <p:nvPr/>
            </p:nvSpPr>
            <p:spPr>
              <a:xfrm>
                <a:off x="1656150" y="4744219"/>
                <a:ext cx="4438531" cy="397992"/>
              </a:xfrm>
              <a:prstGeom prst="rect">
                <a:avLst/>
              </a:prstGeom>
            </p:spPr>
            <p:txBody>
              <a:bodyPr anchor="ctr">
                <a:spAutoFit/>
              </a:bodyPr>
              <a:lstStyle/>
              <a:p>
                <a:pPr eaLnBrk="1" fontAlgn="auto" hangingPunct="1">
                  <a:spcBef>
                    <a:spcPts val="0"/>
                  </a:spcBef>
                  <a:spcAft>
                    <a:spcPts val="0"/>
                  </a:spcAft>
                  <a:defRPr/>
                </a:pPr>
                <a:endParaRPr lang="es-CO" sz="3200" dirty="0">
                  <a:solidFill>
                    <a:schemeClr val="accent6">
                      <a:lumMod val="50000"/>
                    </a:schemeClr>
                  </a:solidFill>
                  <a:latin typeface="Bebas Neue" pitchFamily="34" charset="0"/>
                  <a:cs typeface="+mn-cs"/>
                </a:endParaRPr>
              </a:p>
            </p:txBody>
          </p:sp>
          <p:sp>
            <p:nvSpPr>
              <p:cNvPr id="8" name="Rectángulo 126"/>
              <p:cNvSpPr/>
              <p:nvPr/>
            </p:nvSpPr>
            <p:spPr>
              <a:xfrm>
                <a:off x="1718654" y="4714309"/>
                <a:ext cx="4820470" cy="565569"/>
              </a:xfrm>
              <a:prstGeom prst="rect">
                <a:avLst/>
              </a:prstGeom>
            </p:spPr>
            <p:txBody>
              <a:bodyPr wrap="square" anchor="ctr">
                <a:spAutoFit/>
              </a:bodyPr>
              <a:lstStyle/>
              <a:p>
                <a:pPr eaLnBrk="1" fontAlgn="auto" hangingPunct="1">
                  <a:spcBef>
                    <a:spcPts val="0"/>
                  </a:spcBef>
                  <a:spcAft>
                    <a:spcPts val="0"/>
                  </a:spcAft>
                  <a:defRPr/>
                </a:pPr>
                <a:r>
                  <a:rPr lang="es-CO" sz="4800" dirty="0" smtClean="0">
                    <a:solidFill>
                      <a:srgbClr val="002060"/>
                    </a:solidFill>
                    <a:latin typeface="Candara" panose="020E0502030303020204" pitchFamily="34" charset="0"/>
                    <a:cs typeface="+mn-cs"/>
                  </a:rPr>
                  <a:t>Ministerio </a:t>
                </a:r>
                <a:r>
                  <a:rPr lang="es-CO" sz="4800" dirty="0">
                    <a:solidFill>
                      <a:srgbClr val="002060"/>
                    </a:solidFill>
                    <a:latin typeface="Candara" panose="020E0502030303020204" pitchFamily="34" charset="0"/>
                    <a:cs typeface="+mn-cs"/>
                  </a:rPr>
                  <a:t>Público - PERÚ</a:t>
                </a:r>
              </a:p>
            </p:txBody>
          </p:sp>
          <p:cxnSp>
            <p:nvCxnSpPr>
              <p:cNvPr id="9" name="8 Conector recto"/>
              <p:cNvCxnSpPr/>
              <p:nvPr/>
            </p:nvCxnSpPr>
            <p:spPr>
              <a:xfrm>
                <a:off x="1670904" y="5429413"/>
                <a:ext cx="39243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10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pic>
        <p:nvPicPr>
          <p:cNvPr id="13" name="Imagen 12">
            <a:extLst>
              <a:ext uri="{FF2B5EF4-FFF2-40B4-BE49-F238E27FC236}">
                <a16:creationId xmlns="" xmlns:a16="http://schemas.microsoft.com/office/drawing/2014/main" id="{DBDA7954-7AA0-4121-AE8B-36ACCDEC1619}"/>
              </a:ext>
            </a:extLst>
          </p:cNvPr>
          <p:cNvPicPr>
            <a:picLocks noChangeAspect="1"/>
          </p:cNvPicPr>
          <p:nvPr/>
        </p:nvPicPr>
        <p:blipFill>
          <a:blip r:embed="rId2"/>
          <a:stretch>
            <a:fillRect/>
          </a:stretch>
        </p:blipFill>
        <p:spPr>
          <a:xfrm>
            <a:off x="1" y="2365151"/>
            <a:ext cx="1821656" cy="2428875"/>
          </a:xfrm>
          <a:prstGeom prst="rect">
            <a:avLst/>
          </a:prstGeom>
        </p:spPr>
      </p:pic>
    </p:spTree>
    <p:extLst>
      <p:ext uri="{BB962C8B-B14F-4D97-AF65-F5344CB8AC3E}">
        <p14:creationId xmlns:p14="http://schemas.microsoft.com/office/powerpoint/2010/main" xmlns="" val="902473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2E497F58-9505-45F5-B79D-94E5E6A37157}"/>
              </a:ext>
            </a:extLst>
          </p:cNvPr>
          <p:cNvSpPr/>
          <p:nvPr/>
        </p:nvSpPr>
        <p:spPr>
          <a:xfrm>
            <a:off x="-25028" y="920995"/>
            <a:ext cx="9144000" cy="601105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3" name="Conector recto 130">
            <a:extLst>
              <a:ext uri="{FF2B5EF4-FFF2-40B4-BE49-F238E27FC236}">
                <a16:creationId xmlns:a16="http://schemas.microsoft.com/office/drawing/2014/main" xmlns="" id="{11616483-B059-4493-B66B-5553AAA8C29E}"/>
              </a:ext>
            </a:extLst>
          </p:cNvPr>
          <p:cNvCxnSpPr>
            <a:cxnSpLocks noChangeShapeType="1"/>
          </p:cNvCxnSpPr>
          <p:nvPr/>
        </p:nvCxnSpPr>
        <p:spPr bwMode="auto">
          <a:xfrm>
            <a:off x="373238"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4" name="Imagen 3">
            <a:extLst>
              <a:ext uri="{FF2B5EF4-FFF2-40B4-BE49-F238E27FC236}">
                <a16:creationId xmlns:a16="http://schemas.microsoft.com/office/drawing/2014/main" xmlns="" id="{57134986-CD9B-426B-8F1F-093B79DE22EF}"/>
              </a:ext>
            </a:extLst>
          </p:cNvPr>
          <p:cNvPicPr>
            <a:picLocks noChangeAspect="1"/>
          </p:cNvPicPr>
          <p:nvPr/>
        </p:nvPicPr>
        <p:blipFill>
          <a:blip r:embed="rId2" cstate="print"/>
          <a:stretch>
            <a:fillRect/>
          </a:stretch>
        </p:blipFill>
        <p:spPr>
          <a:xfrm>
            <a:off x="8477986" y="81208"/>
            <a:ext cx="545123" cy="726831"/>
          </a:xfrm>
          <a:prstGeom prst="rect">
            <a:avLst/>
          </a:prstGeom>
        </p:spPr>
      </p:pic>
      <p:pic>
        <p:nvPicPr>
          <p:cNvPr id="6" name="Imagen 2">
            <a:extLst>
              <a:ext uri="{FF2B5EF4-FFF2-40B4-BE49-F238E27FC236}">
                <a16:creationId xmlns:a16="http://schemas.microsoft.com/office/drawing/2014/main" xmlns="" id="{D6F01B68-909E-47E2-8EEE-C1C99C6D789E}"/>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4698" y="998808"/>
            <a:ext cx="2550529" cy="2362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I:\EXPOSICIONES FEMA\FOTOS YAKU KALLPA\received_10207156868093542.jpeg">
            <a:extLst>
              <a:ext uri="{FF2B5EF4-FFF2-40B4-BE49-F238E27FC236}">
                <a16:creationId xmlns:a16="http://schemas.microsoft.com/office/drawing/2014/main" xmlns="" id="{5C81F0B8-BC05-47C9-A66F-7D124BBBD79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45969" y="3743325"/>
            <a:ext cx="2947988" cy="260627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CuadroTexto 8">
            <a:extLst>
              <a:ext uri="{FF2B5EF4-FFF2-40B4-BE49-F238E27FC236}">
                <a16:creationId xmlns:a16="http://schemas.microsoft.com/office/drawing/2014/main" xmlns="" id="{B60B0167-7201-4C5B-BCE4-7BE2286F3F70}"/>
              </a:ext>
            </a:extLst>
          </p:cNvPr>
          <p:cNvSpPr txBox="1"/>
          <p:nvPr/>
        </p:nvSpPr>
        <p:spPr>
          <a:xfrm>
            <a:off x="82234" y="1055336"/>
            <a:ext cx="5438718" cy="6417141"/>
          </a:xfrm>
          <a:prstGeom prst="rect">
            <a:avLst/>
          </a:prstGeom>
          <a:noFill/>
        </p:spPr>
        <p:txBody>
          <a:bodyPr wrap="square" rtlCol="0">
            <a:spAutoFit/>
          </a:bodyPr>
          <a:lstStyle/>
          <a:p>
            <a:pPr algn="just"/>
            <a:r>
              <a:rPr lang="es-ES" sz="1900" b="1" dirty="0" smtClean="0">
                <a:solidFill>
                  <a:schemeClr val="bg1"/>
                </a:solidFill>
              </a:rPr>
              <a:t>Posteriormente, mediante Oficio </a:t>
            </a:r>
            <a:r>
              <a:rPr lang="es-ES" sz="1900" b="1" dirty="0">
                <a:solidFill>
                  <a:schemeClr val="bg1"/>
                </a:solidFill>
              </a:rPr>
              <a:t>N° 008-2016-OSINFOR/01.1</a:t>
            </a:r>
            <a:r>
              <a:rPr lang="es-ES" sz="1900" dirty="0">
                <a:solidFill>
                  <a:schemeClr val="bg1"/>
                </a:solidFill>
              </a:rPr>
              <a:t>, </a:t>
            </a:r>
            <a:r>
              <a:rPr lang="es-ES" sz="1900" dirty="0" smtClean="0">
                <a:solidFill>
                  <a:schemeClr val="bg1"/>
                </a:solidFill>
              </a:rPr>
              <a:t>(08 </a:t>
            </a:r>
            <a:r>
              <a:rPr lang="es-ES" sz="1900" dirty="0">
                <a:solidFill>
                  <a:schemeClr val="bg1"/>
                </a:solidFill>
              </a:rPr>
              <a:t>de enero de </a:t>
            </a:r>
            <a:r>
              <a:rPr lang="es-ES" sz="1900" dirty="0" smtClean="0">
                <a:solidFill>
                  <a:schemeClr val="bg1"/>
                </a:solidFill>
              </a:rPr>
              <a:t>2016), </a:t>
            </a:r>
            <a:r>
              <a:rPr lang="es-ES" sz="1900" dirty="0">
                <a:solidFill>
                  <a:schemeClr val="bg1"/>
                </a:solidFill>
              </a:rPr>
              <a:t>se pone a conocimiento </a:t>
            </a:r>
            <a:r>
              <a:rPr lang="es-ES" sz="1900" dirty="0" smtClean="0">
                <a:solidFill>
                  <a:schemeClr val="bg1"/>
                </a:solidFill>
              </a:rPr>
              <a:t>de la Coordinación Nacional, </a:t>
            </a:r>
            <a:r>
              <a:rPr lang="es-ES" sz="1900" dirty="0">
                <a:solidFill>
                  <a:schemeClr val="bg1"/>
                </a:solidFill>
              </a:rPr>
              <a:t>la información complementaria de los resultados de las supervisiones realizadas a los otros títulos habilitantes (que no fueron parte </a:t>
            </a:r>
            <a:r>
              <a:rPr lang="es-ES" sz="1900" dirty="0" smtClean="0">
                <a:solidFill>
                  <a:schemeClr val="bg1"/>
                </a:solidFill>
              </a:rPr>
              <a:t>del decomiso </a:t>
            </a:r>
            <a:r>
              <a:rPr lang="es-ES" sz="1900" dirty="0">
                <a:solidFill>
                  <a:schemeClr val="bg1"/>
                </a:solidFill>
              </a:rPr>
              <a:t>especial </a:t>
            </a:r>
            <a:r>
              <a:rPr lang="es-ES" sz="1900" dirty="0" smtClean="0">
                <a:solidFill>
                  <a:schemeClr val="bg1"/>
                </a:solidFill>
              </a:rPr>
              <a:t>de fecha 24 de noviembre de 2015); </a:t>
            </a:r>
            <a:r>
              <a:rPr lang="es-ES" sz="1900" dirty="0">
                <a:solidFill>
                  <a:schemeClr val="bg1"/>
                </a:solidFill>
              </a:rPr>
              <a:t>y, que se encuentran comprendidos en el embarque de la nave M/N YACUKALLPA, según requerimientos remitidos </a:t>
            </a:r>
            <a:r>
              <a:rPr lang="es-ES" sz="1900" dirty="0" smtClean="0">
                <a:solidFill>
                  <a:schemeClr val="bg1"/>
                </a:solidFill>
              </a:rPr>
              <a:t>de </a:t>
            </a:r>
            <a:r>
              <a:rPr lang="es-ES" sz="1900" dirty="0">
                <a:solidFill>
                  <a:schemeClr val="bg1"/>
                </a:solidFill>
              </a:rPr>
              <a:t>la SUNAT. </a:t>
            </a:r>
            <a:r>
              <a:rPr lang="es-ES" sz="1900" dirty="0" smtClean="0">
                <a:solidFill>
                  <a:schemeClr val="bg1"/>
                </a:solidFill>
              </a:rPr>
              <a:t> De los resultados</a:t>
            </a:r>
            <a:r>
              <a:rPr lang="es-ES" sz="1900" dirty="0">
                <a:solidFill>
                  <a:schemeClr val="bg1"/>
                </a:solidFill>
              </a:rPr>
              <a:t>, se </a:t>
            </a:r>
            <a:r>
              <a:rPr lang="es-ES" sz="1900" dirty="0" smtClean="0">
                <a:solidFill>
                  <a:schemeClr val="bg1"/>
                </a:solidFill>
              </a:rPr>
              <a:t>tiene: de </a:t>
            </a:r>
            <a:r>
              <a:rPr lang="es-ES" sz="1900" dirty="0">
                <a:solidFill>
                  <a:schemeClr val="bg1"/>
                </a:solidFill>
              </a:rPr>
              <a:t>los cincuenta y uno (51) casos consultados por la SUNAT</a:t>
            </a:r>
            <a:r>
              <a:rPr lang="es-ES" sz="1900" dirty="0" smtClean="0">
                <a:solidFill>
                  <a:schemeClr val="bg1"/>
                </a:solidFill>
              </a:rPr>
              <a:t>, de 08 </a:t>
            </a:r>
            <a:r>
              <a:rPr lang="es-ES" sz="1900" dirty="0">
                <a:solidFill>
                  <a:schemeClr val="bg1"/>
                </a:solidFill>
              </a:rPr>
              <a:t>de enero del 2016, cuarenta y dos (42) han sido supervisados por el OSINFOR, de ellos tres (03) justifican el origen de la madera, que corresponde al 1.4% del volumen transportado en la nave (125.014 m³), y treinta y nueve (39) </a:t>
            </a:r>
            <a:r>
              <a:rPr lang="es-ES" sz="1900" b="1" dirty="0">
                <a:solidFill>
                  <a:schemeClr val="bg1"/>
                </a:solidFill>
              </a:rPr>
              <a:t>NO SUSTENTAN EL ORIGEN LEGAL DE LA MADERA, </a:t>
            </a:r>
            <a:r>
              <a:rPr lang="es-ES" sz="1900" dirty="0" smtClean="0">
                <a:solidFill>
                  <a:schemeClr val="bg1"/>
                </a:solidFill>
              </a:rPr>
              <a:t>representando un volumen de 6,556.938 m³. (71 % de la carga en Yacu </a:t>
            </a:r>
            <a:r>
              <a:rPr lang="es-ES" sz="1900" dirty="0" err="1" smtClean="0">
                <a:solidFill>
                  <a:schemeClr val="bg1"/>
                </a:solidFill>
              </a:rPr>
              <a:t>Kallpa</a:t>
            </a:r>
            <a:r>
              <a:rPr lang="es-ES" sz="1900" dirty="0" smtClean="0">
                <a:solidFill>
                  <a:schemeClr val="bg1"/>
                </a:solidFill>
              </a:rPr>
              <a:t>).</a:t>
            </a:r>
          </a:p>
          <a:p>
            <a:pPr algn="just"/>
            <a:endParaRPr lang="es-ES" sz="1600" dirty="0" smtClean="0">
              <a:solidFill>
                <a:schemeClr val="bg1"/>
              </a:solidFill>
            </a:endParaRPr>
          </a:p>
          <a:p>
            <a:pPr algn="just"/>
            <a:endParaRPr lang="es-PE" sz="1600" dirty="0">
              <a:solidFill>
                <a:schemeClr val="bg1"/>
              </a:solidFill>
            </a:endParaRPr>
          </a:p>
          <a:p>
            <a:pPr algn="just"/>
            <a:endParaRPr lang="es-PE" dirty="0">
              <a:solidFill>
                <a:schemeClr val="bg1"/>
              </a:solidFill>
            </a:endParaRPr>
          </a:p>
        </p:txBody>
      </p:sp>
    </p:spTree>
    <p:extLst>
      <p:ext uri="{BB962C8B-B14F-4D97-AF65-F5344CB8AC3E}">
        <p14:creationId xmlns:p14="http://schemas.microsoft.com/office/powerpoint/2010/main" xmlns="" val="2155048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2E497F58-9505-45F5-B79D-94E5E6A37157}"/>
              </a:ext>
            </a:extLst>
          </p:cNvPr>
          <p:cNvSpPr/>
          <p:nvPr/>
        </p:nvSpPr>
        <p:spPr>
          <a:xfrm>
            <a:off x="-25028" y="920995"/>
            <a:ext cx="9144000" cy="601105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3" name="Conector recto 130">
            <a:extLst>
              <a:ext uri="{FF2B5EF4-FFF2-40B4-BE49-F238E27FC236}">
                <a16:creationId xmlns:a16="http://schemas.microsoft.com/office/drawing/2014/main" xmlns="" id="{11616483-B059-4493-B66B-5553AAA8C29E}"/>
              </a:ext>
            </a:extLst>
          </p:cNvPr>
          <p:cNvCxnSpPr>
            <a:cxnSpLocks noChangeShapeType="1"/>
          </p:cNvCxnSpPr>
          <p:nvPr/>
        </p:nvCxnSpPr>
        <p:spPr bwMode="auto">
          <a:xfrm>
            <a:off x="373238"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4" name="Imagen 3">
            <a:extLst>
              <a:ext uri="{FF2B5EF4-FFF2-40B4-BE49-F238E27FC236}">
                <a16:creationId xmlns:a16="http://schemas.microsoft.com/office/drawing/2014/main" xmlns="" id="{57134986-CD9B-426B-8F1F-093B79DE22EF}"/>
              </a:ext>
            </a:extLst>
          </p:cNvPr>
          <p:cNvPicPr>
            <a:picLocks noChangeAspect="1"/>
          </p:cNvPicPr>
          <p:nvPr/>
        </p:nvPicPr>
        <p:blipFill>
          <a:blip r:embed="rId2" cstate="print"/>
          <a:stretch>
            <a:fillRect/>
          </a:stretch>
        </p:blipFill>
        <p:spPr>
          <a:xfrm>
            <a:off x="8477986" y="81208"/>
            <a:ext cx="545123" cy="726831"/>
          </a:xfrm>
          <a:prstGeom prst="rect">
            <a:avLst/>
          </a:prstGeom>
        </p:spPr>
      </p:pic>
      <p:pic>
        <p:nvPicPr>
          <p:cNvPr id="6" name="Imagen 2">
            <a:extLst>
              <a:ext uri="{FF2B5EF4-FFF2-40B4-BE49-F238E27FC236}">
                <a16:creationId xmlns:a16="http://schemas.microsoft.com/office/drawing/2014/main" xmlns="" id="{D6F01B68-909E-47E2-8EEE-C1C99C6D789E}"/>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4698" y="998808"/>
            <a:ext cx="2550529" cy="2362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I:\EXPOSICIONES FEMA\FOTOS YAKU KALLPA\received_10207156868093542.jpeg">
            <a:extLst>
              <a:ext uri="{FF2B5EF4-FFF2-40B4-BE49-F238E27FC236}">
                <a16:creationId xmlns:a16="http://schemas.microsoft.com/office/drawing/2014/main" xmlns="" id="{5C81F0B8-BC05-47C9-A66F-7D124BBBD79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45969" y="3743325"/>
            <a:ext cx="2947988" cy="260627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CuadroTexto 8">
            <a:extLst>
              <a:ext uri="{FF2B5EF4-FFF2-40B4-BE49-F238E27FC236}">
                <a16:creationId xmlns:a16="http://schemas.microsoft.com/office/drawing/2014/main" xmlns="" id="{B60B0167-7201-4C5B-BCE4-7BE2286F3F70}"/>
              </a:ext>
            </a:extLst>
          </p:cNvPr>
          <p:cNvSpPr txBox="1"/>
          <p:nvPr/>
        </p:nvSpPr>
        <p:spPr>
          <a:xfrm>
            <a:off x="82234" y="1055336"/>
            <a:ext cx="5438718" cy="4616648"/>
          </a:xfrm>
          <a:prstGeom prst="rect">
            <a:avLst/>
          </a:prstGeom>
          <a:noFill/>
        </p:spPr>
        <p:txBody>
          <a:bodyPr wrap="square" rtlCol="0">
            <a:spAutoFit/>
          </a:bodyPr>
          <a:lstStyle/>
          <a:p>
            <a:pPr algn="just"/>
            <a:r>
              <a:rPr lang="es-ES" sz="2000" dirty="0" smtClean="0">
                <a:solidFill>
                  <a:schemeClr val="bg1"/>
                </a:solidFill>
              </a:rPr>
              <a:t>Que </a:t>
            </a:r>
            <a:r>
              <a:rPr lang="es-ES" sz="2000" dirty="0">
                <a:solidFill>
                  <a:schemeClr val="bg1"/>
                </a:solidFill>
              </a:rPr>
              <a:t>corresponde al 71% de lo transportado en la </a:t>
            </a:r>
            <a:r>
              <a:rPr lang="es-ES" sz="2000" dirty="0" smtClean="0">
                <a:solidFill>
                  <a:schemeClr val="bg1"/>
                </a:solidFill>
              </a:rPr>
              <a:t>nave.</a:t>
            </a:r>
            <a:r>
              <a:rPr lang="es-PE" sz="2000" dirty="0" smtClean="0">
                <a:solidFill>
                  <a:schemeClr val="bg1"/>
                </a:solidFill>
              </a:rPr>
              <a:t> Mediante Oficio N° 105-2016-OSINFOR/01.2 de fecha 06 de mayo de 2016, el Secretario General de OSINFOR, informó del resultado de las supervisiones, señalando</a:t>
            </a:r>
            <a:r>
              <a:rPr lang="es-PE" sz="2000" dirty="0">
                <a:solidFill>
                  <a:schemeClr val="bg1"/>
                </a:solidFill>
              </a:rPr>
              <a:t> </a:t>
            </a:r>
            <a:r>
              <a:rPr lang="es-PE" sz="2000" dirty="0" smtClean="0">
                <a:solidFill>
                  <a:schemeClr val="bg1"/>
                </a:solidFill>
              </a:rPr>
              <a:t>que se había llegado a determinar que el 96.03% del producto forestal a bordo de la embarcación antes citada no podía acreditar un origen legal, por lo que con apoyo de la INTERPOL – ADUANAS, se logró la incautación del total del producto forestal maderable (9,651.404 m3), cuando la embarcación se encontraba en el Puerto de Tampico – Tamaulipas. </a:t>
            </a:r>
            <a:endParaRPr lang="es-ES" sz="2000" dirty="0" smtClean="0">
              <a:solidFill>
                <a:schemeClr val="bg1"/>
              </a:solidFill>
            </a:endParaRPr>
          </a:p>
          <a:p>
            <a:pPr algn="just"/>
            <a:endParaRPr lang="es-ES" sz="2000" dirty="0" smtClean="0">
              <a:solidFill>
                <a:schemeClr val="bg1"/>
              </a:solidFill>
            </a:endParaRPr>
          </a:p>
          <a:p>
            <a:pPr algn="just"/>
            <a:endParaRPr lang="es-PE" sz="1600" dirty="0">
              <a:solidFill>
                <a:schemeClr val="bg1"/>
              </a:solidFill>
            </a:endParaRPr>
          </a:p>
          <a:p>
            <a:pPr algn="just"/>
            <a:endParaRPr lang="es-PE" dirty="0">
              <a:solidFill>
                <a:schemeClr val="bg1"/>
              </a:solidFill>
            </a:endParaRPr>
          </a:p>
        </p:txBody>
      </p:sp>
    </p:spTree>
    <p:extLst>
      <p:ext uri="{BB962C8B-B14F-4D97-AF65-F5344CB8AC3E}">
        <p14:creationId xmlns:p14="http://schemas.microsoft.com/office/powerpoint/2010/main" xmlns="" val="2155048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 xmlns:a16="http://schemas.microsoft.com/office/drawing/2014/main" id="{9440D633-F8B1-4600-9576-B67CB4A362A6}"/>
              </a:ext>
            </a:extLst>
          </p:cNvPr>
          <p:cNvPicPr>
            <a:picLocks noChangeAspect="1"/>
          </p:cNvPicPr>
          <p:nvPr/>
        </p:nvPicPr>
        <p:blipFill>
          <a:blip r:embed="rId2"/>
          <a:stretch>
            <a:fillRect/>
          </a:stretch>
        </p:blipFill>
        <p:spPr>
          <a:xfrm>
            <a:off x="1" y="357167"/>
            <a:ext cx="9001155" cy="5929354"/>
          </a:xfrm>
          <a:prstGeom prst="rect">
            <a:avLst/>
          </a:prstGeom>
        </p:spPr>
      </p:pic>
      <p:sp>
        <p:nvSpPr>
          <p:cNvPr id="8" name="Rectángulo 2">
            <a:extLst>
              <a:ext uri="{FF2B5EF4-FFF2-40B4-BE49-F238E27FC236}">
                <a16:creationId xmlns="" xmlns:a16="http://schemas.microsoft.com/office/drawing/2014/main" id="{4260D509-5FA5-442D-8F7D-00AAAEE205FA}"/>
              </a:ext>
            </a:extLst>
          </p:cNvPr>
          <p:cNvSpPr/>
          <p:nvPr/>
        </p:nvSpPr>
        <p:spPr>
          <a:xfrm>
            <a:off x="0" y="6427114"/>
            <a:ext cx="9144000" cy="430887"/>
          </a:xfrm>
          <a:prstGeom prst="rect">
            <a:avLst/>
          </a:prstGeom>
        </p:spPr>
        <p:txBody>
          <a:bodyPr wrap="square">
            <a:spAutoFit/>
          </a:bodyPr>
          <a:lstStyle/>
          <a:p>
            <a:r>
              <a:rPr lang="es-PE" sz="1100" b="1" i="1" dirty="0"/>
              <a:t>Fuente: https://redaccion.lamula.pe/2017/11/09/compradores-de-buena-fe-videos-revelan-que-empresarios-peruanos-saben-que-adquieren-madera-ilegal/albertoniquen/</a:t>
            </a:r>
          </a:p>
        </p:txBody>
      </p:sp>
    </p:spTree>
    <p:extLst>
      <p:ext uri="{BB962C8B-B14F-4D97-AF65-F5344CB8AC3E}">
        <p14:creationId xmlns:p14="http://schemas.microsoft.com/office/powerpoint/2010/main" xmlns="" val="2811017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6712"/>
            <a:ext cx="9144000" cy="5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1095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CuadroTexto"/>
          <p:cNvSpPr txBox="1">
            <a:spLocks noChangeArrowheads="1"/>
          </p:cNvSpPr>
          <p:nvPr/>
        </p:nvSpPr>
        <p:spPr bwMode="auto">
          <a:xfrm>
            <a:off x="500063" y="4929188"/>
            <a:ext cx="6286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PE" sz="1000" b="1" dirty="0">
                <a:latin typeface="Calibri" pitchFamily="34" charset="0"/>
              </a:rPr>
              <a:t>FUENTE: OSINFOR – SISTEMA DE INFORMACIÓN GERENCIAL DEL OSINFOR (SIGO) - 13/10/2015)</a:t>
            </a:r>
          </a:p>
          <a:p>
            <a:pPr eaLnBrk="1" hangingPunct="1"/>
            <a:r>
              <a:rPr lang="es-PE" sz="1000" b="1" dirty="0" err="1">
                <a:latin typeface="Calibri" pitchFamily="34" charset="0"/>
              </a:rPr>
              <a:t>Volúmen</a:t>
            </a:r>
            <a:r>
              <a:rPr lang="es-PE" sz="1000" b="1" dirty="0">
                <a:latin typeface="Calibri" pitchFamily="34" charset="0"/>
              </a:rPr>
              <a:t> de acuerdo a los  Procedimiento Administrativo Único (PAU) iniciados.</a:t>
            </a:r>
          </a:p>
        </p:txBody>
      </p:sp>
      <p:sp>
        <p:nvSpPr>
          <p:cNvPr id="7171" name="AutoShape 2" descr="https://i.ytimg.com/vi/J9Rbfaq9qOo/hqdefaul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PE">
              <a:latin typeface="Calibri" pitchFamily="34" charset="0"/>
            </a:endParaRPr>
          </a:p>
        </p:txBody>
      </p:sp>
      <p:sp>
        <p:nvSpPr>
          <p:cNvPr id="11" name="10 Rectángulo redondeado"/>
          <p:cNvSpPr/>
          <p:nvPr/>
        </p:nvSpPr>
        <p:spPr>
          <a:xfrm>
            <a:off x="428625" y="1357313"/>
            <a:ext cx="2000250" cy="128587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2800" b="1" dirty="0">
                <a:solidFill>
                  <a:schemeClr val="tx1"/>
                </a:solidFill>
              </a:rPr>
              <a:t>91 </a:t>
            </a:r>
          </a:p>
          <a:p>
            <a:pPr>
              <a:defRPr/>
            </a:pPr>
            <a:r>
              <a:rPr lang="es-PE" dirty="0">
                <a:solidFill>
                  <a:schemeClr val="tx1"/>
                </a:solidFill>
              </a:rPr>
              <a:t>supervisiones</a:t>
            </a:r>
          </a:p>
          <a:p>
            <a:pPr>
              <a:defRPr/>
            </a:pPr>
            <a:r>
              <a:rPr lang="es-PE" b="1" dirty="0">
                <a:solidFill>
                  <a:schemeClr val="tx1"/>
                </a:solidFill>
              </a:rPr>
              <a:t>Abril – Setiembre 2015</a:t>
            </a:r>
          </a:p>
        </p:txBody>
      </p:sp>
      <p:sp>
        <p:nvSpPr>
          <p:cNvPr id="12" name="11 Flecha derecha"/>
          <p:cNvSpPr/>
          <p:nvPr/>
        </p:nvSpPr>
        <p:spPr>
          <a:xfrm>
            <a:off x="2571750" y="1714500"/>
            <a:ext cx="785813"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3" name="12 Rectángulo redondeado"/>
          <p:cNvSpPr/>
          <p:nvPr/>
        </p:nvSpPr>
        <p:spPr>
          <a:xfrm>
            <a:off x="3500438" y="1357313"/>
            <a:ext cx="2000250" cy="128587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2800" b="1" dirty="0">
                <a:solidFill>
                  <a:schemeClr val="tx1"/>
                </a:solidFill>
              </a:rPr>
              <a:t>69%</a:t>
            </a:r>
          </a:p>
          <a:p>
            <a:pPr>
              <a:defRPr/>
            </a:pPr>
            <a:r>
              <a:rPr lang="es-PE" dirty="0">
                <a:solidFill>
                  <a:schemeClr val="tx1"/>
                </a:solidFill>
              </a:rPr>
              <a:t>Presenta inexistencia de árboles</a:t>
            </a:r>
          </a:p>
        </p:txBody>
      </p:sp>
      <p:sp>
        <p:nvSpPr>
          <p:cNvPr id="14" name="13 Rectángulo redondeado"/>
          <p:cNvSpPr/>
          <p:nvPr/>
        </p:nvSpPr>
        <p:spPr>
          <a:xfrm>
            <a:off x="6643688" y="1357313"/>
            <a:ext cx="2000250" cy="128587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2400" b="1" dirty="0">
                <a:solidFill>
                  <a:schemeClr val="tx1"/>
                </a:solidFill>
              </a:rPr>
              <a:t>5,029 árboles inexistentes</a:t>
            </a:r>
            <a:endParaRPr lang="es-PE" sz="1600" dirty="0">
              <a:solidFill>
                <a:schemeClr val="tx1"/>
              </a:solidFill>
            </a:endParaRPr>
          </a:p>
        </p:txBody>
      </p:sp>
      <p:sp>
        <p:nvSpPr>
          <p:cNvPr id="15" name="14 Flecha derecha"/>
          <p:cNvSpPr/>
          <p:nvPr/>
        </p:nvSpPr>
        <p:spPr>
          <a:xfrm>
            <a:off x="5572125" y="1714500"/>
            <a:ext cx="785813"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6" name="15 Flecha doblada"/>
          <p:cNvSpPr/>
          <p:nvPr/>
        </p:nvSpPr>
        <p:spPr>
          <a:xfrm rot="10800000">
            <a:off x="6929438" y="2786063"/>
            <a:ext cx="857250" cy="1000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solidFill>
                <a:schemeClr val="tx1"/>
              </a:solidFill>
            </a:endParaRPr>
          </a:p>
        </p:txBody>
      </p:sp>
      <p:sp>
        <p:nvSpPr>
          <p:cNvPr id="7178" name="16 Rectángulo"/>
          <p:cNvSpPr>
            <a:spLocks noChangeArrowheads="1"/>
          </p:cNvSpPr>
          <p:nvPr/>
        </p:nvSpPr>
        <p:spPr bwMode="auto">
          <a:xfrm>
            <a:off x="928688" y="142875"/>
            <a:ext cx="7572375" cy="7080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r>
              <a:rPr lang="es-PE" sz="2000" b="1"/>
              <a:t>OPERACIÓN AMAZONAS 2015 -  RESULTADOS PRELIMINARES</a:t>
            </a:r>
          </a:p>
        </p:txBody>
      </p:sp>
      <p:sp>
        <p:nvSpPr>
          <p:cNvPr id="18" name="17 Rectángulo redondeado"/>
          <p:cNvSpPr/>
          <p:nvPr/>
        </p:nvSpPr>
        <p:spPr>
          <a:xfrm>
            <a:off x="4714875" y="3071813"/>
            <a:ext cx="2000250" cy="128587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2400" b="1" dirty="0">
                <a:solidFill>
                  <a:schemeClr val="tx1"/>
                </a:solidFill>
              </a:rPr>
              <a:t>Más de 90 mil m</a:t>
            </a:r>
            <a:r>
              <a:rPr lang="es-PE" sz="2400" b="1" baseline="30000" dirty="0">
                <a:solidFill>
                  <a:schemeClr val="tx1"/>
                </a:solidFill>
              </a:rPr>
              <a:t>3</a:t>
            </a:r>
          </a:p>
          <a:p>
            <a:pPr>
              <a:defRPr/>
            </a:pPr>
            <a:r>
              <a:rPr lang="es-PE" sz="1600" dirty="0">
                <a:solidFill>
                  <a:schemeClr val="tx1"/>
                </a:solidFill>
              </a:rPr>
              <a:t>de madera injustificado</a:t>
            </a:r>
          </a:p>
        </p:txBody>
      </p:sp>
      <p:sp>
        <p:nvSpPr>
          <p:cNvPr id="19" name="18 Flecha derecha"/>
          <p:cNvSpPr/>
          <p:nvPr/>
        </p:nvSpPr>
        <p:spPr>
          <a:xfrm rot="10800000">
            <a:off x="3786188" y="3429000"/>
            <a:ext cx="785812"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20" name="19 Rectángulo redondeado"/>
          <p:cNvSpPr/>
          <p:nvPr/>
        </p:nvSpPr>
        <p:spPr>
          <a:xfrm>
            <a:off x="1643063" y="3143250"/>
            <a:ext cx="2000250" cy="1285875"/>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2000" b="1" dirty="0">
                <a:solidFill>
                  <a:schemeClr val="tx1"/>
                </a:solidFill>
              </a:rPr>
              <a:t>19.8 millones de pies </a:t>
            </a:r>
            <a:r>
              <a:rPr lang="es-PE" sz="2000" b="1" dirty="0" err="1">
                <a:solidFill>
                  <a:schemeClr val="tx1"/>
                </a:solidFill>
              </a:rPr>
              <a:t>tablares</a:t>
            </a:r>
            <a:r>
              <a:rPr lang="es-PE" sz="2000" b="1" dirty="0">
                <a:solidFill>
                  <a:schemeClr val="tx1"/>
                </a:solidFill>
              </a:rPr>
              <a:t> </a:t>
            </a:r>
          </a:p>
          <a:p>
            <a:pPr>
              <a:defRPr/>
            </a:pPr>
            <a:r>
              <a:rPr lang="es-PE" sz="1400" dirty="0">
                <a:solidFill>
                  <a:schemeClr val="tx1"/>
                </a:solidFill>
              </a:rPr>
              <a:t>de madera injustificado</a:t>
            </a:r>
          </a:p>
        </p:txBody>
      </p:sp>
    </p:spTree>
    <p:extLst>
      <p:ext uri="{BB962C8B-B14F-4D97-AF65-F5344CB8AC3E}">
        <p14:creationId xmlns:p14="http://schemas.microsoft.com/office/powerpoint/2010/main" xmlns="" val="3797294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908175" y="0"/>
            <a:ext cx="5781675" cy="549275"/>
          </a:xfrm>
        </p:spPr>
        <p:txBody>
          <a:bodyPr rtlCol="0">
            <a:noAutofit/>
          </a:bodyPr>
          <a:lstStyle/>
          <a:p>
            <a:pPr eaLnBrk="1" fontAlgn="auto" hangingPunct="1">
              <a:spcAft>
                <a:spcPts val="0"/>
              </a:spcAft>
              <a:defRPr/>
            </a:pPr>
            <a:r>
              <a:rPr lang="es-PE" sz="3200" b="1" dirty="0" smtClean="0">
                <a:effectLst>
                  <a:outerShdw blurRad="38100" dist="38100" dir="2700000" algn="tl">
                    <a:srgbClr val="000000">
                      <a:alpha val="43137"/>
                    </a:srgbClr>
                  </a:outerShdw>
                </a:effectLst>
              </a:rPr>
              <a:t>CASO YACU KALLPA</a:t>
            </a:r>
            <a:endParaRPr lang="es-PE" sz="3200" b="1" dirty="0">
              <a:effectLst>
                <a:outerShdw blurRad="38100" dist="38100" dir="2700000" algn="tl">
                  <a:srgbClr val="000000">
                    <a:alpha val="43137"/>
                  </a:srgbClr>
                </a:outerShdw>
              </a:effectLst>
            </a:endParaRPr>
          </a:p>
        </p:txBody>
      </p:sp>
      <p:graphicFrame>
        <p:nvGraphicFramePr>
          <p:cNvPr id="11" name="Marcador de contenido 3"/>
          <p:cNvGraphicFramePr>
            <a:graphicFrameLocks noGrp="1"/>
          </p:cNvGraphicFramePr>
          <p:nvPr>
            <p:ph idx="1"/>
            <p:extLst>
              <p:ext uri="{D42A27DB-BD31-4B8C-83A1-F6EECF244321}">
                <p14:modId xmlns:p14="http://schemas.microsoft.com/office/powerpoint/2010/main" xmlns="" val="2483478476"/>
              </p:ext>
            </p:extLst>
          </p:nvPr>
        </p:nvGraphicFramePr>
        <p:xfrm>
          <a:off x="395536" y="3933056"/>
          <a:ext cx="8352928" cy="402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3929063" y="6396038"/>
            <a:ext cx="1789112" cy="461962"/>
          </a:xfrm>
          <a:prstGeom prst="rect">
            <a:avLst/>
          </a:prstGeom>
          <a:noFill/>
        </p:spPr>
        <p:txBody>
          <a:bodyPr wrap="none">
            <a:spAutoFit/>
          </a:bodyPr>
          <a:lstStyle/>
          <a:p>
            <a:pPr>
              <a:defRPr/>
            </a:pPr>
            <a:r>
              <a:rPr lang="es-PE" sz="2400" b="1" dirty="0">
                <a:effectLst>
                  <a:outerShdw blurRad="38100" dist="38100" dir="2700000" algn="tl">
                    <a:srgbClr val="000000">
                      <a:alpha val="43137"/>
                    </a:srgbClr>
                  </a:outerShdw>
                </a:effectLst>
              </a:rPr>
              <a:t>LEGAL???</a:t>
            </a:r>
          </a:p>
        </p:txBody>
      </p:sp>
      <p:pic>
        <p:nvPicPr>
          <p:cNvPr id="819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b="31958"/>
          <a:stretch>
            <a:fillRect/>
          </a:stretch>
        </p:blipFill>
        <p:spPr bwMode="auto">
          <a:xfrm>
            <a:off x="900113" y="6165850"/>
            <a:ext cx="1223962"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b="31958"/>
          <a:stretch>
            <a:fillRect/>
          </a:stretch>
        </p:blipFill>
        <p:spPr bwMode="auto">
          <a:xfrm>
            <a:off x="3786188" y="5715000"/>
            <a:ext cx="12239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b="31958"/>
          <a:stretch>
            <a:fillRect/>
          </a:stretch>
        </p:blipFill>
        <p:spPr bwMode="auto">
          <a:xfrm>
            <a:off x="6500813" y="5143500"/>
            <a:ext cx="12255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9" descr="I:\EXPOSICIONES FEMA\FOTOS YAKU KALLPA\received_10207156828012540.jpe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4313" y="857250"/>
            <a:ext cx="3529012" cy="2447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201" name="Picture 10" descr="I:\EXPOSICIONES FEMA\FOTOS YAKU KALLPA\IMG-20151124-WA0012.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51275" y="2420938"/>
            <a:ext cx="2520950"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202" name="Picture 11" descr="I:\EXPOSICIONES FEMA\FOTOS YAKU KALLPA\received_10207156825452476.jpe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1275" y="620713"/>
            <a:ext cx="2520950"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203" name="Picture 12" descr="I:\EXPOSICIONES FEMA\FOTOS YAKU KALLPA\received_10207156857573279.jpe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443663" y="620713"/>
            <a:ext cx="2520950"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8204" name="Picture 13" descr="I:\EXPOSICIONES FEMA\FOTOS YAKU KALLPA\received_10207156868093542.jpe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443663" y="2420938"/>
            <a:ext cx="2555875"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14 CuadroTexto"/>
          <p:cNvSpPr txBox="1"/>
          <p:nvPr/>
        </p:nvSpPr>
        <p:spPr>
          <a:xfrm>
            <a:off x="142875" y="4000500"/>
            <a:ext cx="35718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dirty="0"/>
              <a:t>EXPORTACIÓN US$:  </a:t>
            </a:r>
            <a:r>
              <a:rPr lang="es-PE" sz="1400" b="1" dirty="0"/>
              <a:t>1´200,000.00 Aprox.</a:t>
            </a:r>
          </a:p>
          <a:p>
            <a:pPr algn="ctr">
              <a:defRPr/>
            </a:pPr>
            <a:r>
              <a:rPr lang="es-PE" sz="1100" dirty="0">
                <a:solidFill>
                  <a:schemeClr val="bg1"/>
                </a:solidFill>
              </a:rPr>
              <a:t>Costo estimado a US$ 0.30 /Pie </a:t>
            </a:r>
            <a:r>
              <a:rPr lang="es-PE" sz="1100" dirty="0" err="1">
                <a:solidFill>
                  <a:schemeClr val="bg1"/>
                </a:solidFill>
              </a:rPr>
              <a:t>tablar</a:t>
            </a:r>
            <a:r>
              <a:rPr lang="es-PE" sz="1100" dirty="0">
                <a:solidFill>
                  <a:schemeClr val="bg1"/>
                </a:solidFill>
              </a:rPr>
              <a:t>        aprox.</a:t>
            </a:r>
          </a:p>
        </p:txBody>
      </p:sp>
      <p:sp>
        <p:nvSpPr>
          <p:cNvPr id="16" name="15 Flecha a la derecha con bandas"/>
          <p:cNvSpPr/>
          <p:nvPr/>
        </p:nvSpPr>
        <p:spPr>
          <a:xfrm rot="5400000">
            <a:off x="1677988" y="3465512"/>
            <a:ext cx="465138" cy="3921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xmlns="" val="100979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 xmlns:a16="http://schemas.microsoft.com/office/drawing/2014/main" id="{9440D633-F8B1-4600-9576-B67CB4A362A6}"/>
              </a:ext>
            </a:extLst>
          </p:cNvPr>
          <p:cNvPicPr>
            <a:picLocks noChangeAspect="1"/>
          </p:cNvPicPr>
          <p:nvPr/>
        </p:nvPicPr>
        <p:blipFill>
          <a:blip r:embed="rId2"/>
          <a:stretch>
            <a:fillRect/>
          </a:stretch>
        </p:blipFill>
        <p:spPr>
          <a:xfrm>
            <a:off x="1" y="357167"/>
            <a:ext cx="9001155" cy="5929354"/>
          </a:xfrm>
          <a:prstGeom prst="rect">
            <a:avLst/>
          </a:prstGeom>
        </p:spPr>
      </p:pic>
      <p:sp>
        <p:nvSpPr>
          <p:cNvPr id="8" name="Rectángulo 2">
            <a:extLst>
              <a:ext uri="{FF2B5EF4-FFF2-40B4-BE49-F238E27FC236}">
                <a16:creationId xmlns="" xmlns:a16="http://schemas.microsoft.com/office/drawing/2014/main" id="{4260D509-5FA5-442D-8F7D-00AAAEE205FA}"/>
              </a:ext>
            </a:extLst>
          </p:cNvPr>
          <p:cNvSpPr/>
          <p:nvPr/>
        </p:nvSpPr>
        <p:spPr>
          <a:xfrm>
            <a:off x="0" y="6427114"/>
            <a:ext cx="9144000" cy="430887"/>
          </a:xfrm>
          <a:prstGeom prst="rect">
            <a:avLst/>
          </a:prstGeom>
        </p:spPr>
        <p:txBody>
          <a:bodyPr wrap="square">
            <a:spAutoFit/>
          </a:bodyPr>
          <a:lstStyle/>
          <a:p>
            <a:r>
              <a:rPr lang="es-PE" sz="1100" b="1" i="1" dirty="0"/>
              <a:t>Fuente: https://redaccion.lamula.pe/2017/11/09/compradores-de-buena-fe-videos-revelan-que-empresarios-peruanos-saben-que-adquieren-madera-ilegal/albertoniquen/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HECHOS RELEVANTES</a:t>
            </a:r>
            <a:endParaRPr lang="es-PE" sz="2800" dirty="0"/>
          </a:p>
        </p:txBody>
      </p:sp>
      <p:graphicFrame>
        <p:nvGraphicFramePr>
          <p:cNvPr id="10" name="9 Tabla"/>
          <p:cNvGraphicFramePr>
            <a:graphicFrameLocks noGrp="1"/>
          </p:cNvGraphicFramePr>
          <p:nvPr>
            <p:extLst>
              <p:ext uri="{D42A27DB-BD31-4B8C-83A1-F6EECF244321}">
                <p14:modId xmlns:p14="http://schemas.microsoft.com/office/powerpoint/2010/main" xmlns="" val="898167505"/>
              </p:ext>
            </p:extLst>
          </p:nvPr>
        </p:nvGraphicFramePr>
        <p:xfrm>
          <a:off x="357157" y="928669"/>
          <a:ext cx="8358247" cy="5895314"/>
        </p:xfrm>
        <a:graphic>
          <a:graphicData uri="http://schemas.openxmlformats.org/drawingml/2006/table">
            <a:tbl>
              <a:tblPr firstRow="1" bandRow="1">
                <a:tableStyleId>{5C22544A-7EE6-4342-B048-85BDC9FD1C3A}</a:tableStyleId>
              </a:tblPr>
              <a:tblGrid>
                <a:gridCol w="1443697"/>
                <a:gridCol w="6914550"/>
              </a:tblGrid>
              <a:tr h="466094">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1939068">
                <a:tc>
                  <a:txBody>
                    <a:bodyPr/>
                    <a:lstStyle/>
                    <a:p>
                      <a:pPr algn="ctr"/>
                      <a:r>
                        <a:rPr lang="es-PE" sz="1400" kern="1200" dirty="0" smtClean="0">
                          <a:solidFill>
                            <a:schemeClr val="dk1"/>
                          </a:solidFill>
                          <a:latin typeface="+mn-lt"/>
                          <a:ea typeface="+mn-ea"/>
                          <a:cs typeface="+mn-cs"/>
                        </a:rPr>
                        <a:t>23 /11/2015</a:t>
                      </a:r>
                    </a:p>
                  </a:txBody>
                  <a:tcPr/>
                </a:tc>
                <a:tc>
                  <a:txBody>
                    <a:bodyPr/>
                    <a:lstStyle/>
                    <a:p>
                      <a:pPr algn="just"/>
                      <a:r>
                        <a:rPr lang="es-PE" sz="1400" baseline="0" dirty="0" smtClean="0"/>
                        <a:t>José Luis Espinoza Portocarrero, Gerente de Investigaciones Aduaneras </a:t>
                      </a:r>
                      <a:r>
                        <a:rPr lang="es-PE" sz="1400" dirty="0" smtClean="0"/>
                        <a:t>de la Intendencia de Gestión y Control Aduanero de SUNAT remite </a:t>
                      </a:r>
                      <a:r>
                        <a:rPr lang="es-PE" sz="1400" baseline="0" dirty="0" smtClean="0"/>
                        <a:t>a la Coordinación Nacional de FEMAs, el oficio N° 029-2015-SUNAT/391000 al cual se adjunta el Oficio N° </a:t>
                      </a:r>
                      <a:r>
                        <a:rPr lang="es-ES" sz="1400" kern="1200" dirty="0" smtClean="0">
                          <a:solidFill>
                            <a:schemeClr val="dk1"/>
                          </a:solidFill>
                          <a:latin typeface="+mn-lt"/>
                          <a:ea typeface="+mn-ea"/>
                          <a:cs typeface="+mn-cs"/>
                        </a:rPr>
                        <a:t>293-2015-OSINFOR/01.1, en el cual OSINFOR</a:t>
                      </a:r>
                      <a:r>
                        <a:rPr lang="es-ES" sz="1400" kern="1200" baseline="0" dirty="0" smtClean="0">
                          <a:solidFill>
                            <a:schemeClr val="dk1"/>
                          </a:solidFill>
                          <a:latin typeface="+mn-lt"/>
                          <a:ea typeface="+mn-ea"/>
                          <a:cs typeface="+mn-cs"/>
                        </a:rPr>
                        <a:t> </a:t>
                      </a:r>
                      <a:r>
                        <a:rPr lang="es-ES" sz="1400" kern="1200" dirty="0" smtClean="0">
                          <a:solidFill>
                            <a:schemeClr val="dk1"/>
                          </a:solidFill>
                          <a:latin typeface="+mn-lt"/>
                          <a:ea typeface="+mn-ea"/>
                          <a:cs typeface="+mn-cs"/>
                        </a:rPr>
                        <a:t>indicaba que de supervisión y fiscalización a 10  títulos habilitantes  (que correspondían</a:t>
                      </a:r>
                      <a:r>
                        <a:rPr lang="es-ES" sz="1400" kern="1200" baseline="0" dirty="0" smtClean="0">
                          <a:solidFill>
                            <a:schemeClr val="dk1"/>
                          </a:solidFill>
                          <a:latin typeface="+mn-lt"/>
                          <a:ea typeface="+mn-ea"/>
                          <a:cs typeface="+mn-cs"/>
                        </a:rPr>
                        <a:t> a 23 GTF a bordo de Yacu Kallpa</a:t>
                      </a:r>
                      <a:r>
                        <a:rPr lang="es-ES" sz="1400" kern="1200" dirty="0" smtClean="0">
                          <a:solidFill>
                            <a:schemeClr val="dk1"/>
                          </a:solidFill>
                          <a:latin typeface="+mn-lt"/>
                          <a:ea typeface="+mn-ea"/>
                          <a:cs typeface="+mn-cs"/>
                        </a:rPr>
                        <a:t>) </a:t>
                      </a:r>
                      <a:r>
                        <a:rPr lang="es-PE" sz="1400" b="1" kern="1200" dirty="0" smtClean="0">
                          <a:solidFill>
                            <a:schemeClr val="dk1"/>
                          </a:solidFill>
                          <a:latin typeface="+mn-lt"/>
                          <a:ea typeface="+mn-ea"/>
                          <a:cs typeface="+mn-cs"/>
                        </a:rPr>
                        <a:t>no sustentaban el origen legal del mismo, con lo que se confirmaba la extracción ilegal de madera. Títulos</a:t>
                      </a:r>
                      <a:r>
                        <a:rPr lang="es-PE" sz="1400" b="1" kern="1200" baseline="0" dirty="0" smtClean="0">
                          <a:solidFill>
                            <a:schemeClr val="dk1"/>
                          </a:solidFill>
                          <a:latin typeface="+mn-lt"/>
                          <a:ea typeface="+mn-ea"/>
                          <a:cs typeface="+mn-cs"/>
                        </a:rPr>
                        <a:t> habilitantes que corresponderían a Guías de Transporte Forestal vinculadas a cargas de exportación en la jurisdicción de la Intendencia de Aduana de Iquitos, información que fue relevada en el marco de la Operación Amazonas 2015.</a:t>
                      </a:r>
                      <a:endParaRPr lang="es-PE" sz="1400" b="1" dirty="0"/>
                    </a:p>
                  </a:txBody>
                  <a:tcPr/>
                </a:tc>
              </a:tr>
              <a:tr h="1619220">
                <a:tc>
                  <a:txBody>
                    <a:bodyPr/>
                    <a:lstStyle/>
                    <a:p>
                      <a:pPr algn="ctr"/>
                      <a:r>
                        <a:rPr lang="es-PE" sz="1400" kern="1200" dirty="0" smtClean="0">
                          <a:solidFill>
                            <a:schemeClr val="dk1"/>
                          </a:solidFill>
                          <a:latin typeface="+mn-lt"/>
                          <a:ea typeface="+mn-ea"/>
                          <a:cs typeface="+mn-cs"/>
                        </a:rPr>
                        <a:t>24/11/2015</a:t>
                      </a:r>
                    </a:p>
                  </a:txBody>
                  <a:tcPr/>
                </a:tc>
                <a:tc>
                  <a:txBody>
                    <a:bodyPr/>
                    <a:lstStyle/>
                    <a:p>
                      <a:pPr algn="just"/>
                      <a:r>
                        <a:rPr lang="es-PE" sz="1400" dirty="0" smtClean="0"/>
                        <a:t>Fiscal</a:t>
                      </a:r>
                      <a:r>
                        <a:rPr lang="es-PE" sz="1400" baseline="0" dirty="0" smtClean="0"/>
                        <a:t> Provincial de la Fiscalía Especializada en Materia Ambiental de Iquitos – FEMA Loreto - Maynas-, </a:t>
                      </a:r>
                      <a:r>
                        <a:rPr lang="es-PE" sz="1400" kern="1200" baseline="0" dirty="0" smtClean="0">
                          <a:solidFill>
                            <a:schemeClr val="dk1"/>
                          </a:solidFill>
                          <a:latin typeface="+mn-lt"/>
                          <a:ea typeface="+mn-ea"/>
                          <a:cs typeface="+mn-cs"/>
                        </a:rPr>
                        <a:t>aplicando lo establecido </a:t>
                      </a:r>
                      <a:r>
                        <a:rPr lang="es-PE" sz="1400" kern="1200" dirty="0" smtClean="0">
                          <a:solidFill>
                            <a:schemeClr val="dk1"/>
                          </a:solidFill>
                          <a:latin typeface="+mn-lt"/>
                          <a:ea typeface="+mn-ea"/>
                          <a:cs typeface="+mn-cs"/>
                        </a:rPr>
                        <a:t>en el Decreto Legislativo N° 1220, con la participación de las entidades competentes (Intendencia de Aduana</a:t>
                      </a:r>
                      <a:r>
                        <a:rPr lang="es-PE" sz="1400" kern="1200" baseline="0" dirty="0" smtClean="0">
                          <a:solidFill>
                            <a:schemeClr val="dk1"/>
                          </a:solidFill>
                          <a:latin typeface="+mn-lt"/>
                          <a:ea typeface="+mn-ea"/>
                          <a:cs typeface="+mn-cs"/>
                        </a:rPr>
                        <a:t> de Iquitos – SUNAT, </a:t>
                      </a:r>
                      <a:r>
                        <a:rPr lang="es-PE" sz="1400" kern="1200" dirty="0" smtClean="0">
                          <a:solidFill>
                            <a:schemeClr val="dk1"/>
                          </a:solidFill>
                          <a:latin typeface="+mn-lt"/>
                          <a:ea typeface="+mn-ea"/>
                          <a:cs typeface="+mn-cs"/>
                        </a:rPr>
                        <a:t>OSINFOR, Programa Regional de Manejo de Recursos Forestales y de Fauna</a:t>
                      </a:r>
                      <a:r>
                        <a:rPr lang="es-PE" sz="1400" kern="1200" baseline="0" dirty="0" smtClean="0">
                          <a:solidFill>
                            <a:schemeClr val="dk1"/>
                          </a:solidFill>
                          <a:latin typeface="+mn-lt"/>
                          <a:ea typeface="+mn-ea"/>
                          <a:cs typeface="+mn-cs"/>
                        </a:rPr>
                        <a:t> Silvestre del GORE LORETO y la PNP – División de Medio Ambiente de Iquitos)</a:t>
                      </a:r>
                      <a:r>
                        <a:rPr lang="es-PE" sz="1400" kern="1200" dirty="0" smtClean="0">
                          <a:solidFill>
                            <a:schemeClr val="dk1"/>
                          </a:solidFill>
                          <a:latin typeface="+mn-lt"/>
                          <a:ea typeface="+mn-ea"/>
                          <a:cs typeface="+mn-cs"/>
                        </a:rPr>
                        <a:t>, en el Puerto de Iquitos, se</a:t>
                      </a:r>
                      <a:r>
                        <a:rPr lang="es-PE" sz="1400" kern="1200" baseline="0" dirty="0" smtClean="0">
                          <a:solidFill>
                            <a:schemeClr val="dk1"/>
                          </a:solidFill>
                          <a:latin typeface="+mn-lt"/>
                          <a:ea typeface="+mn-ea"/>
                          <a:cs typeface="+mn-cs"/>
                        </a:rPr>
                        <a:t> </a:t>
                      </a:r>
                      <a:r>
                        <a:rPr lang="es-PE" sz="1400" b="1" kern="1200" dirty="0" smtClean="0">
                          <a:solidFill>
                            <a:schemeClr val="dk1"/>
                          </a:solidFill>
                          <a:latin typeface="+mn-lt"/>
                          <a:ea typeface="+mn-ea"/>
                          <a:cs typeface="+mn-cs"/>
                        </a:rPr>
                        <a:t>realizó el Operativo de Interdicción y dispuso el Decomiso Especial de 593 paquetes se encontraban distribuidos en diferentes bóvedas de la embarcación Yacu Kallpa</a:t>
                      </a:r>
                      <a:r>
                        <a:rPr lang="es-PE" sz="1400" kern="1200" dirty="0" smtClean="0">
                          <a:solidFill>
                            <a:schemeClr val="dk1"/>
                          </a:solidFill>
                          <a:latin typeface="+mn-lt"/>
                          <a:ea typeface="+mn-ea"/>
                          <a:cs typeface="+mn-cs"/>
                        </a:rPr>
                        <a:t>, producto forestal maderable que no logró desembarcar por falta de la logística necesaria.</a:t>
                      </a:r>
                      <a:endParaRPr lang="es-PE" sz="1400" dirty="0"/>
                    </a:p>
                  </a:txBody>
                  <a:tcPr/>
                </a:tc>
              </a:tr>
              <a:tr h="1619220">
                <a:tc>
                  <a:txBody>
                    <a:bodyPr/>
                    <a:lstStyle/>
                    <a:p>
                      <a:pPr algn="ctr"/>
                      <a:r>
                        <a:rPr lang="es-PE" sz="1400" kern="1200" dirty="0" smtClean="0">
                          <a:solidFill>
                            <a:schemeClr val="dk1"/>
                          </a:solidFill>
                          <a:latin typeface="+mn-lt"/>
                          <a:ea typeface="+mn-ea"/>
                          <a:cs typeface="+mn-cs"/>
                        </a:rPr>
                        <a:t>25/11/2015</a:t>
                      </a:r>
                    </a:p>
                  </a:txBody>
                  <a:tcPr/>
                </a:tc>
                <a:tc>
                  <a:txBody>
                    <a:bodyPr/>
                    <a:lstStyle/>
                    <a:p>
                      <a:pPr marL="342900" indent="-342900" algn="just">
                        <a:buFont typeface="+mj-lt"/>
                        <a:buAutoNum type="arabicPeriod"/>
                      </a:pPr>
                      <a:r>
                        <a:rPr lang="es-ES" sz="1400" kern="1200" dirty="0" smtClean="0">
                          <a:solidFill>
                            <a:schemeClr val="dk1"/>
                          </a:solidFill>
                          <a:latin typeface="+mn-lt"/>
                          <a:ea typeface="+mn-ea"/>
                          <a:cs typeface="+mn-cs"/>
                        </a:rPr>
                        <a:t>Por Oficio N° 093-2015-OSINFOR/01.1, OSINFOR, remite información preliminar a</a:t>
                      </a:r>
                      <a:r>
                        <a:rPr lang="es-ES" sz="1400" kern="1200" baseline="0" dirty="0" smtClean="0">
                          <a:solidFill>
                            <a:schemeClr val="dk1"/>
                          </a:solidFill>
                          <a:latin typeface="+mn-lt"/>
                          <a:ea typeface="+mn-ea"/>
                          <a:cs typeface="+mn-cs"/>
                        </a:rPr>
                        <a:t> la FEMA Loreto – Maynas </a:t>
                      </a:r>
                      <a:r>
                        <a:rPr lang="es-ES" sz="1400" kern="1200" dirty="0" smtClean="0">
                          <a:solidFill>
                            <a:schemeClr val="dk1"/>
                          </a:solidFill>
                          <a:latin typeface="+mn-lt"/>
                          <a:ea typeface="+mn-ea"/>
                          <a:cs typeface="+mn-cs"/>
                        </a:rPr>
                        <a:t>de 10 casos de Supervisión y Fiscalización a títulos habilitantes, advirtiéndose de los mismos la presunta comisión de los delitos de Tala Ilegal e Información Falsa.</a:t>
                      </a:r>
                    </a:p>
                    <a:p>
                      <a:pPr marL="342900" indent="-342900" algn="just">
                        <a:buFont typeface="+mj-lt"/>
                        <a:buAutoNum type="arabicPeriod"/>
                      </a:pPr>
                      <a:r>
                        <a:rPr lang="es-ES" sz="1400" kern="1200" dirty="0" smtClean="0">
                          <a:solidFill>
                            <a:schemeClr val="dk1"/>
                          </a:solidFill>
                          <a:latin typeface="+mn-lt"/>
                          <a:ea typeface="+mn-ea"/>
                          <a:cs typeface="+mn-cs"/>
                        </a:rPr>
                        <a:t>Se efectúa también el</a:t>
                      </a:r>
                      <a:r>
                        <a:rPr lang="es-ES" sz="1400" b="1" kern="1200" dirty="0" smtClean="0">
                          <a:solidFill>
                            <a:schemeClr val="dk1"/>
                          </a:solidFill>
                          <a:latin typeface="+mn-lt"/>
                          <a:ea typeface="+mn-ea"/>
                          <a:cs typeface="+mn-cs"/>
                        </a:rPr>
                        <a:t> Decomiso Especial de 48 paquetes de madera aserrada de la especie cumala,  que</a:t>
                      </a:r>
                      <a:r>
                        <a:rPr lang="es-ES" sz="1400" b="1" kern="1200" baseline="0" dirty="0" smtClean="0">
                          <a:solidFill>
                            <a:schemeClr val="dk1"/>
                          </a:solidFill>
                          <a:latin typeface="+mn-lt"/>
                          <a:ea typeface="+mn-ea"/>
                          <a:cs typeface="+mn-cs"/>
                        </a:rPr>
                        <a:t> </a:t>
                      </a:r>
                      <a:r>
                        <a:rPr lang="es-ES" sz="1400" b="1" kern="1200" dirty="0" smtClean="0">
                          <a:solidFill>
                            <a:schemeClr val="dk1"/>
                          </a:solidFill>
                          <a:latin typeface="+mn-lt"/>
                          <a:ea typeface="+mn-ea"/>
                          <a:cs typeface="+mn-cs"/>
                        </a:rPr>
                        <a:t>se encontraban al interior del Almacén N° 7 del Terminal Portuario de Iquitos – ENAPU S.A. </a:t>
                      </a:r>
                      <a:endParaRPr lang="es-PE" sz="1400" b="1"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HECHOS RELEVANTES</a:t>
            </a:r>
            <a:endParaRPr lang="es-PE" sz="2800" dirty="0"/>
          </a:p>
        </p:txBody>
      </p:sp>
      <p:graphicFrame>
        <p:nvGraphicFramePr>
          <p:cNvPr id="10" name="9 Tabla"/>
          <p:cNvGraphicFramePr>
            <a:graphicFrameLocks noGrp="1"/>
          </p:cNvGraphicFramePr>
          <p:nvPr/>
        </p:nvGraphicFramePr>
        <p:xfrm>
          <a:off x="357157" y="928673"/>
          <a:ext cx="8358247" cy="5214971"/>
        </p:xfrm>
        <a:graphic>
          <a:graphicData uri="http://schemas.openxmlformats.org/drawingml/2006/table">
            <a:tbl>
              <a:tblPr firstRow="1" bandRow="1">
                <a:tableStyleId>{5C22544A-7EE6-4342-B048-85BDC9FD1C3A}</a:tableStyleId>
              </a:tblPr>
              <a:tblGrid>
                <a:gridCol w="1443697"/>
                <a:gridCol w="6914550"/>
              </a:tblGrid>
              <a:tr h="683707">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16560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kern="1200" dirty="0" smtClean="0">
                          <a:solidFill>
                            <a:schemeClr val="dk1"/>
                          </a:solidFill>
                          <a:latin typeface="+mn-lt"/>
                          <a:ea typeface="+mn-ea"/>
                          <a:cs typeface="+mn-cs"/>
                        </a:rPr>
                        <a:t>01/12/2015</a:t>
                      </a:r>
                    </a:p>
                    <a:p>
                      <a:pPr algn="ctr"/>
                      <a:endParaRPr lang="es-PE" sz="1600" kern="1200" dirty="0" smtClean="0">
                        <a:solidFill>
                          <a:schemeClr val="dk1"/>
                        </a:solidFill>
                        <a:latin typeface="+mn-lt"/>
                        <a:ea typeface="+mn-ea"/>
                        <a:cs typeface="+mn-cs"/>
                      </a:endParaRPr>
                    </a:p>
                  </a:txBody>
                  <a:tcPr/>
                </a:tc>
                <a:tc>
                  <a:txBody>
                    <a:bodyPr/>
                    <a:lstStyle/>
                    <a:p>
                      <a:pPr algn="just"/>
                      <a:r>
                        <a:rPr lang="es-PE" sz="1600" b="1" dirty="0" smtClean="0"/>
                        <a:t>Fiscal Provincial de la FEMA Loreto</a:t>
                      </a:r>
                      <a:r>
                        <a:rPr lang="es-PE" sz="1600" b="1" baseline="0" dirty="0" smtClean="0"/>
                        <a:t> Maynas en la Carpeta fiscal 192-2015, </a:t>
                      </a:r>
                      <a:r>
                        <a:rPr lang="es-PE" sz="1600" b="0" baseline="0" dirty="0" smtClean="0"/>
                        <a:t>emite la Disposición N° 1 resolviendo iniciar investigación preliminar por la presunta comisión de los delitos </a:t>
                      </a:r>
                      <a:r>
                        <a:rPr lang="es-PE" sz="1600" b="1" baseline="0" dirty="0" smtClean="0"/>
                        <a:t>contra los bosques y formaciones boscosas en su forma agravada </a:t>
                      </a:r>
                      <a:r>
                        <a:rPr lang="es-PE" sz="1600" b="0" baseline="0" dirty="0" smtClean="0"/>
                        <a:t>(inciso 7 del  Art, 310°-C; y por </a:t>
                      </a:r>
                      <a:r>
                        <a:rPr lang="es-PE" sz="1600" b="1" baseline="0" dirty="0" smtClean="0"/>
                        <a:t>responsabilidad por información falsa contenida en informe</a:t>
                      </a:r>
                      <a:r>
                        <a:rPr lang="es-PE" sz="1600" b="0" baseline="0" dirty="0" smtClean="0"/>
                        <a:t> (Inciso 7 del Art. 310° - C).</a:t>
                      </a:r>
                      <a:endParaRPr lang="es-PE" sz="1600" b="0" dirty="0"/>
                    </a:p>
                  </a:txBody>
                  <a:tcPr/>
                </a:tc>
              </a:tr>
              <a:tr h="2875258">
                <a:tc>
                  <a:txBody>
                    <a:bodyPr/>
                    <a:lstStyle/>
                    <a:p>
                      <a:pPr algn="ctr"/>
                      <a:r>
                        <a:rPr lang="es-PE" sz="1600" kern="1200" dirty="0" smtClean="0">
                          <a:solidFill>
                            <a:schemeClr val="dk1"/>
                          </a:solidFill>
                          <a:latin typeface="+mn-lt"/>
                          <a:ea typeface="+mn-ea"/>
                          <a:cs typeface="+mn-cs"/>
                        </a:rPr>
                        <a:t> 07/01/2016</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dirty="0" smtClean="0"/>
                        <a:t>Fiscal</a:t>
                      </a:r>
                      <a:r>
                        <a:rPr lang="es-PE" sz="1600" baseline="0" dirty="0" smtClean="0"/>
                        <a:t> Provincial de la FEMA Loreto – Maynas, remite a la Coordinación Nacional el </a:t>
                      </a:r>
                      <a:r>
                        <a:rPr lang="es-ES" sz="1600" kern="1200" dirty="0" smtClean="0">
                          <a:solidFill>
                            <a:schemeClr val="dk1"/>
                          </a:solidFill>
                          <a:latin typeface="+mn-lt"/>
                          <a:ea typeface="+mn-ea"/>
                          <a:cs typeface="+mn-cs"/>
                        </a:rPr>
                        <a:t>Oficio N° 262 – 2016 – DIRNAOP/PNP/OCN-INTERPOL-LIMA/DIVIAIEP (06.01.16), a través el Jefe de Interpol Lima, le comunicó que la Sub Dirección de Seguridad Medioambiental de la OIPC INTERPOL con sede en Lyon Francia, venía monitoreando el recorrido de la embarcación Yacu Kallpa y le solicitaba información sobre si dicha embarcación contaba con las autorizaciones para realizar la descarga de los productos forestales maderables que fueron materia de intervención, documento al que se dio respuesta </a:t>
                      </a:r>
                      <a:r>
                        <a:rPr lang="es-ES" sz="1600" kern="1200" baseline="0" dirty="0" smtClean="0">
                          <a:solidFill>
                            <a:schemeClr val="dk1"/>
                          </a:solidFill>
                          <a:latin typeface="+mn-lt"/>
                          <a:ea typeface="+mn-ea"/>
                          <a:cs typeface="+mn-cs"/>
                        </a:rPr>
                        <a:t> oportunamente.</a:t>
                      </a:r>
                      <a:endParaRPr lang="es-PE" sz="16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nvGraphicFramePr>
        <p:xfrm>
          <a:off x="357157" y="928670"/>
          <a:ext cx="8501123" cy="5525120"/>
        </p:xfrm>
        <a:graphic>
          <a:graphicData uri="http://schemas.openxmlformats.org/drawingml/2006/table">
            <a:tbl>
              <a:tblPr firstRow="1" bandRow="1">
                <a:tableStyleId>{5C22544A-7EE6-4342-B048-85BDC9FD1C3A}</a:tableStyleId>
              </a:tblPr>
              <a:tblGrid>
                <a:gridCol w="1000132"/>
                <a:gridCol w="7500991"/>
              </a:tblGrid>
              <a:tr h="541640">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49590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300" kern="1200" dirty="0" smtClean="0">
                          <a:solidFill>
                            <a:schemeClr val="dk1"/>
                          </a:solidFill>
                          <a:latin typeface="+mn-lt"/>
                          <a:ea typeface="+mn-ea"/>
                          <a:cs typeface="+mn-cs"/>
                        </a:rPr>
                        <a:t>08/01/2016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ES" sz="1400" b="1" kern="1200" dirty="0" smtClean="0">
                          <a:solidFill>
                            <a:schemeClr val="dk1"/>
                          </a:solidFill>
                          <a:latin typeface="+mn-lt"/>
                          <a:ea typeface="+mn-ea"/>
                          <a:cs typeface="+mn-cs"/>
                        </a:rPr>
                        <a:t>La</a:t>
                      </a:r>
                      <a:r>
                        <a:rPr lang="es-ES" sz="1400" b="1" kern="1200" baseline="0" dirty="0" smtClean="0">
                          <a:solidFill>
                            <a:schemeClr val="dk1"/>
                          </a:solidFill>
                          <a:latin typeface="+mn-lt"/>
                          <a:ea typeface="+mn-ea"/>
                          <a:cs typeface="+mn-cs"/>
                        </a:rPr>
                        <a:t> Coordinación Nacional de FEMAs con carácter de muy urgente</a:t>
                      </a:r>
                      <a:r>
                        <a:rPr lang="es-ES" sz="1400" b="1" kern="1200" dirty="0" smtClean="0">
                          <a:solidFill>
                            <a:schemeClr val="dk1"/>
                          </a:solidFill>
                          <a:latin typeface="+mn-lt"/>
                          <a:ea typeface="+mn-ea"/>
                          <a:cs typeface="+mn-cs"/>
                        </a:rPr>
                        <a:t> remite</a:t>
                      </a:r>
                      <a:r>
                        <a:rPr lang="es-ES" sz="1400" b="1" kern="1200" baseline="0" dirty="0" smtClean="0">
                          <a:solidFill>
                            <a:schemeClr val="dk1"/>
                          </a:solidFill>
                          <a:latin typeface="+mn-lt"/>
                          <a:ea typeface="+mn-ea"/>
                          <a:cs typeface="+mn-cs"/>
                        </a:rPr>
                        <a:t> el Oficio N° 022-2016-MP-FN </a:t>
                      </a:r>
                      <a:r>
                        <a:rPr lang="es-ES" sz="1400" kern="1200" baseline="0" dirty="0" smtClean="0">
                          <a:solidFill>
                            <a:schemeClr val="dk1"/>
                          </a:solidFill>
                          <a:latin typeface="+mn-lt"/>
                          <a:ea typeface="+mn-ea"/>
                          <a:cs typeface="+mn-cs"/>
                        </a:rPr>
                        <a:t>al Mayor PNP Sandro A. Cuba Carpio, </a:t>
                      </a:r>
                      <a:r>
                        <a:rPr lang="es-ES" sz="1400" b="1" kern="1200" baseline="0" dirty="0" smtClean="0">
                          <a:solidFill>
                            <a:schemeClr val="dk1"/>
                          </a:solidFill>
                          <a:latin typeface="+mn-lt"/>
                          <a:ea typeface="+mn-ea"/>
                          <a:cs typeface="+mn-cs"/>
                        </a:rPr>
                        <a:t>Jefe OFINFOR </a:t>
                      </a:r>
                      <a:r>
                        <a:rPr lang="es-ES" sz="1400" b="0" kern="1200" baseline="0" dirty="0" smtClean="0">
                          <a:solidFill>
                            <a:schemeClr val="dk1"/>
                          </a:solidFill>
                          <a:latin typeface="+mn-lt"/>
                          <a:ea typeface="+mn-ea"/>
                          <a:cs typeface="+mn-cs"/>
                        </a:rPr>
                        <a:t>de la Dirección nacional de Operaciones PNP OCN -</a:t>
                      </a:r>
                      <a:r>
                        <a:rPr lang="es-ES" sz="1400" b="1" kern="1200" baseline="0" dirty="0" smtClean="0">
                          <a:solidFill>
                            <a:schemeClr val="dk1"/>
                          </a:solidFill>
                          <a:latin typeface="+mn-lt"/>
                          <a:ea typeface="+mn-ea"/>
                          <a:cs typeface="+mn-cs"/>
                        </a:rPr>
                        <a:t>INTERPOL-LIMA, a fin de solicitarle comunique ALERTA INTERNACIONAL ALTA </a:t>
                      </a:r>
                      <a:r>
                        <a:rPr lang="es-ES" sz="1400" kern="1200" baseline="0" dirty="0" smtClean="0">
                          <a:solidFill>
                            <a:schemeClr val="dk1"/>
                          </a:solidFill>
                          <a:latin typeface="+mn-lt"/>
                          <a:ea typeface="+mn-ea"/>
                          <a:cs typeface="+mn-cs"/>
                        </a:rPr>
                        <a:t>a sus pares de INTERPOL de República Dominicana, México y EE.UU., respecto de la M/N YACU KALLPA, </a:t>
                      </a:r>
                      <a:r>
                        <a:rPr lang="es-ES" sz="1400" b="1" kern="1200" baseline="0" dirty="0" smtClean="0">
                          <a:solidFill>
                            <a:schemeClr val="dk1"/>
                          </a:solidFill>
                          <a:latin typeface="+mn-lt"/>
                          <a:ea typeface="+mn-ea"/>
                          <a:cs typeface="+mn-cs"/>
                        </a:rPr>
                        <a:t>con la finalidad de hacer le seguimiento y evitar la descarga de los productos maderables que habían sido decomisados por la FEMA Loreto – Maynas 24. 11.15 en el Puerto de Iquitos.</a:t>
                      </a: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lang="es-ES" sz="1400" kern="1200" baseline="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400" kern="1200" dirty="0" smtClean="0">
                          <a:solidFill>
                            <a:schemeClr val="dk1"/>
                          </a:solidFill>
                          <a:latin typeface="+mn-lt"/>
                          <a:ea typeface="+mn-ea"/>
                          <a:cs typeface="+mn-cs"/>
                        </a:rPr>
                        <a:t>2.  OSINFOR, por </a:t>
                      </a:r>
                      <a:r>
                        <a:rPr lang="es-ES" sz="1400" kern="1200" dirty="0" smtClean="0">
                          <a:solidFill>
                            <a:schemeClr val="dk1"/>
                          </a:solidFill>
                          <a:latin typeface="+mn-lt"/>
                          <a:ea typeface="+mn-ea"/>
                          <a:cs typeface="+mn-cs"/>
                        </a:rPr>
                        <a:t>Oficio N° 008-2016-OSINFOR/01.1, comunica </a:t>
                      </a:r>
                      <a:r>
                        <a:rPr lang="es-PE" sz="1400" kern="1200" dirty="0" smtClean="0">
                          <a:solidFill>
                            <a:schemeClr val="dk1"/>
                          </a:solidFill>
                          <a:latin typeface="+mn-lt"/>
                          <a:ea typeface="+mn-ea"/>
                          <a:cs typeface="+mn-cs"/>
                        </a:rPr>
                        <a:t>a la Fiscal Provincial de la FEMA Loreto – Maynas, </a:t>
                      </a:r>
                      <a:r>
                        <a:rPr lang="es-ES" sz="1400" kern="1200" dirty="0" smtClean="0">
                          <a:solidFill>
                            <a:schemeClr val="dk1"/>
                          </a:solidFill>
                          <a:latin typeface="+mn-lt"/>
                          <a:ea typeface="+mn-ea"/>
                          <a:cs typeface="+mn-cs"/>
                        </a:rPr>
                        <a:t>que de cuarenta y dos (42)  títulos habilitantes supervisados,  sólo tres (03) justifican el origen de la madera (1.4% del volumen transportado en la nave  - 125.014 m³), </a:t>
                      </a:r>
                      <a:r>
                        <a:rPr lang="es-ES" sz="1400" b="1" kern="1200" dirty="0" smtClean="0">
                          <a:solidFill>
                            <a:schemeClr val="dk1"/>
                          </a:solidFill>
                          <a:latin typeface="+mn-lt"/>
                          <a:ea typeface="+mn-ea"/>
                          <a:cs typeface="+mn-cs"/>
                        </a:rPr>
                        <a:t>y treinta y nueve (39) NO SUSTENTAN EL ORIGEN LEGAL DE LA MADERA, (71%  del PFM a bordo de Yacu Kallpa - representando un volumen de 6556.938 m³).</a:t>
                      </a:r>
                      <a:endParaRPr lang="es-ES" sz="1400" kern="120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lang="es-ES" sz="1400" kern="1200" dirty="0" smtClean="0">
                        <a:solidFill>
                          <a:schemeClr val="dk1"/>
                        </a:solidFill>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400" kern="1200" dirty="0" smtClean="0">
                          <a:solidFill>
                            <a:schemeClr val="dk1"/>
                          </a:solidFill>
                          <a:latin typeface="+mn-lt"/>
                          <a:ea typeface="+mn-ea"/>
                          <a:cs typeface="+mn-cs"/>
                        </a:rPr>
                        <a:t>En atención a la nueva información la Fiscal Provincial de la  FEMA Loreto – Maynas emitió:</a:t>
                      </a:r>
                    </a:p>
                    <a:p>
                      <a:pPr marL="342900" marR="0" lvl="0" indent="-342900" algn="just" defTabSz="914400" rtl="0" eaLnBrk="1" fontAlgn="auto" latinLnBrk="0" hangingPunct="1">
                        <a:lnSpc>
                          <a:spcPct val="100000"/>
                        </a:lnSpc>
                        <a:spcBef>
                          <a:spcPts val="0"/>
                        </a:spcBef>
                        <a:spcAft>
                          <a:spcPts val="0"/>
                        </a:spcAft>
                        <a:buClrTx/>
                        <a:buSzTx/>
                        <a:buFont typeface="+mj-lt"/>
                        <a:buNone/>
                        <a:tabLst/>
                        <a:defRPr/>
                      </a:pPr>
                      <a:endParaRPr lang="es-ES" sz="1400" kern="120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ES" sz="1400" kern="1200" dirty="0" smtClean="0">
                          <a:solidFill>
                            <a:schemeClr val="dk1"/>
                          </a:solidFill>
                          <a:latin typeface="+mn-lt"/>
                          <a:ea typeface="+mn-ea"/>
                          <a:cs typeface="+mn-cs"/>
                        </a:rPr>
                        <a:t>3.1</a:t>
                      </a:r>
                      <a:r>
                        <a:rPr lang="es-ES" sz="1400" kern="1200" baseline="0" dirty="0" smtClean="0">
                          <a:solidFill>
                            <a:schemeClr val="dk1"/>
                          </a:solidFill>
                          <a:latin typeface="+mn-lt"/>
                          <a:ea typeface="+mn-ea"/>
                          <a:cs typeface="+mn-cs"/>
                        </a:rPr>
                        <a:t> </a:t>
                      </a:r>
                      <a:r>
                        <a:rPr lang="es-ES" sz="1400" b="1" kern="1200" dirty="0" smtClean="0">
                          <a:solidFill>
                            <a:schemeClr val="dk1"/>
                          </a:solidFill>
                          <a:latin typeface="+mn-lt"/>
                          <a:ea typeface="+mn-ea"/>
                          <a:cs typeface="+mn-cs"/>
                        </a:rPr>
                        <a:t>Disposición Fiscal ampliando la investigación </a:t>
                      </a:r>
                      <a:r>
                        <a:rPr lang="es-ES" sz="1400" kern="1200" dirty="0" smtClean="0">
                          <a:solidFill>
                            <a:schemeClr val="dk1"/>
                          </a:solidFill>
                          <a:latin typeface="+mn-lt"/>
                          <a:ea typeface="+mn-ea"/>
                          <a:cs typeface="+mn-cs"/>
                        </a:rPr>
                        <a:t>para la incorporación de nuevos investigados;</a:t>
                      </a:r>
                      <a:r>
                        <a:rPr lang="es-ES" sz="1400" kern="1200" baseline="0" dirty="0" smtClean="0">
                          <a:solidFill>
                            <a:schemeClr val="dk1"/>
                          </a:solidFill>
                          <a:latin typeface="+mn-lt"/>
                          <a:ea typeface="+mn-ea"/>
                          <a:cs typeface="+mn-cs"/>
                        </a:rPr>
                        <a:t> y a la vez disponer se oficie a INTERPOL, a fin de hacer de conocimiento el resultado de la supervisión efectuada por OSINFOR y evitar así el desembarco del PFM a bordo de Yacu Kallpa.</a:t>
                      </a: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lang="es-ES" sz="1400" kern="1200" baseline="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ES" sz="1400" kern="1200" baseline="0" dirty="0" smtClean="0">
                          <a:solidFill>
                            <a:schemeClr val="dk1"/>
                          </a:solidFill>
                          <a:latin typeface="+mn-lt"/>
                          <a:ea typeface="+mn-ea"/>
                          <a:cs typeface="+mn-cs"/>
                        </a:rPr>
                        <a:t>3.2 Disposición que declara compleja la investigación y amplía el plazo de investigación, en atención a lo dispuesto en  el  inciso 3 del artículo  342° del Código Procesal Penal.</a:t>
                      </a: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lang="es-PE" sz="13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3;p16">
            <a:extLst>
              <a:ext uri="{FF2B5EF4-FFF2-40B4-BE49-F238E27FC236}">
                <a16:creationId xmlns="" xmlns:a16="http://schemas.microsoft.com/office/drawing/2014/main" id="{5BCCB87B-030E-48C7-B99B-88CF57BDA3E0}"/>
              </a:ext>
            </a:extLst>
          </p:cNvPr>
          <p:cNvSpPr txBox="1">
            <a:spLocks/>
          </p:cNvSpPr>
          <p:nvPr/>
        </p:nvSpPr>
        <p:spPr>
          <a:xfrm>
            <a:off x="373237" y="928671"/>
            <a:ext cx="5913275" cy="5643601"/>
          </a:xfrm>
          <a:prstGeom prst="rect">
            <a:avLst/>
          </a:prstGeom>
          <a:noFill/>
          <a:ln>
            <a:noFill/>
          </a:ln>
        </p:spPr>
        <p:txBody>
          <a:bodyPr spcFirstLastPara="1" lIns="0" tIns="34275" rIns="0" bIns="34275"/>
          <a:lstStyle/>
          <a:p>
            <a:pPr algn="just" defTabSz="685800" eaLnBrk="1" fontAlgn="auto" hangingPunct="1">
              <a:spcBef>
                <a:spcPts val="600"/>
              </a:spcBef>
              <a:spcAft>
                <a:spcPts val="600"/>
              </a:spcAft>
              <a:buClr>
                <a:srgbClr val="000000"/>
              </a:buClr>
              <a:buSzPts val="1890"/>
              <a:defRPr/>
            </a:pPr>
            <a:r>
              <a:rPr lang="es-PE" sz="2000" kern="0" dirty="0">
                <a:solidFill>
                  <a:srgbClr val="000000"/>
                </a:solidFill>
                <a:ea typeface="Cabin"/>
                <a:sym typeface="Cabin"/>
              </a:rPr>
              <a:t>La Carta Política del Estado en su artículo 159º inciso 4  señala como función principal del Ministerio Público: </a:t>
            </a:r>
            <a:r>
              <a:rPr lang="es-PE" sz="2000" b="1" i="1" kern="0" dirty="0">
                <a:solidFill>
                  <a:srgbClr val="000000"/>
                </a:solidFill>
                <a:ea typeface="Cabin"/>
                <a:sym typeface="Cabin"/>
              </a:rPr>
              <a:t>“Conducir desde su inicio la investigación del delito. Con tal propósito la Policía Nacional está obligada a cumplir los mandatos del Ministerio Público en el ámbito de su función”</a:t>
            </a:r>
            <a:r>
              <a:rPr lang="es-PE" sz="2000" b="1" kern="0" dirty="0">
                <a:solidFill>
                  <a:srgbClr val="000000"/>
                </a:solidFill>
                <a:ea typeface="Cabin"/>
                <a:sym typeface="Cabin"/>
              </a:rPr>
              <a:t>; </a:t>
            </a:r>
            <a:r>
              <a:rPr lang="es-PE" sz="2000" kern="0" dirty="0">
                <a:solidFill>
                  <a:srgbClr val="000000"/>
                </a:solidFill>
                <a:ea typeface="Cabin"/>
                <a:sym typeface="Cabin"/>
              </a:rPr>
              <a:t>en ese mismo sentido, el Decreto Legislativo Nº 052 – “Ley Orgánica del Ministerio Público”, en su artículo 1º precisa: </a:t>
            </a:r>
            <a:r>
              <a:rPr lang="es-PE" sz="2000" b="1" i="1" kern="0" dirty="0">
                <a:solidFill>
                  <a:srgbClr val="000000"/>
                </a:solidFill>
                <a:ea typeface="Cabin"/>
                <a:sym typeface="Cabin"/>
              </a:rPr>
              <a:t>“El Ministerio Público es el organismo autónomo del Estado que tiene como funciones principales la defensa de la legalidad (…) la persecución del delito y la reparación civil. También velará por la prevención del delito dentro de las limitaciones que resultan de la presente ley (…)”.</a:t>
            </a:r>
            <a:endParaRPr lang="es-PE" sz="2000" kern="0" dirty="0">
              <a:solidFill>
                <a:srgbClr val="000000"/>
              </a:solidFill>
              <a:sym typeface="Arial"/>
            </a:endParaRPr>
          </a:p>
          <a:p>
            <a:pPr algn="just">
              <a:spcBef>
                <a:spcPts val="600"/>
              </a:spcBef>
              <a:spcAft>
                <a:spcPts val="600"/>
              </a:spcAft>
              <a:buSzPts val="1890"/>
              <a:defRPr/>
            </a:pPr>
            <a:r>
              <a:rPr lang="es-PE" sz="2000" kern="0" dirty="0">
                <a:solidFill>
                  <a:srgbClr val="000000"/>
                </a:solidFill>
                <a:ea typeface="Cabin"/>
                <a:sym typeface="Cabin"/>
              </a:rPr>
              <a:t>En este marco de acción, las F</a:t>
            </a:r>
            <a:r>
              <a:rPr lang="es-PE" sz="2000" dirty="0">
                <a:ea typeface="Cabin"/>
                <a:sym typeface="Cabin"/>
              </a:rPr>
              <a:t>iscalías Especializadas en Materia Ambiental, no sólo persiguen el delito ambiental sino también desarrollan actuaciones en vía de prevención.</a:t>
            </a:r>
            <a:endParaRPr lang="es-PE" sz="2000" kern="0" dirty="0">
              <a:solidFill>
                <a:srgbClr val="000000"/>
              </a:solidFill>
              <a:sym typeface="Arial"/>
            </a:endParaRPr>
          </a:p>
          <a:p>
            <a:pPr defTabSz="685800" eaLnBrk="1" fontAlgn="auto" hangingPunct="1">
              <a:lnSpc>
                <a:spcPct val="70000"/>
              </a:lnSpc>
              <a:spcBef>
                <a:spcPts val="1050"/>
              </a:spcBef>
              <a:spcAft>
                <a:spcPts val="0"/>
              </a:spcAft>
              <a:buClr>
                <a:srgbClr val="000000"/>
              </a:buClr>
              <a:buSzPts val="1400"/>
              <a:defRPr/>
            </a:pPr>
            <a:endParaRPr lang="es-PE" sz="2000" kern="0" dirty="0">
              <a:solidFill>
                <a:srgbClr val="000000"/>
              </a:solidFill>
              <a:ea typeface="Arial"/>
              <a:sym typeface="Arial"/>
            </a:endParaRPr>
          </a:p>
        </p:txBody>
      </p:sp>
      <p:pic>
        <p:nvPicPr>
          <p:cNvPr id="5" name="Google Shape;152;p16">
            <a:extLst>
              <a:ext uri="{FF2B5EF4-FFF2-40B4-BE49-F238E27FC236}">
                <a16:creationId xmlns="" xmlns:a16="http://schemas.microsoft.com/office/drawing/2014/main" id="{878DF7D8-76A0-4966-860C-0EEB36E2E1CB}"/>
              </a:ext>
            </a:extLst>
          </p:cNvPr>
          <p:cNvPicPr preferRelativeResize="0">
            <a:picLocks noChangeAspect="1" noChangeArrowheads="1"/>
          </p:cNvPicPr>
          <p:nvPr/>
        </p:nvPicPr>
        <p:blipFill>
          <a:blip r:embed="rId2">
            <a:extLst>
              <a:ext uri="{28A0092B-C50C-407E-A947-70E740481C1C}">
                <a14:useLocalDpi xmlns:a14="http://schemas.microsoft.com/office/drawing/2010/main" xmlns="" val="0"/>
              </a:ext>
            </a:extLst>
          </a:blip>
          <a:srcRect l="46196" t="14806" r="4889" b="839"/>
          <a:stretch>
            <a:fillRect/>
          </a:stretch>
        </p:blipFill>
        <p:spPr bwMode="auto">
          <a:xfrm>
            <a:off x="6500825" y="1857364"/>
            <a:ext cx="2228851" cy="312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uadroTexto 5">
            <a:extLst>
              <a:ext uri="{FF2B5EF4-FFF2-40B4-BE49-F238E27FC236}">
                <a16:creationId xmlns="" xmlns:a16="http://schemas.microsoft.com/office/drawing/2014/main" id="{45D124D3-F57C-4071-97F1-AC383CB8062C}"/>
              </a:ext>
            </a:extLst>
          </p:cNvPr>
          <p:cNvSpPr txBox="1"/>
          <p:nvPr/>
        </p:nvSpPr>
        <p:spPr>
          <a:xfrm>
            <a:off x="185738" y="-31750"/>
            <a:ext cx="8377311" cy="707886"/>
          </a:xfrm>
          <a:prstGeom prst="rect">
            <a:avLst/>
          </a:prstGeom>
          <a:noFill/>
        </p:spPr>
        <p:txBody>
          <a:bodyPr wrap="square">
            <a:spAutoFit/>
          </a:bodyPr>
          <a:lstStyle/>
          <a:p>
            <a:pPr>
              <a:defRPr/>
            </a:pPr>
            <a:r>
              <a:rPr lang="es-CO" sz="4000" b="1" dirty="0">
                <a:solidFill>
                  <a:prstClr val="black"/>
                </a:solidFill>
                <a:effectLst>
                  <a:outerShdw blurRad="63500" algn="ctr" rotWithShape="0">
                    <a:prstClr val="black">
                      <a:alpha val="40000"/>
                    </a:prstClr>
                  </a:outerShdw>
                </a:effectLst>
                <a:latin typeface="+mj-lt"/>
              </a:rPr>
              <a:t>Función del Ministerio Público</a:t>
            </a:r>
          </a:p>
        </p:txBody>
      </p:sp>
      <p:cxnSp>
        <p:nvCxnSpPr>
          <p:cNvPr id="7"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373239"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9" name="Imagen 8">
            <a:extLst>
              <a:ext uri="{FF2B5EF4-FFF2-40B4-BE49-F238E27FC236}">
                <a16:creationId xmlns="" xmlns:a16="http://schemas.microsoft.com/office/drawing/2014/main" id="{D63FA33F-ACFD-4EC2-9048-1891A0F9213B}"/>
              </a:ext>
            </a:extLst>
          </p:cNvPr>
          <p:cNvPicPr>
            <a:picLocks noChangeAspect="1"/>
          </p:cNvPicPr>
          <p:nvPr/>
        </p:nvPicPr>
        <p:blipFill>
          <a:blip r:embed="rId3" cstate="print"/>
          <a:stretch>
            <a:fillRect/>
          </a:stretch>
        </p:blipFill>
        <p:spPr>
          <a:xfrm>
            <a:off x="8446867" y="120115"/>
            <a:ext cx="545123" cy="726831"/>
          </a:xfrm>
          <a:prstGeom prst="rect">
            <a:avLst/>
          </a:prstGeom>
        </p:spPr>
      </p:pic>
    </p:spTree>
    <p:extLst>
      <p:ext uri="{BB962C8B-B14F-4D97-AF65-F5344CB8AC3E}">
        <p14:creationId xmlns:p14="http://schemas.microsoft.com/office/powerpoint/2010/main" xmlns="" val="2466074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xmlns="" val="2819085354"/>
              </p:ext>
            </p:extLst>
          </p:nvPr>
        </p:nvGraphicFramePr>
        <p:xfrm>
          <a:off x="357157" y="928671"/>
          <a:ext cx="8501123" cy="5357848"/>
        </p:xfrm>
        <a:graphic>
          <a:graphicData uri="http://schemas.openxmlformats.org/drawingml/2006/table">
            <a:tbl>
              <a:tblPr firstRow="1" bandRow="1">
                <a:tableStyleId>{5C22544A-7EE6-4342-B048-85BDC9FD1C3A}</a:tableStyleId>
              </a:tblPr>
              <a:tblGrid>
                <a:gridCol w="1143009"/>
                <a:gridCol w="7358114"/>
              </a:tblGrid>
              <a:tr h="782585">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20039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11/01/2016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PE" sz="1400" kern="1200" dirty="0" smtClean="0">
                        <a:solidFill>
                          <a:schemeClr val="dk1"/>
                        </a:solidFill>
                        <a:latin typeface="+mn-lt"/>
                        <a:ea typeface="+mn-ea"/>
                        <a:cs typeface="+mn-cs"/>
                      </a:endParaRP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600" kern="1200" dirty="0" smtClean="0">
                          <a:solidFill>
                            <a:schemeClr val="dk1"/>
                          </a:solidFill>
                          <a:latin typeface="+mn-lt"/>
                          <a:ea typeface="+mn-ea"/>
                          <a:cs typeface="+mn-cs"/>
                        </a:rPr>
                        <a:t>     Como </a:t>
                      </a:r>
                      <a:r>
                        <a:rPr lang="es-PE" sz="1600" kern="1200" baseline="0" dirty="0" smtClean="0">
                          <a:solidFill>
                            <a:schemeClr val="dk1"/>
                          </a:solidFill>
                          <a:latin typeface="+mn-lt"/>
                          <a:ea typeface="+mn-ea"/>
                          <a:cs typeface="+mn-cs"/>
                        </a:rPr>
                        <a:t>consecuencia de las gestiones efectuadas por la Coordinación ante INTERPOL </a:t>
                      </a:r>
                      <a:r>
                        <a:rPr lang="es-PE" sz="1600" b="1" kern="1200" baseline="0" dirty="0" smtClean="0">
                          <a:solidFill>
                            <a:schemeClr val="dk1"/>
                          </a:solidFill>
                          <a:latin typeface="+mn-lt"/>
                          <a:ea typeface="+mn-ea"/>
                          <a:cs typeface="+mn-cs"/>
                        </a:rPr>
                        <a:t>la Procuraduría para la Defensa del Medio Ambiente y los Recursos Naturales de República Dominicana, efectúa el Allanamiento y Secuestro de 398 atados de madera </a:t>
                      </a:r>
                      <a:r>
                        <a:rPr lang="es-PE" sz="1600" b="0" kern="1200" baseline="0" dirty="0" smtClean="0">
                          <a:solidFill>
                            <a:schemeClr val="dk1"/>
                          </a:solidFill>
                          <a:latin typeface="+mn-lt"/>
                          <a:ea typeface="+mn-ea"/>
                          <a:cs typeface="+mn-cs"/>
                        </a:rPr>
                        <a:t>que se encontraban en el patio de carga del Puerto Río Haina  </a:t>
                      </a:r>
                      <a:r>
                        <a:rPr lang="es-PE" sz="1600" b="1" kern="1200" baseline="0" dirty="0" smtClean="0">
                          <a:solidFill>
                            <a:schemeClr val="dk1"/>
                          </a:solidFill>
                          <a:latin typeface="+mn-lt"/>
                          <a:ea typeface="+mn-ea"/>
                          <a:cs typeface="+mn-cs"/>
                        </a:rPr>
                        <a:t>que habían sido desembarcados de Yacu Kallpa, </a:t>
                      </a:r>
                      <a:r>
                        <a:rPr lang="es-PE" sz="1600" b="0" kern="1200" baseline="0" dirty="0" smtClean="0">
                          <a:solidFill>
                            <a:schemeClr val="dk1"/>
                          </a:solidFill>
                          <a:latin typeface="+mn-lt"/>
                          <a:ea typeface="+mn-ea"/>
                          <a:cs typeface="+mn-cs"/>
                        </a:rPr>
                        <a:t>disponiéndose que quede bajo custodia de la Dirección General de Aduanas y de la Administración de la Operadora del Puerto Haina Oriental.</a:t>
                      </a:r>
                      <a:endParaRPr lang="es-PE" sz="1600" b="0" kern="1200" dirty="0" smtClean="0">
                        <a:solidFill>
                          <a:schemeClr val="dk1"/>
                        </a:solidFill>
                        <a:latin typeface="+mn-lt"/>
                        <a:ea typeface="+mn-ea"/>
                        <a:cs typeface="+mn-cs"/>
                      </a:endParaRPr>
                    </a:p>
                  </a:txBody>
                  <a:tcPr/>
                </a:tc>
              </a:tr>
              <a:tr h="25713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12/01/2016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ES" sz="1600" kern="1200" dirty="0" smtClean="0">
                          <a:solidFill>
                            <a:schemeClr val="dk1"/>
                          </a:solidFill>
                          <a:latin typeface="+mn-lt"/>
                          <a:ea typeface="+mn-ea"/>
                          <a:cs typeface="+mn-cs"/>
                        </a:rPr>
                        <a:t>INTERPOL remitió a la Coordinación Nacional de FEMAs el Oficio N° 526 – 2016 – DIRNAOP – PNP/OCN – INTERPOL – LIMA/DIVIAIEPC, indicando que derivó un mensaje de Alerta a su similar de INTERPOL Santo Domingo, la misma que el 07 de enero del 2016,  a través del Cuerpo Especializado de Seguridad Portuaria del Ministerio de Defensa de la República Dominicana dispuso iniciar los trámites para la inspección de toda la madera a bordo de la embarcación Yacu Kallpa; asimismo, refirió que derivó un Mensaje de Alerta a sus similares de INTERPOL Santo Domingo, Estados Unidos Mexicanos y Washington para que se evite la descarga de la totalidad de los productos maderables.</a:t>
                      </a:r>
                      <a:endParaRPr lang="es-PE"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xmlns="" val="271497218"/>
              </p:ext>
            </p:extLst>
          </p:nvPr>
        </p:nvGraphicFramePr>
        <p:xfrm>
          <a:off x="357157" y="928670"/>
          <a:ext cx="8501123" cy="5537400"/>
        </p:xfrm>
        <a:graphic>
          <a:graphicData uri="http://schemas.openxmlformats.org/drawingml/2006/table">
            <a:tbl>
              <a:tblPr firstRow="1" bandRow="1">
                <a:tableStyleId>{5C22544A-7EE6-4342-B048-85BDC9FD1C3A}</a:tableStyleId>
              </a:tblPr>
              <a:tblGrid>
                <a:gridCol w="1071571"/>
                <a:gridCol w="7429552"/>
              </a:tblGrid>
              <a:tr h="542325">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2401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12/01/2016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ES" sz="1400" kern="1200" dirty="0" smtClean="0">
                          <a:solidFill>
                            <a:schemeClr val="dk1"/>
                          </a:solidFill>
                          <a:latin typeface="+mn-lt"/>
                          <a:ea typeface="+mn-ea"/>
                          <a:cs typeface="+mn-cs"/>
                        </a:rPr>
                        <a:t>2. La Fiscal Provincial de la FEMA Loreto – Maynas, por Oficio N° 019 – 2016 – MP – FEMA – JQR, solicitó a las autoridades de la República Dominicana lo siguiente: </a:t>
                      </a:r>
                      <a:r>
                        <a:rPr lang="es-ES" sz="1400" b="1" kern="1200" dirty="0" smtClean="0">
                          <a:solidFill>
                            <a:schemeClr val="dk1"/>
                          </a:solidFill>
                          <a:latin typeface="+mn-lt"/>
                          <a:ea typeface="+mn-ea"/>
                          <a:cs typeface="+mn-cs"/>
                        </a:rPr>
                        <a:t>a) Realizar la Inspección Ocular de las Guías de Transporte Forestal </a:t>
                      </a:r>
                      <a:r>
                        <a:rPr lang="es-ES" sz="1400" kern="1200" dirty="0" smtClean="0">
                          <a:solidFill>
                            <a:schemeClr val="dk1"/>
                          </a:solidFill>
                          <a:latin typeface="+mn-lt"/>
                          <a:ea typeface="+mn-ea"/>
                          <a:cs typeface="+mn-cs"/>
                        </a:rPr>
                        <a:t>que corresponden a contratos y/o permisos forestales, del PFM que se encontraba n la Nave Yacu kallpa; b),</a:t>
                      </a:r>
                      <a:r>
                        <a:rPr lang="es-ES" sz="1400" b="1" kern="1200" dirty="0" smtClean="0">
                          <a:solidFill>
                            <a:schemeClr val="dk1"/>
                          </a:solidFill>
                          <a:latin typeface="+mn-lt"/>
                          <a:ea typeface="+mn-ea"/>
                          <a:cs typeface="+mn-cs"/>
                        </a:rPr>
                        <a:t> Realizar la Incautación con fines de decomiso de todos los bienes o productos forestales cuyas Guías de Transporte Forestal provengan de los siguientes  Contratos y/o Guías Forestales observadas</a:t>
                      </a:r>
                      <a:r>
                        <a:rPr lang="es-ES" sz="1400" kern="1200" dirty="0" smtClean="0">
                          <a:solidFill>
                            <a:schemeClr val="dk1"/>
                          </a:solidFill>
                          <a:latin typeface="+mn-lt"/>
                          <a:ea typeface="+mn-ea"/>
                          <a:cs typeface="+mn-cs"/>
                        </a:rPr>
                        <a:t> y c) </a:t>
                      </a:r>
                      <a:r>
                        <a:rPr lang="es-ES" sz="1400" b="1" kern="1200" dirty="0" smtClean="0">
                          <a:solidFill>
                            <a:schemeClr val="dk1"/>
                          </a:solidFill>
                          <a:latin typeface="+mn-lt"/>
                          <a:ea typeface="+mn-ea"/>
                          <a:cs typeface="+mn-cs"/>
                        </a:rPr>
                        <a:t>Ordenar el retorno de la mercadería que habría sido desembarcada, así como de la mercadería que aún se encuentre en la nave YACUKALLPA</a:t>
                      </a:r>
                      <a:r>
                        <a:rPr lang="es-ES" sz="1400" kern="1200" dirty="0" smtClean="0">
                          <a:solidFill>
                            <a:schemeClr val="dk1"/>
                          </a:solidFill>
                          <a:latin typeface="+mn-lt"/>
                          <a:ea typeface="+mn-ea"/>
                          <a:cs typeface="+mn-cs"/>
                        </a:rPr>
                        <a:t>, documento que fue remitido a las autoridades de República Dominicana a través de la Unidad de Cooperación Judicial Internacional y Extradiciones del Ministerio Público.</a:t>
                      </a:r>
                      <a:endParaRPr lang="es-PE" sz="1400" kern="120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es-PE" sz="1400" kern="1200" dirty="0" smtClean="0">
                        <a:solidFill>
                          <a:schemeClr val="dk1"/>
                        </a:solidFill>
                        <a:latin typeface="+mn-lt"/>
                        <a:ea typeface="+mn-ea"/>
                        <a:cs typeface="+mn-cs"/>
                      </a:endParaRPr>
                    </a:p>
                  </a:txBody>
                  <a:tcPr/>
                </a:tc>
              </a:tr>
              <a:tr h="2556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27/01 al 04/02/2016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ES" sz="1400" b="1" kern="1200" dirty="0" smtClean="0">
                          <a:solidFill>
                            <a:schemeClr val="dk1"/>
                          </a:solidFill>
                          <a:latin typeface="+mn-lt"/>
                          <a:ea typeface="+mn-ea"/>
                          <a:cs typeface="+mn-cs"/>
                        </a:rPr>
                        <a:t>      La Fiscal Superior Coordinadora Nacional de las FEMAs y la Fiscal Provincial de la FEMA Loreto</a:t>
                      </a:r>
                      <a:r>
                        <a:rPr lang="es-ES" sz="1400" b="1" kern="1200" baseline="0" dirty="0" smtClean="0">
                          <a:solidFill>
                            <a:schemeClr val="dk1"/>
                          </a:solidFill>
                          <a:latin typeface="+mn-lt"/>
                          <a:ea typeface="+mn-ea"/>
                          <a:cs typeface="+mn-cs"/>
                        </a:rPr>
                        <a:t> – Maynas</a:t>
                      </a:r>
                      <a:r>
                        <a:rPr lang="es-ES" sz="1400" b="1" kern="1200" dirty="0" smtClean="0">
                          <a:solidFill>
                            <a:schemeClr val="dk1"/>
                          </a:solidFill>
                          <a:latin typeface="+mn-lt"/>
                          <a:ea typeface="+mn-ea"/>
                          <a:cs typeface="+mn-cs"/>
                        </a:rPr>
                        <a:t>, nos trasladándonos al Puerto de Tampico</a:t>
                      </a:r>
                      <a:r>
                        <a:rPr lang="es-ES" sz="1400" b="1" kern="1200" baseline="0" dirty="0" smtClean="0">
                          <a:solidFill>
                            <a:schemeClr val="dk1"/>
                          </a:solidFill>
                          <a:latin typeface="+mn-lt"/>
                          <a:ea typeface="+mn-ea"/>
                          <a:cs typeface="+mn-cs"/>
                        </a:rPr>
                        <a:t> - Ta</a:t>
                      </a:r>
                      <a:r>
                        <a:rPr lang="es-ES" sz="1400" b="1" kern="1200" dirty="0" smtClean="0">
                          <a:solidFill>
                            <a:schemeClr val="dk1"/>
                          </a:solidFill>
                          <a:latin typeface="+mn-lt"/>
                          <a:ea typeface="+mn-ea"/>
                          <a:cs typeface="+mn-cs"/>
                        </a:rPr>
                        <a:t>maulipas</a:t>
                      </a:r>
                      <a:r>
                        <a:rPr lang="es-ES" sz="1400" kern="1200" dirty="0" smtClean="0">
                          <a:solidFill>
                            <a:schemeClr val="dk1"/>
                          </a:solidFill>
                          <a:latin typeface="+mn-lt"/>
                          <a:ea typeface="+mn-ea"/>
                          <a:cs typeface="+mn-cs"/>
                        </a:rPr>
                        <a:t>, donde sostuvimos reuniones con diversas autoridades de los Estados Unidos Mexicanos, para gestionar se proceda a la inmovilización de la embarcación Yacu Kallpa a fin de evitar se descargue el producto forestal maderable que transportaba, manifestándosenos que si los documentos que daban cuentan de la procedencia ilegal de la madera a bordo del Yacu Kallpa eran remitidos por Aduanas Perú a su par de Aduanas México, recién podrían intervenir, lo cual se logró concretar</a:t>
                      </a:r>
                      <a:r>
                        <a:rPr lang="es-ES" sz="1400" b="1" kern="1200" dirty="0" smtClean="0">
                          <a:solidFill>
                            <a:schemeClr val="dk1"/>
                          </a:solidFill>
                          <a:latin typeface="+mn-lt"/>
                          <a:ea typeface="+mn-ea"/>
                          <a:cs typeface="+mn-cs"/>
                        </a:rPr>
                        <a:t>, lográndose que se disponga</a:t>
                      </a:r>
                      <a:r>
                        <a:rPr lang="es-ES" sz="1400" b="1" kern="1200" baseline="0" dirty="0" smtClean="0">
                          <a:solidFill>
                            <a:schemeClr val="dk1"/>
                          </a:solidFill>
                          <a:latin typeface="+mn-lt"/>
                          <a:ea typeface="+mn-ea"/>
                          <a:cs typeface="+mn-cs"/>
                        </a:rPr>
                        <a:t> </a:t>
                      </a:r>
                      <a:r>
                        <a:rPr lang="es-ES" sz="1400" b="1" kern="1200" dirty="0" smtClean="0">
                          <a:solidFill>
                            <a:schemeClr val="dk1"/>
                          </a:solidFill>
                          <a:latin typeface="+mn-lt"/>
                          <a:ea typeface="+mn-ea"/>
                          <a:cs typeface="+mn-cs"/>
                        </a:rPr>
                        <a:t>la descarga de la madera y que la misma fuera depositada en las bodegas del API (Autoridad Portuaria Integral de los EEUU Mexicanos) y permanezca ahí hasta que la Procuraduría General de la República -  PGR continúe con las averiguaciones.</a:t>
                      </a:r>
                      <a:endParaRPr lang="es-PE" sz="1400" b="1" kern="1200" dirty="0" smtClean="0">
                        <a:solidFill>
                          <a:schemeClr val="dk1"/>
                        </a:solidFill>
                        <a:latin typeface="+mn-lt"/>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None/>
                        <a:tabLst/>
                        <a:defRPr/>
                      </a:pPr>
                      <a:endParaRPr lang="es-PE" sz="14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xmlns="" val="1916876076"/>
              </p:ext>
            </p:extLst>
          </p:nvPr>
        </p:nvGraphicFramePr>
        <p:xfrm>
          <a:off x="357157" y="928670"/>
          <a:ext cx="8643999" cy="4732578"/>
        </p:xfrm>
        <a:graphic>
          <a:graphicData uri="http://schemas.openxmlformats.org/drawingml/2006/table">
            <a:tbl>
              <a:tblPr firstRow="1" bandRow="1">
                <a:tableStyleId>{5C22544A-7EE6-4342-B048-85BDC9FD1C3A}</a:tableStyleId>
              </a:tblPr>
              <a:tblGrid>
                <a:gridCol w="1234858"/>
                <a:gridCol w="7409141"/>
              </a:tblGrid>
              <a:tr h="676082">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2028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11/02/2016</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400" b="1" kern="1200" dirty="0" smtClean="0">
                          <a:solidFill>
                            <a:schemeClr val="dk1"/>
                          </a:solidFill>
                          <a:latin typeface="+mn-lt"/>
                          <a:ea typeface="+mn-ea"/>
                          <a:cs typeface="+mn-cs"/>
                        </a:rPr>
                        <a:t>Oficio</a:t>
                      </a:r>
                      <a:r>
                        <a:rPr lang="es-PE" sz="1400" b="1" kern="1200" baseline="0" dirty="0" smtClean="0">
                          <a:solidFill>
                            <a:schemeClr val="dk1"/>
                          </a:solidFill>
                          <a:latin typeface="+mn-lt"/>
                          <a:ea typeface="+mn-ea"/>
                          <a:cs typeface="+mn-cs"/>
                        </a:rPr>
                        <a:t> N° 125-2016-SUNAT/390000, firmado por Gustavo Antonio Romero Murga, Intendente de la Intendencia de Gestión y Control Aduanero de la SUNAT, quien remite a Ricardo Treviño Chapa, de la Administración General de Aduanas del Distrito federal de  México información solicitada en relación al origen de la  madera embarcada en Yacu Kallpa y que se encontraba en ese momento acoderada en el puerto de Tampico México, información a través de la cual se le hace conocer el resultado de la labor de supervisión de OSINFOR.</a:t>
                      </a:r>
                      <a:endParaRPr lang="es-PE" sz="1400" kern="1200" dirty="0" smtClean="0">
                        <a:solidFill>
                          <a:schemeClr val="dk1"/>
                        </a:solidFill>
                        <a:latin typeface="+mn-lt"/>
                        <a:ea typeface="+mn-ea"/>
                        <a:cs typeface="+mn-cs"/>
                      </a:endParaRPr>
                    </a:p>
                  </a:txBody>
                  <a:tcPr/>
                </a:tc>
              </a:tr>
              <a:tr h="2028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smtClean="0">
                          <a:solidFill>
                            <a:schemeClr val="dk1"/>
                          </a:solidFill>
                          <a:latin typeface="+mn-lt"/>
                          <a:ea typeface="+mn-ea"/>
                          <a:cs typeface="+mn-cs"/>
                        </a:rPr>
                        <a:t>17/02/2016</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Por Oficio N° 050-2016-OSINFOR/01.1,  OSINFOR</a:t>
                      </a:r>
                      <a:r>
                        <a:rPr lang="es-ES" sz="1400" kern="1200" baseline="0" dirty="0" smtClean="0">
                          <a:solidFill>
                            <a:schemeClr val="dk1"/>
                          </a:solidFill>
                          <a:latin typeface="+mn-lt"/>
                          <a:ea typeface="+mn-ea"/>
                          <a:cs typeface="+mn-cs"/>
                        </a:rPr>
                        <a:t> </a:t>
                      </a:r>
                      <a:r>
                        <a:rPr lang="es-ES" sz="1400" kern="1200" dirty="0" smtClean="0">
                          <a:solidFill>
                            <a:schemeClr val="dk1"/>
                          </a:solidFill>
                          <a:latin typeface="+mn-lt"/>
                          <a:ea typeface="+mn-ea"/>
                          <a:cs typeface="+mn-cs"/>
                        </a:rPr>
                        <a:t> pone en conocimiento de la FEMA Loreto – Maynas, que de los cincuenta y uno (51) casos supervisados</a:t>
                      </a:r>
                      <a:r>
                        <a:rPr lang="es-ES" sz="1400" kern="1200" baseline="0" dirty="0" smtClean="0">
                          <a:solidFill>
                            <a:schemeClr val="dk1"/>
                          </a:solidFill>
                          <a:latin typeface="+mn-lt"/>
                          <a:ea typeface="+mn-ea"/>
                          <a:cs typeface="+mn-cs"/>
                        </a:rPr>
                        <a:t> </a:t>
                      </a:r>
                      <a:r>
                        <a:rPr lang="es-ES" sz="1400" kern="1200" dirty="0" smtClean="0">
                          <a:solidFill>
                            <a:schemeClr val="dk1"/>
                          </a:solidFill>
                          <a:latin typeface="+mn-lt"/>
                          <a:ea typeface="+mn-ea"/>
                          <a:cs typeface="+mn-cs"/>
                        </a:rPr>
                        <a:t>por el OSINFOR; </a:t>
                      </a:r>
                      <a:r>
                        <a:rPr lang="es-ES" sz="1400" b="1" kern="1200" dirty="0" smtClean="0">
                          <a:solidFill>
                            <a:schemeClr val="dk1"/>
                          </a:solidFill>
                          <a:latin typeface="+mn-lt"/>
                          <a:ea typeface="+mn-ea"/>
                          <a:cs typeface="+mn-cs"/>
                        </a:rPr>
                        <a:t>cuatro (04) justifican su origen legal ( 3.97% del volumen transportado en la nave  - volumen de 175.269 m³,) y cuarenta y siete (47)  no sustentan el origen legal de madera (corresponde a 94.22% de lo transportado en Yacu Kallpa -  volumen de 9 093.217 m³). </a:t>
                      </a:r>
                      <a:endParaRPr lang="es-PE" sz="1400" b="1"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xmlns="" val="1852677611"/>
              </p:ext>
            </p:extLst>
          </p:nvPr>
        </p:nvGraphicFramePr>
        <p:xfrm>
          <a:off x="357157" y="928671"/>
          <a:ext cx="8501123" cy="4312938"/>
        </p:xfrm>
        <a:graphic>
          <a:graphicData uri="http://schemas.openxmlformats.org/drawingml/2006/table">
            <a:tbl>
              <a:tblPr firstRow="1" bandRow="1">
                <a:tableStyleId>{5C22544A-7EE6-4342-B048-85BDC9FD1C3A}</a:tableStyleId>
              </a:tblPr>
              <a:tblGrid>
                <a:gridCol w="1285885"/>
                <a:gridCol w="7215238"/>
              </a:tblGrid>
              <a:tr h="869824">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1644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kern="1200" dirty="0" smtClean="0">
                          <a:solidFill>
                            <a:schemeClr val="dk1"/>
                          </a:solidFill>
                          <a:latin typeface="+mn-lt"/>
                          <a:ea typeface="+mn-ea"/>
                          <a:cs typeface="+mn-cs"/>
                        </a:rPr>
                        <a:t>06/05/2016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600" kern="1200" dirty="0" smtClean="0">
                          <a:solidFill>
                            <a:schemeClr val="dk1"/>
                          </a:solidFill>
                          <a:latin typeface="+mn-lt"/>
                          <a:ea typeface="+mn-ea"/>
                          <a:cs typeface="+mn-cs"/>
                        </a:rPr>
                        <a:t>OSINFOR, mediante Oficio N° 105 – 2016- OSINFOR/01.2, precisa en relación a la madera a bordo de la embarcación</a:t>
                      </a:r>
                      <a:r>
                        <a:rPr lang="es-PE" sz="1600" kern="1200" baseline="0" dirty="0" smtClean="0">
                          <a:solidFill>
                            <a:schemeClr val="dk1"/>
                          </a:solidFill>
                          <a:latin typeface="+mn-lt"/>
                          <a:ea typeface="+mn-ea"/>
                          <a:cs typeface="+mn-cs"/>
                        </a:rPr>
                        <a:t> </a:t>
                      </a:r>
                      <a:r>
                        <a:rPr lang="es-PE" sz="1600" kern="1200" dirty="0" smtClean="0">
                          <a:solidFill>
                            <a:schemeClr val="dk1"/>
                          </a:solidFill>
                          <a:latin typeface="+mn-lt"/>
                          <a:ea typeface="+mn-ea"/>
                          <a:cs typeface="+mn-cs"/>
                        </a:rPr>
                        <a:t>Yacu Kallpa que </a:t>
                      </a:r>
                      <a:r>
                        <a:rPr lang="es-PE" sz="1600" b="1" kern="1200" dirty="0" smtClean="0">
                          <a:solidFill>
                            <a:schemeClr val="dk1"/>
                          </a:solidFill>
                          <a:latin typeface="+mn-lt"/>
                          <a:ea typeface="+mn-ea"/>
                          <a:cs typeface="+mn-cs"/>
                        </a:rPr>
                        <a:t>de cincuenta y dos (52) casos supervisados, sólo  cuatro (04 ) justificaron el origen legal (3.97% del volumen transportado) mientras que cuarenta y ocho (48)</a:t>
                      </a:r>
                      <a:r>
                        <a:rPr lang="es-PE" sz="1600" b="1" kern="1200" baseline="0" dirty="0" smtClean="0">
                          <a:solidFill>
                            <a:schemeClr val="dk1"/>
                          </a:solidFill>
                          <a:latin typeface="+mn-lt"/>
                          <a:ea typeface="+mn-ea"/>
                          <a:cs typeface="+mn-cs"/>
                        </a:rPr>
                        <a:t> no lograron acreditar la procedencia lícita del Producto Forestal Maderable (</a:t>
                      </a:r>
                      <a:r>
                        <a:rPr lang="es-PE" sz="1600" b="1" kern="1200" dirty="0" smtClean="0">
                          <a:solidFill>
                            <a:schemeClr val="dk1"/>
                          </a:solidFill>
                          <a:latin typeface="+mn-lt"/>
                          <a:ea typeface="+mn-ea"/>
                          <a:cs typeface="+mn-cs"/>
                        </a:rPr>
                        <a:t>96.03% del volumen transportado – volumen 9, 268.493 m3 de madera).</a:t>
                      </a:r>
                    </a:p>
                  </a:txBody>
                  <a:tcPr/>
                </a:tc>
              </a:tr>
              <a:tr h="1523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kern="1200" dirty="0" smtClean="0">
                          <a:solidFill>
                            <a:schemeClr val="dk1"/>
                          </a:solidFill>
                          <a:latin typeface="+mn-lt"/>
                          <a:ea typeface="+mn-ea"/>
                          <a:cs typeface="+mn-cs"/>
                        </a:rPr>
                        <a:t>16/08/2016</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600" kern="1200" dirty="0" smtClean="0">
                          <a:solidFill>
                            <a:schemeClr val="dk1"/>
                          </a:solidFill>
                          <a:latin typeface="+mn-lt"/>
                          <a:ea typeface="+mn-ea"/>
                          <a:cs typeface="+mn-cs"/>
                        </a:rPr>
                        <a:t>En el expediente 2273 – 2016, </a:t>
                      </a:r>
                      <a:r>
                        <a:rPr lang="es-PE" sz="1600" b="1" kern="1200" dirty="0" smtClean="0">
                          <a:solidFill>
                            <a:schemeClr val="dk1"/>
                          </a:solidFill>
                          <a:latin typeface="+mn-lt"/>
                          <a:ea typeface="+mn-ea"/>
                          <a:cs typeface="+mn-cs"/>
                        </a:rPr>
                        <a:t>el Juez Jhon Richard</a:t>
                      </a:r>
                      <a:r>
                        <a:rPr lang="es-PE" sz="1600" b="1" kern="1200" baseline="0" dirty="0" smtClean="0">
                          <a:solidFill>
                            <a:schemeClr val="dk1"/>
                          </a:solidFill>
                          <a:latin typeface="+mn-lt"/>
                          <a:ea typeface="+mn-ea"/>
                          <a:cs typeface="+mn-cs"/>
                        </a:rPr>
                        <a:t> Ancka Ojeda del </a:t>
                      </a:r>
                      <a:r>
                        <a:rPr lang="es-PE" sz="1600" b="1" kern="1200" dirty="0" smtClean="0">
                          <a:solidFill>
                            <a:schemeClr val="dk1"/>
                          </a:solidFill>
                          <a:latin typeface="+mn-lt"/>
                          <a:ea typeface="+mn-ea"/>
                          <a:cs typeface="+mn-cs"/>
                        </a:rPr>
                        <a:t>Quinto Juzgado </a:t>
                      </a:r>
                      <a:r>
                        <a:rPr lang="es-PE" sz="1600" kern="1200" dirty="0" smtClean="0">
                          <a:solidFill>
                            <a:schemeClr val="dk1"/>
                          </a:solidFill>
                          <a:latin typeface="+mn-lt"/>
                          <a:ea typeface="+mn-ea"/>
                          <a:cs typeface="+mn-cs"/>
                        </a:rPr>
                        <a:t>de Investigación Preparatoria de delitos Aduaneros, Tributarios, de Mercado y Ambientales de la Corte Superior de Justicia de Loreto, por Resolución N° 04 </a:t>
                      </a:r>
                      <a:r>
                        <a:rPr lang="es-PE" sz="1600" b="1" kern="1200" dirty="0" smtClean="0">
                          <a:solidFill>
                            <a:schemeClr val="dk1"/>
                          </a:solidFill>
                          <a:latin typeface="+mn-lt"/>
                          <a:ea typeface="+mn-ea"/>
                          <a:cs typeface="+mn-cs"/>
                        </a:rPr>
                        <a:t>declara</a:t>
                      </a:r>
                      <a:r>
                        <a:rPr lang="es-PE" sz="1600" b="1" kern="1200" baseline="0" dirty="0" smtClean="0">
                          <a:solidFill>
                            <a:schemeClr val="dk1"/>
                          </a:solidFill>
                          <a:latin typeface="+mn-lt"/>
                          <a:ea typeface="+mn-ea"/>
                          <a:cs typeface="+mn-cs"/>
                        </a:rPr>
                        <a:t> fundado el requerimiento del autorización de incautación de 4,329 paquetes de Producto Forestal Maderable que se encontraban en los Puertos de Haina – República Dominicana y Tampico – Tamaulipas de los Estados Unidos Mexicanos,  del caso Yacu Kallpa</a:t>
                      </a:r>
                      <a:r>
                        <a:rPr lang="es-PE" sz="1600" kern="1200" baseline="0" dirty="0" smtClean="0">
                          <a:solidFill>
                            <a:schemeClr val="dk1"/>
                          </a:solidFill>
                          <a:latin typeface="+mn-lt"/>
                          <a:ea typeface="+mn-ea"/>
                          <a:cs typeface="+mn-cs"/>
                        </a:rPr>
                        <a:t>.</a:t>
                      </a:r>
                      <a:endParaRPr lang="es-PE"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xmlns="" val="674284986"/>
              </p:ext>
            </p:extLst>
          </p:nvPr>
        </p:nvGraphicFramePr>
        <p:xfrm>
          <a:off x="357157" y="928670"/>
          <a:ext cx="8501123" cy="5033341"/>
        </p:xfrm>
        <a:graphic>
          <a:graphicData uri="http://schemas.openxmlformats.org/drawingml/2006/table">
            <a:tbl>
              <a:tblPr firstRow="1" bandRow="1">
                <a:tableStyleId>{5C22544A-7EE6-4342-B048-85BDC9FD1C3A}</a:tableStyleId>
              </a:tblPr>
              <a:tblGrid>
                <a:gridCol w="1428761"/>
                <a:gridCol w="7072362"/>
              </a:tblGrid>
              <a:tr h="867366">
                <a:tc>
                  <a:txBody>
                    <a:bodyPr/>
                    <a:lstStyle/>
                    <a:p>
                      <a:pPr algn="ctr"/>
                      <a:r>
                        <a:rPr lang="es-PE" sz="1800" dirty="0" smtClean="0"/>
                        <a:t>FECHA</a:t>
                      </a:r>
                      <a:endParaRPr lang="es-PE" sz="1800" dirty="0"/>
                    </a:p>
                  </a:txBody>
                  <a:tcPr/>
                </a:tc>
                <a:tc>
                  <a:txBody>
                    <a:bodyPr/>
                    <a:lstStyle/>
                    <a:p>
                      <a:pPr algn="ctr"/>
                      <a:r>
                        <a:rPr lang="es-PE" sz="1800" dirty="0" smtClean="0"/>
                        <a:t>OCURRENCIA</a:t>
                      </a:r>
                      <a:endParaRPr lang="es-PE" sz="1800" dirty="0"/>
                    </a:p>
                  </a:txBody>
                  <a:tcPr/>
                </a:tc>
              </a:tr>
              <a:tr h="1636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kern="1200" dirty="0" smtClean="0">
                          <a:solidFill>
                            <a:schemeClr val="dk1"/>
                          </a:solidFill>
                          <a:latin typeface="+mn-lt"/>
                          <a:ea typeface="+mn-ea"/>
                          <a:cs typeface="+mn-cs"/>
                        </a:rPr>
                        <a:t>07/11/2016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kern="1200" dirty="0" smtClean="0">
                        <a:solidFill>
                          <a:schemeClr val="dk1"/>
                        </a:solidFill>
                        <a:latin typeface="+mn-lt"/>
                        <a:ea typeface="+mn-ea"/>
                        <a:cs typeface="+mn-cs"/>
                      </a:endParaRP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600" kern="1200" dirty="0" smtClean="0">
                          <a:solidFill>
                            <a:schemeClr val="dk1"/>
                          </a:solidFill>
                          <a:latin typeface="+mn-lt"/>
                          <a:ea typeface="+mn-ea"/>
                          <a:cs typeface="+mn-cs"/>
                        </a:rPr>
                        <a:t>     Mediante Resolución N° 16, la Sala Penal de Apelaciones de</a:t>
                      </a:r>
                      <a:r>
                        <a:rPr lang="es-PE" sz="1600" kern="1200" baseline="0" dirty="0" smtClean="0">
                          <a:solidFill>
                            <a:schemeClr val="dk1"/>
                          </a:solidFill>
                          <a:latin typeface="+mn-lt"/>
                          <a:ea typeface="+mn-ea"/>
                          <a:cs typeface="+mn-cs"/>
                        </a:rPr>
                        <a:t> la Corte Superiores de Justicia de Loreto en el Exp. N° 2273-2016, declara </a:t>
                      </a:r>
                      <a:r>
                        <a:rPr lang="es-PE" sz="1600" b="1" kern="1200" baseline="0" dirty="0" smtClean="0">
                          <a:solidFill>
                            <a:schemeClr val="dk1"/>
                          </a:solidFill>
                          <a:latin typeface="+mn-lt"/>
                          <a:ea typeface="+mn-ea"/>
                          <a:cs typeface="+mn-cs"/>
                        </a:rPr>
                        <a:t>INFUNDADO el Recurso de Apelación interpuesto contra la </a:t>
                      </a:r>
                      <a:r>
                        <a:rPr lang="es-PE" sz="1600" b="1" kern="1200" dirty="0" smtClean="0">
                          <a:solidFill>
                            <a:schemeClr val="dk1"/>
                          </a:solidFill>
                          <a:latin typeface="+mn-lt"/>
                          <a:ea typeface="+mn-ea"/>
                          <a:cs typeface="+mn-cs"/>
                        </a:rPr>
                        <a:t>Resolución N° 04 de fecha 16.08.16 que declaró</a:t>
                      </a:r>
                      <a:r>
                        <a:rPr lang="es-PE" sz="1600" b="1" kern="1200" baseline="0" dirty="0" smtClean="0">
                          <a:solidFill>
                            <a:schemeClr val="dk1"/>
                          </a:solidFill>
                          <a:latin typeface="+mn-lt"/>
                          <a:ea typeface="+mn-ea"/>
                          <a:cs typeface="+mn-cs"/>
                        </a:rPr>
                        <a:t> fundado el requerimiento del autorización de incautación del Producto Forestal Maderable incautado en el caso Yacu Kallpa.</a:t>
                      </a:r>
                      <a:endParaRPr lang="es-PE" sz="1600" b="1" kern="1200" dirty="0" smtClean="0">
                        <a:solidFill>
                          <a:schemeClr val="dk1"/>
                        </a:solidFill>
                        <a:latin typeface="+mn-lt"/>
                        <a:ea typeface="+mn-ea"/>
                        <a:cs typeface="+mn-cs"/>
                      </a:endParaRPr>
                    </a:p>
                  </a:txBody>
                  <a:tcPr/>
                </a:tc>
              </a:tr>
              <a:tr h="2354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kern="1200" dirty="0" smtClean="0">
                          <a:solidFill>
                            <a:schemeClr val="dk1"/>
                          </a:solidFill>
                          <a:latin typeface="+mn-lt"/>
                          <a:ea typeface="+mn-ea"/>
                          <a:cs typeface="+mn-cs"/>
                        </a:rPr>
                        <a:t>19/01/2017</a:t>
                      </a:r>
                    </a:p>
                  </a:txBody>
                  <a:tcPr/>
                </a:tc>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None/>
                        <a:tabLst/>
                        <a:defRPr/>
                      </a:pPr>
                      <a:r>
                        <a:rPr lang="es-PE" sz="1600" kern="1200" dirty="0" smtClean="0">
                          <a:solidFill>
                            <a:schemeClr val="dk1"/>
                          </a:solidFill>
                          <a:latin typeface="+mn-lt"/>
                          <a:ea typeface="+mn-ea"/>
                          <a:cs typeface="+mn-cs"/>
                        </a:rPr>
                        <a:t>     Mediante</a:t>
                      </a:r>
                      <a:r>
                        <a:rPr lang="es-PE" sz="1600" kern="1200" baseline="0" dirty="0" smtClean="0">
                          <a:solidFill>
                            <a:schemeClr val="dk1"/>
                          </a:solidFill>
                          <a:latin typeface="+mn-lt"/>
                          <a:ea typeface="+mn-ea"/>
                          <a:cs typeface="+mn-cs"/>
                        </a:rPr>
                        <a:t> Oficio N° 606-2017/MP-FN-UCJIE , el Jefe de la Unidad de Cooperación Judicial y Extradiciones de la Fiscalía de la Nación, hace de conocimiento a la Coordinación Nacional de FEMAs. que las autoridades mexicanas habían dispuesto el 12 de setiembre de 2016, el levantamiento del aseguramiento precautoria de PFM decomisado a bordo de Yacu </a:t>
                      </a:r>
                      <a:r>
                        <a:rPr lang="es-PE" sz="1600" kern="1200" baseline="0" dirty="0" err="1" smtClean="0">
                          <a:solidFill>
                            <a:schemeClr val="dk1"/>
                          </a:solidFill>
                          <a:latin typeface="+mn-lt"/>
                          <a:ea typeface="+mn-ea"/>
                          <a:cs typeface="+mn-cs"/>
                        </a:rPr>
                        <a:t>Kallpa</a:t>
                      </a:r>
                      <a:r>
                        <a:rPr lang="es-PE" sz="1600" kern="1200" baseline="0" dirty="0" smtClean="0">
                          <a:solidFill>
                            <a:schemeClr val="dk1"/>
                          </a:solidFill>
                          <a:latin typeface="+mn-lt"/>
                          <a:ea typeface="+mn-ea"/>
                          <a:cs typeface="+mn-cs"/>
                        </a:rPr>
                        <a:t> (3,331 atados de madera provenientes del Perú, así como la entrega a sus propietarios el 30 de setiembre de 2016,   quedando bajo su custodia solo 601 atados), ello a pesar de que tenían conocimiento </a:t>
                      </a:r>
                      <a:r>
                        <a:rPr lang="es-PE" sz="1600" kern="1200" dirty="0" smtClean="0">
                          <a:solidFill>
                            <a:schemeClr val="dk1"/>
                          </a:solidFill>
                          <a:latin typeface="+mn-lt"/>
                          <a:ea typeface="+mn-ea"/>
                          <a:cs typeface="+mn-cs"/>
                        </a:rPr>
                        <a:t>de</a:t>
                      </a:r>
                      <a:r>
                        <a:rPr lang="es-PE" sz="1600" kern="1200" baseline="0" dirty="0" smtClean="0">
                          <a:solidFill>
                            <a:schemeClr val="dk1"/>
                          </a:solidFill>
                          <a:latin typeface="+mn-lt"/>
                          <a:ea typeface="+mn-ea"/>
                          <a:cs typeface="+mn-cs"/>
                        </a:rPr>
                        <a:t> la sentencia judicial que confirmaba la incautación del PFM; decisiones que no fueron comunicadas oportunamente a la Fiscalía competente; entrega se efectuó </a:t>
                      </a: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9" descr="I:\EXPOSICIONES FEMA\FOTOS YAKU KALLPA\received_10207156828012540.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1500174"/>
            <a:ext cx="3555826" cy="341592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89" name="Picture 10" descr="I:\EXPOSICIONES FEMA\FOTOS YAKU KALLPA\IMG-20151124-WA00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4810" y="3071810"/>
            <a:ext cx="1890713"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0" name="Picture 11" descr="I:\EXPOSICIONES FEMA\FOTOS YAKU KALLPA\received_10207156825452476.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4810" y="1428736"/>
            <a:ext cx="1890713"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1" name="Picture 12" descr="I:\EXPOSICIONES FEMA\FOTOS YAKU KALLPA\received_10207156857573279.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43636" y="1428736"/>
            <a:ext cx="1890713"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92" name="Picture 13" descr="I:\EXPOSICIONES FEMA\FOTOS YAKU KALLPA\received_10207156868093542.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43636" y="3071810"/>
            <a:ext cx="1890713" cy="16557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14 CuadroTexto"/>
          <p:cNvSpPr txBox="1"/>
          <p:nvPr/>
        </p:nvSpPr>
        <p:spPr>
          <a:xfrm>
            <a:off x="4786314" y="5286388"/>
            <a:ext cx="3151371" cy="1143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dirty="0">
                <a:solidFill>
                  <a:schemeClr val="tx1"/>
                </a:solidFill>
                <a:effectLst>
                  <a:outerShdw blurRad="38100" dist="38100" dir="2700000" algn="tl">
                    <a:srgbClr val="000000">
                      <a:alpha val="43137"/>
                    </a:srgbClr>
                  </a:outerShdw>
                </a:effectLst>
              </a:rPr>
              <a:t>EXPORTACIÓN US$:  1´200,000.00 Aprox.</a:t>
            </a:r>
          </a:p>
          <a:p>
            <a:pPr algn="ctr">
              <a:defRPr/>
            </a:pPr>
            <a:r>
              <a:rPr lang="es-PE" sz="1400" dirty="0">
                <a:solidFill>
                  <a:schemeClr val="tx1"/>
                </a:solidFill>
                <a:effectLst>
                  <a:outerShdw blurRad="38100" dist="38100" dir="2700000" algn="tl">
                    <a:srgbClr val="000000">
                      <a:alpha val="43137"/>
                    </a:srgbClr>
                  </a:outerShdw>
                </a:effectLst>
              </a:rPr>
              <a:t>Costo estimado a US$ 0.30 /Pie </a:t>
            </a:r>
            <a:r>
              <a:rPr lang="es-PE" sz="1400" dirty="0" smtClean="0">
                <a:solidFill>
                  <a:schemeClr val="tx1"/>
                </a:solidFill>
                <a:effectLst>
                  <a:outerShdw blurRad="38100" dist="38100" dir="2700000" algn="tl">
                    <a:srgbClr val="000000">
                      <a:alpha val="43137"/>
                    </a:srgbClr>
                  </a:outerShdw>
                </a:effectLst>
              </a:rPr>
              <a:t>tablar  </a:t>
            </a:r>
            <a:r>
              <a:rPr lang="es-PE" sz="1400" dirty="0">
                <a:solidFill>
                  <a:schemeClr val="tx1"/>
                </a:solidFill>
                <a:effectLst>
                  <a:outerShdw blurRad="38100" dist="38100" dir="2700000" algn="tl">
                    <a:srgbClr val="000000">
                      <a:alpha val="43137"/>
                    </a:srgbClr>
                  </a:outerShdw>
                </a:effectLst>
              </a:rPr>
              <a:t>aprox.</a:t>
            </a:r>
          </a:p>
        </p:txBody>
      </p:sp>
      <p:sp>
        <p:nvSpPr>
          <p:cNvPr id="16" name="15 Flecha a la derecha con bandas"/>
          <p:cNvSpPr/>
          <p:nvPr/>
        </p:nvSpPr>
        <p:spPr>
          <a:xfrm rot="5400000">
            <a:off x="5986671" y="4800411"/>
            <a:ext cx="465138" cy="29408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cxnSp>
        <p:nvCxnSpPr>
          <p:cNvPr id="17" name="Conector recto 130">
            <a:extLst>
              <a:ext uri="{FF2B5EF4-FFF2-40B4-BE49-F238E27FC236}">
                <a16:creationId xmlns="" xmlns:a16="http://schemas.microsoft.com/office/drawing/2014/main" id="{24DCD923-AFFE-41FC-96E2-962E909C8933}"/>
              </a:ext>
            </a:extLst>
          </p:cNvPr>
          <p:cNvCxnSpPr>
            <a:cxnSpLocks noChangeShapeType="1"/>
          </p:cNvCxnSpPr>
          <p:nvPr/>
        </p:nvCxnSpPr>
        <p:spPr bwMode="auto">
          <a:xfrm>
            <a:off x="373238"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19" name="Imagen 18">
            <a:extLst>
              <a:ext uri="{FF2B5EF4-FFF2-40B4-BE49-F238E27FC236}">
                <a16:creationId xmlns="" xmlns:a16="http://schemas.microsoft.com/office/drawing/2014/main" id="{A17832B1-60B2-4D78-8730-01B484B8C131}"/>
              </a:ext>
            </a:extLst>
          </p:cNvPr>
          <p:cNvPicPr>
            <a:picLocks noChangeAspect="1"/>
          </p:cNvPicPr>
          <p:nvPr/>
        </p:nvPicPr>
        <p:blipFill>
          <a:blip r:embed="rId7" cstate="print"/>
          <a:stretch>
            <a:fillRect/>
          </a:stretch>
        </p:blipFill>
        <p:spPr>
          <a:xfrm>
            <a:off x="8446866" y="120114"/>
            <a:ext cx="545123" cy="726831"/>
          </a:xfrm>
          <a:prstGeom prst="rect">
            <a:avLst/>
          </a:prstGeom>
        </p:spPr>
      </p:pic>
    </p:spTree>
    <p:extLst>
      <p:ext uri="{BB962C8B-B14F-4D97-AF65-F5344CB8AC3E}">
        <p14:creationId xmlns:p14="http://schemas.microsoft.com/office/powerpoint/2010/main" xmlns="" val="684416332"/>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3 Rectángulo redondeado">
            <a:extLst>
              <a:ext uri="{FF2B5EF4-FFF2-40B4-BE49-F238E27FC236}">
                <a16:creationId xmlns="" xmlns:a16="http://schemas.microsoft.com/office/drawing/2014/main" id="{AEE95DFC-9B4A-460B-BAE7-EA0E892E4D82}"/>
              </a:ext>
            </a:extLst>
          </p:cNvPr>
          <p:cNvSpPr/>
          <p:nvPr/>
        </p:nvSpPr>
        <p:spPr>
          <a:xfrm>
            <a:off x="4080345" y="1285163"/>
            <a:ext cx="4482703" cy="1873091"/>
          </a:xfrm>
          <a:prstGeom prst="roundRect">
            <a:avLst>
              <a:gd name="adj" fmla="val 11257"/>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a:spAutoFit/>
          </a:bodyPr>
          <a:lstStyle/>
          <a:p>
            <a:pPr marL="285750" indent="-285750" algn="just">
              <a:buFont typeface="Wingdings" panose="05000000000000000000" pitchFamily="2" charset="2"/>
              <a:buChar char="§"/>
              <a:defRPr/>
            </a:pPr>
            <a:r>
              <a:rPr lang="es-PE" dirty="0"/>
              <a:t> El tráfico de madera es una de las actividades criminales más rentables del Perú junto a las actividades de minería ilegal para extracción de oro y el narcotráfico en grandes extensiones de la selva peruana. </a:t>
            </a:r>
          </a:p>
        </p:txBody>
      </p:sp>
      <p:sp>
        <p:nvSpPr>
          <p:cNvPr id="10" name="13 Rectángulo redondeado">
            <a:extLst>
              <a:ext uri="{FF2B5EF4-FFF2-40B4-BE49-F238E27FC236}">
                <a16:creationId xmlns="" xmlns:a16="http://schemas.microsoft.com/office/drawing/2014/main" id="{36553E9D-919E-405C-80F9-6046985E1790}"/>
              </a:ext>
            </a:extLst>
          </p:cNvPr>
          <p:cNvSpPr/>
          <p:nvPr/>
        </p:nvSpPr>
        <p:spPr>
          <a:xfrm>
            <a:off x="4374392" y="3501007"/>
            <a:ext cx="4345035" cy="2760345"/>
          </a:xfrm>
          <a:prstGeom prst="roundRect">
            <a:avLst>
              <a:gd name="adj" fmla="val 11257"/>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Wingdings" panose="05000000000000000000" pitchFamily="2" charset="2"/>
              <a:buChar char="§"/>
              <a:defRPr/>
            </a:pPr>
            <a:r>
              <a:rPr lang="es-PE" dirty="0"/>
              <a:t>La intervención del </a:t>
            </a:r>
            <a:r>
              <a:rPr lang="es-PE" b="1" dirty="0"/>
              <a:t>Ministerio Público </a:t>
            </a:r>
            <a:r>
              <a:rPr lang="es-PE" dirty="0"/>
              <a:t>prueba una vez más que la madera extraída de los bosques amazónicos continúa ingresando 'lavada' al mercado formal  debido a la falta de una fiscalización oportuna, sumada a la </a:t>
            </a:r>
            <a:r>
              <a:rPr lang="es-PE" b="1" dirty="0"/>
              <a:t>CORRUPCIÓN </a:t>
            </a:r>
            <a:r>
              <a:rPr lang="es-PE" dirty="0"/>
              <a:t>existente a nivel de las entidades públicas encargadas del otorgamiento de autorizaciones.</a:t>
            </a:r>
          </a:p>
        </p:txBody>
      </p:sp>
      <p:pic>
        <p:nvPicPr>
          <p:cNvPr id="34821" name="Marcador de contenido 3">
            <a:extLst>
              <a:ext uri="{FF2B5EF4-FFF2-40B4-BE49-F238E27FC236}">
                <a16:creationId xmlns="" xmlns:a16="http://schemas.microsoft.com/office/drawing/2014/main" id="{A66E8E65-B5DE-473E-AA92-048700302C2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2012" y="846944"/>
            <a:ext cx="3723786" cy="5959961"/>
          </a:xfrm>
        </p:spPr>
      </p:pic>
      <p:cxnSp>
        <p:nvCxnSpPr>
          <p:cNvPr id="6" name="Conector recto 130">
            <a:extLst>
              <a:ext uri="{FF2B5EF4-FFF2-40B4-BE49-F238E27FC236}">
                <a16:creationId xmlns="" xmlns:a16="http://schemas.microsoft.com/office/drawing/2014/main" id="{A751FBCC-88DA-4AF8-ADAA-0AFC9ABC566F}"/>
              </a:ext>
            </a:extLst>
          </p:cNvPr>
          <p:cNvCxnSpPr>
            <a:cxnSpLocks noChangeShapeType="1"/>
          </p:cNvCxnSpPr>
          <p:nvPr/>
        </p:nvCxnSpPr>
        <p:spPr bwMode="auto">
          <a:xfrm>
            <a:off x="373238" y="676136"/>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7" name="Imagen 6">
            <a:extLst>
              <a:ext uri="{FF2B5EF4-FFF2-40B4-BE49-F238E27FC236}">
                <a16:creationId xmlns="" xmlns:a16="http://schemas.microsoft.com/office/drawing/2014/main" id="{D20FD9DF-EC75-4092-97D3-34BD3B08101D}"/>
              </a:ext>
            </a:extLst>
          </p:cNvPr>
          <p:cNvPicPr>
            <a:picLocks noChangeAspect="1"/>
          </p:cNvPicPr>
          <p:nvPr/>
        </p:nvPicPr>
        <p:blipFill>
          <a:blip r:embed="rId3" cstate="print"/>
          <a:stretch>
            <a:fillRect/>
          </a:stretch>
        </p:blipFill>
        <p:spPr>
          <a:xfrm>
            <a:off x="8446866" y="120114"/>
            <a:ext cx="545123" cy="726831"/>
          </a:xfrm>
          <a:prstGeom prst="rect">
            <a:avLst/>
          </a:prstGeom>
        </p:spPr>
      </p:pic>
      <p:sp>
        <p:nvSpPr>
          <p:cNvPr id="11" name="CuadroTexto 10">
            <a:extLst>
              <a:ext uri="{FF2B5EF4-FFF2-40B4-BE49-F238E27FC236}">
                <a16:creationId xmlns="" xmlns:a16="http://schemas.microsoft.com/office/drawing/2014/main" id="{32C822BD-30F1-4344-BD89-8671F1CDDA11}"/>
              </a:ext>
            </a:extLst>
          </p:cNvPr>
          <p:cNvSpPr txBox="1"/>
          <p:nvPr/>
        </p:nvSpPr>
        <p:spPr>
          <a:xfrm>
            <a:off x="185737" y="-31750"/>
            <a:ext cx="8377310" cy="707886"/>
          </a:xfrm>
          <a:prstGeom prst="rect">
            <a:avLst/>
          </a:prstGeom>
          <a:noFill/>
        </p:spPr>
        <p:txBody>
          <a:bodyPr wrap="square">
            <a:spAutoFit/>
          </a:bodyPr>
          <a:lstStyle/>
          <a:p>
            <a:pPr>
              <a:defRPr/>
            </a:pPr>
            <a:r>
              <a:rPr lang="es-CO" sz="4000" dirty="0">
                <a:solidFill>
                  <a:prstClr val="black"/>
                </a:solidFill>
                <a:effectLst>
                  <a:outerShdw blurRad="63500" algn="ctr" rotWithShape="0">
                    <a:prstClr val="black">
                      <a:alpha val="40000"/>
                    </a:prstClr>
                  </a:outerShdw>
                </a:effectLst>
                <a:latin typeface="Agency FB" panose="020B0503020202020204" pitchFamily="34" charset="0"/>
              </a:rPr>
              <a:t>Exportaciones de madera peruana</a:t>
            </a:r>
          </a:p>
        </p:txBody>
      </p:sp>
    </p:spTree>
    <p:extLst>
      <p:ext uri="{BB962C8B-B14F-4D97-AF65-F5344CB8AC3E}">
        <p14:creationId xmlns:p14="http://schemas.microsoft.com/office/powerpoint/2010/main" xmlns="" val="16367756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Rectángulo redondeado">
            <a:extLst>
              <a:ext uri="{FF2B5EF4-FFF2-40B4-BE49-F238E27FC236}">
                <a16:creationId xmlns="" xmlns:a16="http://schemas.microsoft.com/office/drawing/2014/main" id="{878A6380-0F7D-4896-A89F-E6BEDEEB002F}"/>
              </a:ext>
            </a:extLst>
          </p:cNvPr>
          <p:cNvSpPr/>
          <p:nvPr/>
        </p:nvSpPr>
        <p:spPr>
          <a:xfrm>
            <a:off x="1115616" y="788971"/>
            <a:ext cx="1835944" cy="18716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rPr>
              <a:t>ESPECIES IDENTIFICADAS EN LA EMBARCACIÓN YACU KALLPA</a:t>
            </a:r>
          </a:p>
        </p:txBody>
      </p:sp>
      <p:sp>
        <p:nvSpPr>
          <p:cNvPr id="10" name="7 Rectángulo redondeado">
            <a:extLst>
              <a:ext uri="{FF2B5EF4-FFF2-40B4-BE49-F238E27FC236}">
                <a16:creationId xmlns="" xmlns:a16="http://schemas.microsoft.com/office/drawing/2014/main" id="{7DF4D692-6955-4756-AD1B-557E8DDB015B}"/>
              </a:ext>
            </a:extLst>
          </p:cNvPr>
          <p:cNvSpPr/>
          <p:nvPr/>
        </p:nvSpPr>
        <p:spPr>
          <a:xfrm>
            <a:off x="1493640" y="3568393"/>
            <a:ext cx="1727597" cy="7921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rPr>
              <a:t>PROBLEMA PRINCIPAL</a:t>
            </a:r>
          </a:p>
        </p:txBody>
      </p:sp>
      <p:sp>
        <p:nvSpPr>
          <p:cNvPr id="11" name="13 Rectángulo redondeado">
            <a:extLst>
              <a:ext uri="{FF2B5EF4-FFF2-40B4-BE49-F238E27FC236}">
                <a16:creationId xmlns="" xmlns:a16="http://schemas.microsoft.com/office/drawing/2014/main" id="{96B3037D-1AE2-4906-BB51-CDC49E5AACE3}"/>
              </a:ext>
            </a:extLst>
          </p:cNvPr>
          <p:cNvSpPr/>
          <p:nvPr/>
        </p:nvSpPr>
        <p:spPr>
          <a:xfrm>
            <a:off x="3752416" y="3276133"/>
            <a:ext cx="4482704" cy="2168843"/>
          </a:xfrm>
          <a:prstGeom prst="roundRect">
            <a:avLst>
              <a:gd name="adj" fmla="val 11257"/>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a:spAutoFit/>
          </a:bodyPr>
          <a:lstStyle/>
          <a:p>
            <a:pPr marL="285750" indent="-285750" algn="just">
              <a:buFont typeface="Wingdings" panose="05000000000000000000" pitchFamily="2" charset="2"/>
              <a:buChar char="§"/>
              <a:defRPr/>
            </a:pPr>
            <a:r>
              <a:rPr lang="es-PE" b="1" dirty="0"/>
              <a:t>Documentos alterados </a:t>
            </a:r>
            <a:r>
              <a:rPr lang="es-PE" dirty="0"/>
              <a:t>indicaban que la madera fue legalmente extraída y comprada, pero en realidad no provenían de los permisos de comunidades o concesiones forestales señalados sino que habrían sido talados de zonas o áreas no permitidas.</a:t>
            </a:r>
          </a:p>
        </p:txBody>
      </p:sp>
      <p:sp>
        <p:nvSpPr>
          <p:cNvPr id="12" name="7 Rectángulo redondeado">
            <a:extLst>
              <a:ext uri="{FF2B5EF4-FFF2-40B4-BE49-F238E27FC236}">
                <a16:creationId xmlns="" xmlns:a16="http://schemas.microsoft.com/office/drawing/2014/main" id="{DAB2F6CB-1705-4DD1-B880-35177E525A3D}"/>
              </a:ext>
            </a:extLst>
          </p:cNvPr>
          <p:cNvSpPr/>
          <p:nvPr/>
        </p:nvSpPr>
        <p:spPr>
          <a:xfrm>
            <a:off x="1331641" y="5042021"/>
            <a:ext cx="1943770" cy="178061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rPr>
              <a:t>DUEÑOS DEL CARGAMENTO HALLADO EN LA EMBARCACIÓN YACU KALLPA</a:t>
            </a:r>
          </a:p>
        </p:txBody>
      </p:sp>
      <p:sp>
        <p:nvSpPr>
          <p:cNvPr id="13" name="13 Rectángulo redondeado">
            <a:extLst>
              <a:ext uri="{FF2B5EF4-FFF2-40B4-BE49-F238E27FC236}">
                <a16:creationId xmlns="" xmlns:a16="http://schemas.microsoft.com/office/drawing/2014/main" id="{E013D97C-D24C-439F-8905-C477C9FCE60E}"/>
              </a:ext>
            </a:extLst>
          </p:cNvPr>
          <p:cNvSpPr/>
          <p:nvPr/>
        </p:nvSpPr>
        <p:spPr>
          <a:xfrm>
            <a:off x="3851920" y="5554403"/>
            <a:ext cx="4482704" cy="985838"/>
          </a:xfrm>
          <a:prstGeom prst="roundRect">
            <a:avLst>
              <a:gd name="adj" fmla="val 11257"/>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a:spAutoFit/>
          </a:bodyPr>
          <a:lstStyle/>
          <a:p>
            <a:pPr marL="285750" indent="-285750" algn="just">
              <a:buFont typeface="Wingdings" panose="05000000000000000000" pitchFamily="2" charset="2"/>
              <a:buChar char="§"/>
              <a:defRPr/>
            </a:pPr>
            <a:r>
              <a:rPr lang="es-PE" dirty="0"/>
              <a:t>INVERSIONES LA OROZA S.R.L., CORPORACIÓN INFOREST MC  S.A.C., SICO MADERAS S.A.C., INVERSIONES WCA EIRL.</a:t>
            </a:r>
            <a:endParaRPr lang="es-PE" dirty="0" err="1"/>
          </a:p>
        </p:txBody>
      </p:sp>
      <p:sp>
        <p:nvSpPr>
          <p:cNvPr id="15" name="13 Rectángulo redondeado">
            <a:extLst>
              <a:ext uri="{FF2B5EF4-FFF2-40B4-BE49-F238E27FC236}">
                <a16:creationId xmlns="" xmlns:a16="http://schemas.microsoft.com/office/drawing/2014/main" id="{87497FE8-DF4C-4CCB-ACD4-F467F884AD01}"/>
              </a:ext>
            </a:extLst>
          </p:cNvPr>
          <p:cNvSpPr/>
          <p:nvPr/>
        </p:nvSpPr>
        <p:spPr>
          <a:xfrm>
            <a:off x="3275410" y="116632"/>
            <a:ext cx="5436716" cy="3056096"/>
          </a:xfrm>
          <a:prstGeom prst="roundRect">
            <a:avLst>
              <a:gd name="adj" fmla="val 11257"/>
            </a:avLst>
          </a:prstGeom>
          <a:solidFill>
            <a:schemeClr val="accent1">
              <a:lumMod val="20000"/>
              <a:lumOff val="8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Wingdings" panose="05000000000000000000" pitchFamily="2" charset="2"/>
              <a:buChar char="§"/>
              <a:defRPr/>
            </a:pPr>
            <a:r>
              <a:rPr lang="es-PE" i="1" dirty="0"/>
              <a:t>Carapa </a:t>
            </a:r>
            <a:r>
              <a:rPr lang="es-PE" i="1" dirty="0" err="1"/>
              <a:t>guianensis</a:t>
            </a:r>
            <a:r>
              <a:rPr lang="es-PE" i="1" dirty="0"/>
              <a:t> </a:t>
            </a:r>
            <a:r>
              <a:rPr lang="es-PE" dirty="0"/>
              <a:t>“</a:t>
            </a:r>
            <a:r>
              <a:rPr lang="es-PE" dirty="0" err="1"/>
              <a:t>Andiroba</a:t>
            </a:r>
            <a:r>
              <a:rPr lang="es-PE" dirty="0"/>
              <a:t>”, </a:t>
            </a:r>
            <a:r>
              <a:rPr lang="es-PE" i="1" dirty="0" err="1"/>
              <a:t>Cariniana</a:t>
            </a:r>
            <a:r>
              <a:rPr lang="es-PE" i="1" dirty="0"/>
              <a:t> domestica </a:t>
            </a:r>
            <a:r>
              <a:rPr lang="es-PE" dirty="0"/>
              <a:t>“Cachimbo”, </a:t>
            </a:r>
            <a:r>
              <a:rPr lang="es-PE" i="1" dirty="0" err="1"/>
              <a:t>Maquira</a:t>
            </a:r>
            <a:r>
              <a:rPr lang="es-PE" i="1" dirty="0"/>
              <a:t> </a:t>
            </a:r>
            <a:r>
              <a:rPr lang="es-PE" i="1" dirty="0" err="1"/>
              <a:t>coriacea</a:t>
            </a:r>
            <a:r>
              <a:rPr lang="es-PE" i="1" dirty="0"/>
              <a:t> </a:t>
            </a:r>
            <a:r>
              <a:rPr lang="es-PE" dirty="0"/>
              <a:t>“</a:t>
            </a:r>
            <a:r>
              <a:rPr lang="es-PE" dirty="0" err="1"/>
              <a:t>Capinurí</a:t>
            </a:r>
            <a:r>
              <a:rPr lang="es-PE" dirty="0"/>
              <a:t>”, </a:t>
            </a:r>
            <a:r>
              <a:rPr lang="es-PE" i="1" dirty="0" err="1"/>
              <a:t>Calycophyllum</a:t>
            </a:r>
            <a:r>
              <a:rPr lang="es-PE" i="1" dirty="0"/>
              <a:t> </a:t>
            </a:r>
            <a:r>
              <a:rPr lang="es-PE" i="1" dirty="0" err="1"/>
              <a:t>spruceanum</a:t>
            </a:r>
            <a:r>
              <a:rPr lang="es-PE" dirty="0"/>
              <a:t> </a:t>
            </a:r>
            <a:r>
              <a:rPr lang="es-PE" b="1" dirty="0"/>
              <a:t>“</a:t>
            </a:r>
            <a:r>
              <a:rPr lang="es-PE" b="1" dirty="0" err="1"/>
              <a:t>Capirona</a:t>
            </a:r>
            <a:r>
              <a:rPr lang="es-PE" b="1" dirty="0"/>
              <a:t>”</a:t>
            </a:r>
            <a:r>
              <a:rPr lang="es-PE" dirty="0"/>
              <a:t>, </a:t>
            </a:r>
            <a:r>
              <a:rPr lang="es-PE" i="1" dirty="0"/>
              <a:t>Virola </a:t>
            </a:r>
            <a:r>
              <a:rPr lang="es-PE" i="1" dirty="0" err="1"/>
              <a:t>sp</a:t>
            </a:r>
            <a:r>
              <a:rPr lang="es-PE" dirty="0" err="1"/>
              <a:t>.</a:t>
            </a:r>
            <a:r>
              <a:rPr lang="es-PE" dirty="0"/>
              <a:t> “</a:t>
            </a:r>
            <a:r>
              <a:rPr lang="es-PE" dirty="0" err="1"/>
              <a:t>Cumala</a:t>
            </a:r>
            <a:r>
              <a:rPr lang="es-PE" dirty="0"/>
              <a:t>”, </a:t>
            </a:r>
            <a:r>
              <a:rPr lang="es-PE" i="1" dirty="0"/>
              <a:t>Ceiba </a:t>
            </a:r>
            <a:r>
              <a:rPr lang="es-PE" i="1" dirty="0" err="1"/>
              <a:t>samauma</a:t>
            </a:r>
            <a:r>
              <a:rPr lang="es-PE" i="1" dirty="0"/>
              <a:t> </a:t>
            </a:r>
            <a:r>
              <a:rPr lang="es-PE" dirty="0"/>
              <a:t>“</a:t>
            </a:r>
            <a:r>
              <a:rPr lang="es-PE" dirty="0" err="1"/>
              <a:t>Huimba</a:t>
            </a:r>
            <a:r>
              <a:rPr lang="es-PE" dirty="0"/>
              <a:t>”, </a:t>
            </a:r>
            <a:r>
              <a:rPr lang="es-PE" i="1" dirty="0" err="1"/>
              <a:t>Cedrelinga</a:t>
            </a:r>
            <a:r>
              <a:rPr lang="es-PE" i="1" dirty="0"/>
              <a:t> </a:t>
            </a:r>
            <a:r>
              <a:rPr lang="es-PE" i="1" dirty="0" err="1"/>
              <a:t>catenaeformis</a:t>
            </a:r>
            <a:r>
              <a:rPr lang="es-PE" i="1" dirty="0"/>
              <a:t> </a:t>
            </a:r>
            <a:r>
              <a:rPr lang="es-PE" b="1" dirty="0"/>
              <a:t>“Tornillo”</a:t>
            </a:r>
            <a:r>
              <a:rPr lang="es-PE" dirty="0"/>
              <a:t>, </a:t>
            </a:r>
            <a:r>
              <a:rPr lang="es-PE" i="1" dirty="0" err="1"/>
              <a:t>Pterygota</a:t>
            </a:r>
            <a:r>
              <a:rPr lang="es-PE" i="1" dirty="0"/>
              <a:t> </a:t>
            </a:r>
            <a:r>
              <a:rPr lang="es-PE" i="1" dirty="0" err="1"/>
              <a:t>amazonica</a:t>
            </a:r>
            <a:r>
              <a:rPr lang="es-PE" i="1" dirty="0"/>
              <a:t> </a:t>
            </a:r>
            <a:r>
              <a:rPr lang="es-PE" dirty="0"/>
              <a:t>“Paujil </a:t>
            </a:r>
            <a:r>
              <a:rPr lang="es-PE" dirty="0" err="1"/>
              <a:t>ruro</a:t>
            </a:r>
            <a:r>
              <a:rPr lang="es-PE" dirty="0"/>
              <a:t>”, </a:t>
            </a:r>
            <a:r>
              <a:rPr lang="es-PE" i="1" dirty="0" err="1"/>
              <a:t>Manilkara</a:t>
            </a:r>
            <a:r>
              <a:rPr lang="es-PE" i="1" dirty="0"/>
              <a:t> </a:t>
            </a:r>
            <a:r>
              <a:rPr lang="es-PE" i="1" dirty="0" err="1"/>
              <a:t>bidentata</a:t>
            </a:r>
            <a:r>
              <a:rPr lang="es-PE" i="1" dirty="0"/>
              <a:t> </a:t>
            </a:r>
            <a:r>
              <a:rPr lang="es-PE" b="1" dirty="0"/>
              <a:t>“Quinilla”</a:t>
            </a:r>
            <a:r>
              <a:rPr lang="es-PE" dirty="0"/>
              <a:t>, </a:t>
            </a:r>
            <a:r>
              <a:rPr lang="es-PE" i="1" dirty="0"/>
              <a:t>Guarea </a:t>
            </a:r>
            <a:r>
              <a:rPr lang="es-PE" i="1" dirty="0" err="1"/>
              <a:t>trichilioides</a:t>
            </a:r>
            <a:r>
              <a:rPr lang="es-PE" dirty="0"/>
              <a:t> “</a:t>
            </a:r>
            <a:r>
              <a:rPr lang="es-PE" dirty="0" err="1"/>
              <a:t>Requia</a:t>
            </a:r>
            <a:r>
              <a:rPr lang="es-PE" dirty="0"/>
              <a:t>, </a:t>
            </a:r>
            <a:r>
              <a:rPr lang="es-PE" i="1" dirty="0" err="1"/>
              <a:t>Terminalia</a:t>
            </a:r>
            <a:r>
              <a:rPr lang="es-PE" i="1" dirty="0"/>
              <a:t> oblonga</a:t>
            </a:r>
            <a:r>
              <a:rPr lang="es-PE" dirty="0"/>
              <a:t> “</a:t>
            </a:r>
            <a:r>
              <a:rPr lang="es-PE" dirty="0" err="1"/>
              <a:t>Yacushapana</a:t>
            </a:r>
            <a:r>
              <a:rPr lang="es-PE" dirty="0"/>
              <a:t>”,  según informe del Organismo de Supervisión de los Recursos Forestales y de Fauna Silvestre (OSINFOR). </a:t>
            </a:r>
          </a:p>
        </p:txBody>
      </p:sp>
    </p:spTree>
    <p:extLst>
      <p:ext uri="{BB962C8B-B14F-4D97-AF65-F5344CB8AC3E}">
        <p14:creationId xmlns:p14="http://schemas.microsoft.com/office/powerpoint/2010/main" xmlns="" val="20811504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nodeType="afterGroup">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8" name="7 Título"/>
          <p:cNvSpPr>
            <a:spLocks noGrp="1"/>
          </p:cNvSpPr>
          <p:nvPr>
            <p:ph type="ctrTitle"/>
          </p:nvPr>
        </p:nvSpPr>
        <p:spPr>
          <a:xfrm>
            <a:off x="500034" y="928671"/>
            <a:ext cx="8215370" cy="857255"/>
          </a:xfrm>
        </p:spPr>
        <p:txBody>
          <a:bodyPr>
            <a:normAutofit/>
          </a:bodyPr>
          <a:lstStyle/>
          <a:p>
            <a:pPr algn="just"/>
            <a:r>
              <a:rPr lang="es-PE" sz="1800" b="1" dirty="0" smtClean="0"/>
              <a:t>MOTIVOS QUE IMPIDIERON DESEMBARQUE EN PUERTO IQUITOS DEL PFM A BORDO DE YACU KALLPA</a:t>
            </a:r>
            <a:endParaRPr lang="es-PE" sz="1800" b="1" dirty="0"/>
          </a:p>
        </p:txBody>
      </p:sp>
      <p:sp>
        <p:nvSpPr>
          <p:cNvPr id="9" name="8 Subtítulo"/>
          <p:cNvSpPr>
            <a:spLocks noGrp="1"/>
          </p:cNvSpPr>
          <p:nvPr>
            <p:ph type="subTitle" idx="1"/>
          </p:nvPr>
        </p:nvSpPr>
        <p:spPr>
          <a:xfrm>
            <a:off x="571472" y="1785926"/>
            <a:ext cx="8072494" cy="4643470"/>
          </a:xfrm>
        </p:spPr>
        <p:txBody>
          <a:bodyPr>
            <a:normAutofit fontScale="40000" lnSpcReduction="20000"/>
          </a:bodyPr>
          <a:lstStyle/>
          <a:p>
            <a:pPr algn="just"/>
            <a:r>
              <a:rPr lang="es-PE" sz="3800" dirty="0" smtClean="0">
                <a:solidFill>
                  <a:schemeClr val="tx1"/>
                </a:solidFill>
              </a:rPr>
              <a:t>Durante el desarrollo de la acción de interdicción EL 24.11.15, efectuada a bordo de la embarcación Yacu Kallpa, el representante de la Intendencia Aduanera de Iquitos indicó que gestionaría lo  pertinente para brindar el soporte logístico para el desembarque del PFM incautado correspondiente a: 76.042 piezas de la especie Cumala, 1706 piezas de Capirona, 76.042 piezas de </a:t>
            </a:r>
            <a:r>
              <a:rPr lang="es-PE" sz="3800" dirty="0" err="1" smtClean="0">
                <a:solidFill>
                  <a:schemeClr val="tx1"/>
                </a:solidFill>
              </a:rPr>
              <a:t>Marupa</a:t>
            </a:r>
            <a:r>
              <a:rPr lang="es-PE" sz="3800" dirty="0" smtClean="0">
                <a:solidFill>
                  <a:schemeClr val="tx1"/>
                </a:solidFill>
              </a:rPr>
              <a:t>, todo ello contenido en 593 paquetes.</a:t>
            </a:r>
          </a:p>
          <a:p>
            <a:pPr algn="just"/>
            <a:r>
              <a:rPr lang="es-PE" sz="3800" dirty="0" smtClean="0">
                <a:solidFill>
                  <a:schemeClr val="tx1"/>
                </a:solidFill>
              </a:rPr>
              <a:t>Sin embargo, el 26.11.15 por Oficio N° 469-2015-SUNAT/3L000 el Intendente de Aduanas de Iquitos Jorge Vicente Romano Najar, pone de conocimiento de la FEMA de Loreto Maynas que dado el costo estimado para contratar los servicios de desembarque de los productos forestales decomisados ello implicaría gestionar un proceso de selección (concurso público) respetando las condiciones y plazos que establece la Ley de Contrataciones del Estado y sus reglamento, por lo que las operaciones de desembarque no podrían realizarse de manera inmediata; indicándose en el mencionado documento que el Ministerio Público debería adoptar las medidas que permitan efectivizar el comiso de la mercadería maderable intervenida. </a:t>
            </a:r>
          </a:p>
          <a:p>
            <a:pPr algn="just"/>
            <a:r>
              <a:rPr lang="es-PE" sz="3800" dirty="0" smtClean="0">
                <a:solidFill>
                  <a:schemeClr val="tx1"/>
                </a:solidFill>
              </a:rPr>
              <a:t> </a:t>
            </a:r>
          </a:p>
          <a:p>
            <a:pPr algn="just"/>
            <a:r>
              <a:rPr lang="es-PE" sz="3800" dirty="0" smtClean="0">
                <a:solidFill>
                  <a:schemeClr val="tx1"/>
                </a:solidFill>
              </a:rPr>
              <a:t>De otro lado, en cumplimiento a lo establecido en el Decreto Legislativo N° 1220, el Fiscal Provincial de la FEMA Loreto Maynas, comunicó a la Oficina de la Comisión Nacional de Bienes Incautados – CONABI que funcionaba en la ciudad de Iquitos del decomiso efectuado a fin de poner a su disposición los productos forestales incautados, indicándosele que dicho ente, no  contaba con oficinas para los efectos en la ciudad de Iquitos y que debería dar cuenta mediante conducto regular a la sede de Lima.</a:t>
            </a:r>
          </a:p>
          <a:p>
            <a:endParaRPr lang="es-P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DELITOS IMPUTADOS A LOS INVESTIGADOS EN EL CASO YACU KALLPA</a:t>
            </a:r>
            <a:endParaRPr lang="es-PE" sz="2800" dirty="0"/>
          </a:p>
        </p:txBody>
      </p:sp>
      <p:sp>
        <p:nvSpPr>
          <p:cNvPr id="15361" name="Rectangle 1"/>
          <p:cNvSpPr>
            <a:spLocks noChangeArrowheads="1"/>
          </p:cNvSpPr>
          <p:nvPr/>
        </p:nvSpPr>
        <p:spPr bwMode="auto">
          <a:xfrm>
            <a:off x="285721" y="1071547"/>
            <a:ext cx="8358247"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pPr>
            <a:r>
              <a:rPr lang="es-PE" sz="1400" b="1" dirty="0" smtClean="0">
                <a:solidFill>
                  <a:schemeClr val="dk1"/>
                </a:solidFill>
              </a:rPr>
              <a:t>REPRESENTANTES </a:t>
            </a:r>
            <a:r>
              <a:rPr lang="es-PE" sz="1400" b="1" dirty="0">
                <a:solidFill>
                  <a:schemeClr val="dk1"/>
                </a:solidFill>
              </a:rPr>
              <a:t>DE LOS CENTROS POBLADOS Y </a:t>
            </a:r>
            <a:r>
              <a:rPr lang="es-PE" sz="1400" b="1" dirty="0" smtClean="0">
                <a:solidFill>
                  <a:schemeClr val="dk1"/>
                </a:solidFill>
              </a:rPr>
              <a:t> </a:t>
            </a:r>
            <a:r>
              <a:rPr lang="es-PE" sz="1400" b="1" dirty="0">
                <a:solidFill>
                  <a:schemeClr val="dk1"/>
                </a:solidFill>
              </a:rPr>
              <a:t>TITULARES DE CONCESIONES FORESTALES, </a:t>
            </a:r>
            <a:r>
              <a:rPr lang="es-PE" sz="1400" dirty="0">
                <a:solidFill>
                  <a:schemeClr val="dk1"/>
                </a:solidFill>
              </a:rPr>
              <a:t>se les imputa la comisión de los delitos contra los bosques o formaciones boscosas sub tipo </a:t>
            </a:r>
            <a:r>
              <a:rPr lang="es-PE" sz="1400" b="1" i="1" dirty="0">
                <a:solidFill>
                  <a:schemeClr val="dk1"/>
                </a:solidFill>
              </a:rPr>
              <a:t>tráfico ilegal de productos forestales maderables referido al que comercializa en su forma agravada </a:t>
            </a:r>
            <a:r>
              <a:rPr lang="es-PE" sz="1400" dirty="0">
                <a:solidFill>
                  <a:schemeClr val="dk1"/>
                </a:solidFill>
              </a:rPr>
              <a:t>(titular de concesión) tipificado en el artículo 310°-C numeral 7 concordado con el artículo 310° - A del Código Penal y  de Responsabilidad Funcional e Información Falsa, en la modalidad de </a:t>
            </a:r>
            <a:r>
              <a:rPr lang="es-PE" sz="1400" b="1" i="1" dirty="0" smtClean="0">
                <a:solidFill>
                  <a:schemeClr val="dk1"/>
                </a:solidFill>
              </a:rPr>
              <a:t>Uso </a:t>
            </a:r>
            <a:r>
              <a:rPr lang="es-PE" sz="1400" b="1" i="1" dirty="0">
                <a:solidFill>
                  <a:schemeClr val="dk1"/>
                </a:solidFill>
              </a:rPr>
              <a:t>de Información Falsa contenida en Informes</a:t>
            </a:r>
            <a:r>
              <a:rPr lang="es-PE" sz="1400" dirty="0">
                <a:solidFill>
                  <a:schemeClr val="dk1"/>
                </a:solidFill>
              </a:rPr>
              <a:t>, previsto y sancionado en el artículo 314° - B  de la norma antes acotada</a:t>
            </a:r>
            <a:r>
              <a:rPr lang="es-PE" sz="1400" dirty="0" smtClean="0">
                <a:solidFill>
                  <a:schemeClr val="dk1"/>
                </a:solidFill>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PE" sz="1400" dirty="0" smtClean="0">
              <a:solidFill>
                <a:schemeClr val="dk1"/>
              </a:solidFill>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PE" sz="1400" b="1" dirty="0" smtClean="0">
                <a:solidFill>
                  <a:schemeClr val="dk1"/>
                </a:solidFill>
              </a:rPr>
              <a:t>CONSULTORES FORESTALES QUE ELABORARON LOS POAs, </a:t>
            </a:r>
            <a:r>
              <a:rPr lang="es-PE" sz="1400" dirty="0" smtClean="0">
                <a:solidFill>
                  <a:schemeClr val="dk1"/>
                </a:solidFill>
              </a:rPr>
              <a:t>se </a:t>
            </a:r>
            <a:r>
              <a:rPr lang="es-PE" sz="1400" dirty="0">
                <a:solidFill>
                  <a:schemeClr val="dk1"/>
                </a:solidFill>
              </a:rPr>
              <a:t>les investiga por la </a:t>
            </a:r>
            <a:r>
              <a:rPr lang="es-PE" sz="1400" dirty="0" smtClean="0">
                <a:solidFill>
                  <a:schemeClr val="dk1"/>
                </a:solidFill>
              </a:rPr>
              <a:t>presunta </a:t>
            </a:r>
            <a:r>
              <a:rPr lang="es-ES" sz="1400" dirty="0" smtClean="0">
                <a:solidFill>
                  <a:schemeClr val="dk1"/>
                </a:solidFill>
              </a:rPr>
              <a:t>comisión </a:t>
            </a:r>
            <a:r>
              <a:rPr lang="es-ES" sz="1400" dirty="0">
                <a:solidFill>
                  <a:schemeClr val="dk1"/>
                </a:solidFill>
              </a:rPr>
              <a:t>del delito de Responsabilidad Funcional e Información Falsa, en la modalidad de </a:t>
            </a:r>
            <a:r>
              <a:rPr lang="es-ES" sz="1400" b="1" i="1" dirty="0">
                <a:solidFill>
                  <a:schemeClr val="dk1"/>
                </a:solidFill>
              </a:rPr>
              <a:t>Responsabilidad por Información Falsa contenida en Informes,</a:t>
            </a:r>
            <a:r>
              <a:rPr lang="es-ES" sz="1400" dirty="0">
                <a:solidFill>
                  <a:schemeClr val="dk1"/>
                </a:solidFill>
              </a:rPr>
              <a:t> previsto y sancionado en el artículo 314° - B de la norma sustantiva</a:t>
            </a:r>
            <a:r>
              <a:rPr lang="es-ES" sz="1400" dirty="0" smtClean="0">
                <a:solidFill>
                  <a:schemeClr val="dk1"/>
                </a:solidFill>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PE" sz="1400" dirty="0">
              <a:solidFill>
                <a:schemeClr val="dk1"/>
              </a:solidFill>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PE" sz="1400" b="1" dirty="0" smtClean="0">
                <a:solidFill>
                  <a:schemeClr val="dk1"/>
                </a:solidFill>
              </a:rPr>
              <a:t>FUNCIONARIOS PÚBLICOS QUE EMITIERON OPINIÓN FAVORABLE PARA LA APROBACIÓN DE LOS POAS, </a:t>
            </a:r>
            <a:r>
              <a:rPr lang="es-PE" sz="1400" dirty="0" smtClean="0">
                <a:solidFill>
                  <a:schemeClr val="dk1"/>
                </a:solidFill>
              </a:rPr>
              <a:t>se </a:t>
            </a:r>
            <a:r>
              <a:rPr lang="es-PE" sz="1400" dirty="0">
                <a:solidFill>
                  <a:schemeClr val="dk1"/>
                </a:solidFill>
              </a:rPr>
              <a:t>les imputa la presunta comisión del Delito Ambiental en la modalidad de Responsabilidad Funcional e Información Falsa, en la modalidad de </a:t>
            </a:r>
            <a:r>
              <a:rPr lang="es-PE" sz="1400" b="1" i="1" dirty="0">
                <a:solidFill>
                  <a:schemeClr val="dk1"/>
                </a:solidFill>
              </a:rPr>
              <a:t>Responsabilidad de Funcionario Público por otorgamiento ilegal de derechos,</a:t>
            </a:r>
            <a:r>
              <a:rPr lang="es-PE" sz="1400" dirty="0">
                <a:solidFill>
                  <a:schemeClr val="dk1"/>
                </a:solidFill>
              </a:rPr>
              <a:t> previsto y sancionado en el artículo 314° del Código Penal</a:t>
            </a:r>
            <a:r>
              <a:rPr lang="es-PE" sz="1400" dirty="0" smtClean="0">
                <a:solidFill>
                  <a:schemeClr val="dk1"/>
                </a:solidFill>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PE" sz="1400" b="1" dirty="0">
              <a:solidFill>
                <a:schemeClr val="dk1"/>
              </a:solidFill>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PE" sz="1400" b="1" dirty="0" smtClean="0">
                <a:solidFill>
                  <a:schemeClr val="dk1"/>
                </a:solidFill>
              </a:rPr>
              <a:t>FUNCIONARIOS PÚBLICOS QUE APROBARON LOS POAS</a:t>
            </a:r>
            <a:r>
              <a:rPr lang="es-PE" sz="1400" dirty="0" smtClean="0">
                <a:solidFill>
                  <a:schemeClr val="dk1"/>
                </a:solidFill>
              </a:rPr>
              <a:t>, </a:t>
            </a:r>
            <a:r>
              <a:rPr lang="es-PE" sz="1400" dirty="0">
                <a:solidFill>
                  <a:schemeClr val="dk1"/>
                </a:solidFill>
              </a:rPr>
              <a:t>se les imputa la presunta comisión del Delito Ambiental en la modalidad de Responsabilidad Funcional e Información Falsa, en la modalidad de </a:t>
            </a:r>
            <a:r>
              <a:rPr lang="es-PE" sz="1400" b="1" i="1" dirty="0">
                <a:solidFill>
                  <a:schemeClr val="dk1"/>
                </a:solidFill>
              </a:rPr>
              <a:t>Responsabilidad de Funcionario Público por otorgamiento ilegal de derechos</a:t>
            </a:r>
            <a:r>
              <a:rPr lang="es-PE" sz="1400" dirty="0">
                <a:solidFill>
                  <a:schemeClr val="dk1"/>
                </a:solidFill>
              </a:rPr>
              <a:t>, previsto y sancionado en el artículo 314° del Código Penal</a:t>
            </a:r>
            <a:r>
              <a:rPr lang="es-PE" sz="1400" dirty="0" smtClean="0">
                <a:solidFill>
                  <a:schemeClr val="dk1"/>
                </a:solidFill>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es-PE" sz="1400" dirty="0">
              <a:solidFill>
                <a:schemeClr val="dk1"/>
              </a:solidFill>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s-PE" sz="1400" b="1" dirty="0" smtClean="0">
                <a:solidFill>
                  <a:schemeClr val="dk1"/>
                </a:solidFill>
              </a:rPr>
              <a:t>REPRESENTANTES LEGALES DE LAS EMPRESAS INVOLUCRADAS EN LA EXPORTACIÓN DEL PRODUCTO FORESTAL MADERABLE, </a:t>
            </a:r>
            <a:r>
              <a:rPr lang="es-PE" sz="1400" dirty="0" smtClean="0">
                <a:solidFill>
                  <a:schemeClr val="dk1"/>
                </a:solidFill>
              </a:rPr>
              <a:t>del </a:t>
            </a:r>
            <a:r>
              <a:rPr lang="es-PE" sz="1400" dirty="0">
                <a:solidFill>
                  <a:schemeClr val="dk1"/>
                </a:solidFill>
              </a:rPr>
              <a:t>cual no se ha podido establecer su origen lícito, se les imputa la comisión del delito ambiental en la modalidad de delito contra los bosques o formaciones boscosas sub tipo </a:t>
            </a:r>
            <a:r>
              <a:rPr lang="es-PE" sz="1400" b="1" i="1" dirty="0">
                <a:solidFill>
                  <a:schemeClr val="dk1"/>
                </a:solidFill>
              </a:rPr>
              <a:t>tráfico ilegal de productos forestales maderables </a:t>
            </a:r>
            <a:r>
              <a:rPr lang="es-PE" sz="1400" dirty="0">
                <a:solidFill>
                  <a:schemeClr val="dk1"/>
                </a:solidFill>
              </a:rPr>
              <a:t>referido al que adquiere y exporta tipificado en el artículo 310° -A del Código Penal.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1587554295"/>
              </p:ext>
            </p:extLst>
          </p:nvPr>
        </p:nvGraphicFramePr>
        <p:xfrm>
          <a:off x="3424670" y="1602925"/>
          <a:ext cx="5471681" cy="4490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 xmlns:a16="http://schemas.microsoft.com/office/drawing/2014/main" id="{45D124D3-F57C-4071-97F1-AC383CB8062C}"/>
              </a:ext>
            </a:extLst>
          </p:cNvPr>
          <p:cNvSpPr txBox="1"/>
          <p:nvPr/>
        </p:nvSpPr>
        <p:spPr>
          <a:xfrm>
            <a:off x="214282" y="214290"/>
            <a:ext cx="8377311" cy="954107"/>
          </a:xfrm>
          <a:prstGeom prst="rect">
            <a:avLst/>
          </a:prstGeom>
          <a:noFill/>
        </p:spPr>
        <p:txBody>
          <a:bodyPr wrap="square">
            <a:spAutoFit/>
          </a:bodyPr>
          <a:lstStyle/>
          <a:p>
            <a:pPr>
              <a:defRPr/>
            </a:pPr>
            <a:r>
              <a:rPr lang="es-CO" sz="2800" b="1" dirty="0">
                <a:solidFill>
                  <a:prstClr val="black"/>
                </a:solidFill>
                <a:effectLst>
                  <a:outerShdw blurRad="63500" algn="ctr" rotWithShape="0">
                    <a:prstClr val="black">
                      <a:alpha val="40000"/>
                    </a:prstClr>
                  </a:outerShdw>
                </a:effectLst>
              </a:rPr>
              <a:t>Función y estructura de la Coordinación Nacional de las Fiscalías Especializadas en Materia Ambiental </a:t>
            </a:r>
          </a:p>
        </p:txBody>
      </p:sp>
      <p:cxnSp>
        <p:nvCxnSpPr>
          <p:cNvPr id="6"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304778" y="1269325"/>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7" name="Imagen 6">
            <a:extLst>
              <a:ext uri="{FF2B5EF4-FFF2-40B4-BE49-F238E27FC236}">
                <a16:creationId xmlns="" xmlns:a16="http://schemas.microsoft.com/office/drawing/2014/main" id="{D63FA33F-ACFD-4EC2-9048-1891A0F9213B}"/>
              </a:ext>
            </a:extLst>
          </p:cNvPr>
          <p:cNvPicPr>
            <a:picLocks noChangeAspect="1"/>
          </p:cNvPicPr>
          <p:nvPr/>
        </p:nvPicPr>
        <p:blipFill>
          <a:blip r:embed="rId6" cstate="print"/>
          <a:stretch>
            <a:fillRect/>
          </a:stretch>
        </p:blipFill>
        <p:spPr>
          <a:xfrm>
            <a:off x="8446867" y="120115"/>
            <a:ext cx="545123" cy="726831"/>
          </a:xfrm>
          <a:prstGeom prst="rect">
            <a:avLst/>
          </a:prstGeom>
        </p:spPr>
      </p:pic>
      <p:sp>
        <p:nvSpPr>
          <p:cNvPr id="8" name="Rectángulo 7"/>
          <p:cNvSpPr/>
          <p:nvPr/>
        </p:nvSpPr>
        <p:spPr>
          <a:xfrm>
            <a:off x="428597" y="1500174"/>
            <a:ext cx="3000396" cy="3970318"/>
          </a:xfrm>
          <a:prstGeom prst="rect">
            <a:avLst/>
          </a:prstGeom>
        </p:spPr>
        <p:txBody>
          <a:bodyPr wrap="square">
            <a:spAutoFit/>
          </a:bodyPr>
          <a:lstStyle/>
          <a:p>
            <a:pPr algn="just"/>
            <a:r>
              <a:rPr lang="es-PE" dirty="0"/>
              <a:t>El Subsistema Ambiental, cuenta con una Coordinación Nacional, a cargo de un Fiscal Coordinador, quien organiza, dirige y supervisa las actividades y el desempeño de los Fiscales Especializados en Materia Ambiental a nivel nacional; asimismo, implementa y supervisa la ejecución de las políticas públicas de prevención en materia ambiental dictadas por la Fiscalía de la Nación. </a:t>
            </a:r>
          </a:p>
        </p:txBody>
      </p:sp>
    </p:spTree>
    <p:extLst>
      <p:ext uri="{BB962C8B-B14F-4D97-AF65-F5344CB8AC3E}">
        <p14:creationId xmlns:p14="http://schemas.microsoft.com/office/powerpoint/2010/main" xmlns="" val="117352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71934" y="273051"/>
            <a:ext cx="4614867" cy="5853113"/>
          </a:xfrm>
        </p:spPr>
        <p:txBody>
          <a:bodyPr>
            <a:normAutofit fontScale="62500" lnSpcReduction="20000"/>
          </a:bodyPr>
          <a:lstStyle/>
          <a:p>
            <a:pPr lvl="0" algn="just">
              <a:buNone/>
            </a:pPr>
            <a:r>
              <a:rPr lang="es-PE" dirty="0" smtClean="0">
                <a:solidFill>
                  <a:schemeClr val="dk1"/>
                </a:solidFill>
              </a:rPr>
              <a:t>	Mediante disposición fiscal de fecha 23.06.17, la Fiscal Provincial de Loreto Maynas, en atención </a:t>
            </a:r>
            <a:r>
              <a:rPr lang="es-PE" dirty="0">
                <a:solidFill>
                  <a:schemeClr val="dk1"/>
                </a:solidFill>
              </a:rPr>
              <a:t>a </a:t>
            </a:r>
            <a:r>
              <a:rPr lang="es-PE" dirty="0" smtClean="0">
                <a:solidFill>
                  <a:schemeClr val="dk1"/>
                </a:solidFill>
              </a:rPr>
              <a:t>que en </a:t>
            </a:r>
            <a:r>
              <a:rPr lang="es-PE" dirty="0">
                <a:solidFill>
                  <a:schemeClr val="dk1"/>
                </a:solidFill>
              </a:rPr>
              <a:t>la carpeta fiscal signada con el número 192 – </a:t>
            </a:r>
            <a:r>
              <a:rPr lang="es-PE" dirty="0" smtClean="0">
                <a:solidFill>
                  <a:schemeClr val="dk1"/>
                </a:solidFill>
              </a:rPr>
              <a:t>2015, se investigaban a 159 personas (personas </a:t>
            </a:r>
            <a:r>
              <a:rPr lang="es-PE" dirty="0">
                <a:solidFill>
                  <a:schemeClr val="dk1"/>
                </a:solidFill>
              </a:rPr>
              <a:t>naturales, funcionarios </a:t>
            </a:r>
            <a:r>
              <a:rPr lang="es-PE" dirty="0" smtClean="0">
                <a:solidFill>
                  <a:schemeClr val="dk1"/>
                </a:solidFill>
              </a:rPr>
              <a:t>públicos, </a:t>
            </a:r>
            <a:r>
              <a:rPr lang="es-PE" dirty="0">
                <a:solidFill>
                  <a:schemeClr val="dk1"/>
                </a:solidFill>
              </a:rPr>
              <a:t>personas jurídicas y sus representantes </a:t>
            </a:r>
            <a:r>
              <a:rPr lang="es-PE" dirty="0" smtClean="0">
                <a:solidFill>
                  <a:schemeClr val="dk1"/>
                </a:solidFill>
              </a:rPr>
              <a:t>legales) y </a:t>
            </a:r>
            <a:r>
              <a:rPr lang="es-PE" dirty="0">
                <a:solidFill>
                  <a:schemeClr val="dk1"/>
                </a:solidFill>
              </a:rPr>
              <a:t>a fin de poder realizar una adecuada y eficiente labor de investigación la Fiscal Provincial </a:t>
            </a:r>
            <a:r>
              <a:rPr lang="es-PE" dirty="0" smtClean="0">
                <a:solidFill>
                  <a:schemeClr val="dk1"/>
                </a:solidFill>
              </a:rPr>
              <a:t>de la Fiscalía Especializada en Materia Ambiental de </a:t>
            </a:r>
            <a:r>
              <a:rPr lang="es-PE" dirty="0">
                <a:solidFill>
                  <a:schemeClr val="dk1"/>
                </a:solidFill>
              </a:rPr>
              <a:t>Loreto </a:t>
            </a:r>
            <a:r>
              <a:rPr lang="es-PE" dirty="0" smtClean="0">
                <a:solidFill>
                  <a:schemeClr val="dk1"/>
                </a:solidFill>
              </a:rPr>
              <a:t> - Maynas, dispuso de manera excepcional la </a:t>
            </a:r>
            <a:r>
              <a:rPr lang="es-PE" dirty="0">
                <a:solidFill>
                  <a:schemeClr val="dk1"/>
                </a:solidFill>
              </a:rPr>
              <a:t>desacumulación de la carpeta antes mencionada, en 52 carpetas fiscales, de las cuales actualmente 35 son de conocimiento de la </a:t>
            </a:r>
            <a:r>
              <a:rPr lang="es-PE" dirty="0" smtClean="0">
                <a:solidFill>
                  <a:schemeClr val="dk1"/>
                </a:solidFill>
              </a:rPr>
              <a:t>FEMA Loreto Maynas </a:t>
            </a:r>
            <a:r>
              <a:rPr lang="es-PE" dirty="0">
                <a:solidFill>
                  <a:schemeClr val="dk1"/>
                </a:solidFill>
              </a:rPr>
              <a:t>(incluyendo la primigenia 192 – 2015), 15 se tramitan ante la FEMA Nauta y 02 son de conocimiento de la FEMA Alto Amazonas </a:t>
            </a:r>
            <a:r>
              <a:rPr lang="es-PE" dirty="0" smtClean="0">
                <a:solidFill>
                  <a:schemeClr val="dk1"/>
                </a:solidFill>
              </a:rPr>
              <a:t>Yurimaguas.</a:t>
            </a:r>
            <a:endParaRPr lang="es-PE" dirty="0">
              <a:solidFill>
                <a:schemeClr val="dk1"/>
              </a:solidFill>
            </a:endParaRPr>
          </a:p>
          <a:p>
            <a:endParaRPr lang="es-PE" dirty="0"/>
          </a:p>
        </p:txBody>
      </p:sp>
      <p:pic>
        <p:nvPicPr>
          <p:cNvPr id="27650" name="Picture 2"/>
          <p:cNvPicPr>
            <a:picLocks noChangeAspect="1" noChangeArrowheads="1"/>
          </p:cNvPicPr>
          <p:nvPr/>
        </p:nvPicPr>
        <p:blipFill>
          <a:blip r:embed="rId2"/>
          <a:srcRect/>
          <a:stretch>
            <a:fillRect/>
          </a:stretch>
        </p:blipFill>
        <p:spPr bwMode="auto">
          <a:xfrm>
            <a:off x="285720" y="500042"/>
            <a:ext cx="3643338"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3"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INVESTIGADOS EN LA FEMA LORETO - MAYNAS</a:t>
            </a:r>
            <a:endParaRPr lang="es-PE" sz="2800" dirty="0"/>
          </a:p>
        </p:txBody>
      </p:sp>
      <p:sp>
        <p:nvSpPr>
          <p:cNvPr id="15361" name="Rectangle 1"/>
          <p:cNvSpPr>
            <a:spLocks noChangeArrowheads="1"/>
          </p:cNvSpPr>
          <p:nvPr/>
        </p:nvSpPr>
        <p:spPr bwMode="auto">
          <a:xfrm>
            <a:off x="285721" y="1071546"/>
            <a:ext cx="8358247"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endParaRPr lang="es-PE" b="1" dirty="0">
              <a:solidFill>
                <a:schemeClr val="dk1"/>
              </a:solidFill>
            </a:endParaRPr>
          </a:p>
          <a:p>
            <a:pPr lvl="0"/>
            <a:endParaRPr lang="es-PE" sz="1300" b="1" dirty="0">
              <a:solidFill>
                <a:schemeClr val="dk1"/>
              </a:solidFill>
            </a:endParaRPr>
          </a:p>
          <a:p>
            <a:pPr lvl="0"/>
            <a:endParaRPr lang="es-PE" sz="1300" b="1" dirty="0">
              <a:solidFill>
                <a:schemeClr val="dk1"/>
              </a:solidFill>
            </a:endParaRPr>
          </a:p>
          <a:p>
            <a:endParaRPr lang="es-PE" dirty="0"/>
          </a:p>
          <a:p>
            <a:pPr lvl="0"/>
            <a:endParaRPr lang="es-PE" dirty="0"/>
          </a:p>
          <a:p>
            <a:pPr marL="342900" marR="0" lvl="0" indent="-342900" algn="l" defTabSz="914400" rtl="0" eaLnBrk="0" fontAlgn="base" latinLnBrk="0" hangingPunct="0">
              <a:lnSpc>
                <a:spcPct val="100000"/>
              </a:lnSpc>
              <a:spcBef>
                <a:spcPct val="0"/>
              </a:spcBef>
              <a:spcAft>
                <a:spcPct val="0"/>
              </a:spcAft>
              <a:buClrTx/>
              <a:buSzTx/>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1214415" y="1397000"/>
          <a:ext cx="6643734" cy="4145280"/>
        </p:xfrm>
        <a:graphic>
          <a:graphicData uri="http://schemas.openxmlformats.org/drawingml/2006/table">
            <a:tbl>
              <a:tblPr firstRow="1" bandRow="1">
                <a:tableStyleId>{5C22544A-7EE6-4342-B048-85BDC9FD1C3A}</a:tableStyleId>
              </a:tblPr>
              <a:tblGrid>
                <a:gridCol w="4643470"/>
                <a:gridCol w="2000264"/>
              </a:tblGrid>
              <a:tr h="370840">
                <a:tc>
                  <a:txBody>
                    <a:bodyPr/>
                    <a:lstStyle/>
                    <a:p>
                      <a:pPr algn="ctr"/>
                      <a:r>
                        <a:rPr lang="es-PE" b="1" dirty="0" smtClean="0">
                          <a:solidFill>
                            <a:schemeClr val="tx1"/>
                          </a:solidFill>
                        </a:rPr>
                        <a:t>CALIDAD DE INVESTIGADOS</a:t>
                      </a:r>
                      <a:endParaRPr lang="es-PE" b="1" dirty="0">
                        <a:solidFill>
                          <a:schemeClr val="tx1"/>
                        </a:solidFill>
                      </a:endParaRPr>
                    </a:p>
                  </a:txBody>
                  <a:tcPr/>
                </a:tc>
                <a:tc>
                  <a:txBody>
                    <a:bodyPr/>
                    <a:lstStyle/>
                    <a:p>
                      <a:pPr algn="ctr"/>
                      <a:r>
                        <a:rPr lang="es-PE" b="1" dirty="0" smtClean="0">
                          <a:solidFill>
                            <a:schemeClr val="tx1"/>
                          </a:solidFill>
                        </a:rPr>
                        <a:t>CANTIDAD</a:t>
                      </a:r>
                      <a:endParaRPr lang="es-PE" b="1" dirty="0">
                        <a:solidFill>
                          <a:schemeClr val="tx1"/>
                        </a:solidFill>
                      </a:endParaRPr>
                    </a:p>
                  </a:txBody>
                  <a:tcPr/>
                </a:tc>
              </a:tr>
              <a:tr h="370840">
                <a:tc>
                  <a:txBody>
                    <a:bodyPr/>
                    <a:lstStyle/>
                    <a:p>
                      <a:r>
                        <a:rPr lang="es-PE" dirty="0" smtClean="0"/>
                        <a:t>TITULARES DE CONCESIONES</a:t>
                      </a:r>
                      <a:endParaRPr lang="es-PE" dirty="0"/>
                    </a:p>
                  </a:txBody>
                  <a:tcPr/>
                </a:tc>
                <a:tc>
                  <a:txBody>
                    <a:bodyPr/>
                    <a:lstStyle/>
                    <a:p>
                      <a:pPr algn="ctr"/>
                      <a:r>
                        <a:rPr lang="es-PE" dirty="0" smtClean="0"/>
                        <a:t>39</a:t>
                      </a:r>
                      <a:endParaRPr lang="es-PE" dirty="0"/>
                    </a:p>
                  </a:txBody>
                  <a:tcPr/>
                </a:tc>
              </a:tr>
              <a:tr h="370840">
                <a:tc>
                  <a:txBody>
                    <a:bodyPr/>
                    <a:lstStyle/>
                    <a:p>
                      <a:r>
                        <a:rPr lang="es-PE" dirty="0" smtClean="0"/>
                        <a:t>BENEFICIARIOS</a:t>
                      </a:r>
                      <a:endParaRPr lang="es-PE" dirty="0"/>
                    </a:p>
                  </a:txBody>
                  <a:tcPr/>
                </a:tc>
                <a:tc>
                  <a:txBody>
                    <a:bodyPr/>
                    <a:lstStyle/>
                    <a:p>
                      <a:pPr algn="ctr"/>
                      <a:r>
                        <a:rPr lang="es-PE" dirty="0" smtClean="0"/>
                        <a:t>30</a:t>
                      </a:r>
                      <a:endParaRPr lang="es-PE" dirty="0"/>
                    </a:p>
                  </a:txBody>
                  <a:tcPr/>
                </a:tc>
              </a:tr>
              <a:tr h="370840">
                <a:tc>
                  <a:txBody>
                    <a:bodyPr/>
                    <a:lstStyle/>
                    <a:p>
                      <a:r>
                        <a:rPr lang="es-PE" dirty="0" smtClean="0"/>
                        <a:t>CONSULTORES FORESTALES</a:t>
                      </a:r>
                      <a:endParaRPr lang="es-PE" dirty="0"/>
                    </a:p>
                  </a:txBody>
                  <a:tcPr/>
                </a:tc>
                <a:tc>
                  <a:txBody>
                    <a:bodyPr/>
                    <a:lstStyle/>
                    <a:p>
                      <a:pPr algn="ctr"/>
                      <a:r>
                        <a:rPr lang="es-PE" dirty="0" smtClean="0"/>
                        <a:t>11</a:t>
                      </a:r>
                      <a:endParaRPr lang="es-PE" dirty="0"/>
                    </a:p>
                  </a:txBody>
                  <a:tcPr/>
                </a:tc>
              </a:tr>
              <a:tr h="370840">
                <a:tc>
                  <a:txBody>
                    <a:bodyPr/>
                    <a:lstStyle/>
                    <a:p>
                      <a:r>
                        <a:rPr lang="es-PE" dirty="0" smtClean="0"/>
                        <a:t>FUNCIONARIOS QUE RECOMENDARON APROBACIÓN</a:t>
                      </a:r>
                      <a:r>
                        <a:rPr lang="es-PE" baseline="0" dirty="0" smtClean="0"/>
                        <a:t> DE POAs.</a:t>
                      </a:r>
                      <a:endParaRPr lang="es-PE" dirty="0"/>
                    </a:p>
                  </a:txBody>
                  <a:tcPr/>
                </a:tc>
                <a:tc>
                  <a:txBody>
                    <a:bodyPr/>
                    <a:lstStyle/>
                    <a:p>
                      <a:pPr algn="ctr"/>
                      <a:r>
                        <a:rPr lang="es-PE" dirty="0" smtClean="0"/>
                        <a:t>18</a:t>
                      </a:r>
                      <a:endParaRPr lang="es-PE" dirty="0"/>
                    </a:p>
                  </a:txBody>
                  <a:tcPr/>
                </a:tc>
              </a:tr>
              <a:tr h="370840">
                <a:tc>
                  <a:txBody>
                    <a:bodyPr/>
                    <a:lstStyle/>
                    <a:p>
                      <a:r>
                        <a:rPr lang="es-PE" dirty="0" smtClean="0"/>
                        <a:t>FUNCIONARIOS</a:t>
                      </a:r>
                      <a:r>
                        <a:rPr lang="es-PE" baseline="0" dirty="0" smtClean="0"/>
                        <a:t> QUE DIERON V°B° PARA APROBACIÓN DE POAs.</a:t>
                      </a:r>
                      <a:endParaRPr lang="es-PE" dirty="0"/>
                    </a:p>
                  </a:txBody>
                  <a:tcPr/>
                </a:tc>
                <a:tc>
                  <a:txBody>
                    <a:bodyPr/>
                    <a:lstStyle/>
                    <a:p>
                      <a:pPr algn="ctr"/>
                      <a:r>
                        <a:rPr lang="es-PE" dirty="0" smtClean="0"/>
                        <a:t>09</a:t>
                      </a:r>
                      <a:endParaRPr lang="es-PE" dirty="0"/>
                    </a:p>
                  </a:txBody>
                  <a:tcPr/>
                </a:tc>
              </a:tr>
              <a:tr h="370840">
                <a:tc>
                  <a:txBody>
                    <a:bodyPr/>
                    <a:lstStyle/>
                    <a:p>
                      <a:r>
                        <a:rPr lang="es-PE" dirty="0" smtClean="0"/>
                        <a:t>FUNCIONARIOS</a:t>
                      </a:r>
                      <a:r>
                        <a:rPr lang="es-PE" baseline="0" dirty="0" smtClean="0"/>
                        <a:t> QUE APROBARON POAs</a:t>
                      </a:r>
                      <a:endParaRPr lang="es-PE" dirty="0"/>
                    </a:p>
                  </a:txBody>
                  <a:tcPr/>
                </a:tc>
                <a:tc>
                  <a:txBody>
                    <a:bodyPr/>
                    <a:lstStyle/>
                    <a:p>
                      <a:pPr algn="ctr"/>
                      <a:r>
                        <a:rPr lang="es-PE" dirty="0" smtClean="0"/>
                        <a:t>08</a:t>
                      </a:r>
                      <a:endParaRPr lang="es-PE" dirty="0"/>
                    </a:p>
                  </a:txBody>
                  <a:tcPr/>
                </a:tc>
              </a:tr>
              <a:tr h="370840">
                <a:tc>
                  <a:txBody>
                    <a:bodyPr/>
                    <a:lstStyle/>
                    <a:p>
                      <a:r>
                        <a:rPr lang="es-PE" dirty="0" smtClean="0"/>
                        <a:t>PERSONAS JURÍDICAS</a:t>
                      </a:r>
                      <a:endParaRPr lang="es-PE" dirty="0"/>
                    </a:p>
                  </a:txBody>
                  <a:tcPr/>
                </a:tc>
                <a:tc>
                  <a:txBody>
                    <a:bodyPr/>
                    <a:lstStyle/>
                    <a:p>
                      <a:pPr algn="ctr"/>
                      <a:r>
                        <a:rPr lang="es-PE" dirty="0" smtClean="0"/>
                        <a:t>16</a:t>
                      </a:r>
                      <a:endParaRPr lang="es-PE" dirty="0"/>
                    </a:p>
                  </a:txBody>
                  <a:tcPr/>
                </a:tc>
              </a:tr>
              <a:tr h="370840">
                <a:tc>
                  <a:txBody>
                    <a:bodyPr/>
                    <a:lstStyle/>
                    <a:p>
                      <a:r>
                        <a:rPr lang="es-PE" dirty="0" smtClean="0"/>
                        <a:t>PERSONAS NATURALES</a:t>
                      </a:r>
                      <a:r>
                        <a:rPr lang="es-PE" baseline="0" dirty="0" smtClean="0"/>
                        <a:t> REPRESENTANTES DE PERSONAS JURÍDICAS</a:t>
                      </a:r>
                      <a:endParaRPr lang="es-PE" dirty="0"/>
                    </a:p>
                  </a:txBody>
                  <a:tcPr/>
                </a:tc>
                <a:tc>
                  <a:txBody>
                    <a:bodyPr/>
                    <a:lstStyle/>
                    <a:p>
                      <a:pPr algn="ctr"/>
                      <a:r>
                        <a:rPr lang="es-PE" dirty="0" smtClean="0"/>
                        <a:t>20</a:t>
                      </a:r>
                      <a:endParaRPr lang="es-PE"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INVESTIGADOS EN LA FEMA LORETO - MAYNAS</a:t>
            </a:r>
            <a:endParaRPr lang="es-PE" sz="2800" dirty="0"/>
          </a:p>
        </p:txBody>
      </p:sp>
      <p:graphicFrame>
        <p:nvGraphicFramePr>
          <p:cNvPr id="9" name="8 Tabla"/>
          <p:cNvGraphicFramePr>
            <a:graphicFrameLocks noGrp="1"/>
          </p:cNvGraphicFramePr>
          <p:nvPr/>
        </p:nvGraphicFramePr>
        <p:xfrm>
          <a:off x="857224" y="1214422"/>
          <a:ext cx="7643866" cy="4349594"/>
        </p:xfrm>
        <a:graphic>
          <a:graphicData uri="http://schemas.openxmlformats.org/drawingml/2006/table">
            <a:tbl>
              <a:tblPr firstRow="1" bandRow="1">
                <a:tableStyleId>{5C22544A-7EE6-4342-B048-85BDC9FD1C3A}</a:tableStyleId>
              </a:tblPr>
              <a:tblGrid>
                <a:gridCol w="4143405"/>
                <a:gridCol w="3500461"/>
              </a:tblGrid>
              <a:tr h="690835">
                <a:tc>
                  <a:txBody>
                    <a:bodyPr/>
                    <a:lstStyle/>
                    <a:p>
                      <a:pPr algn="ctr"/>
                      <a:r>
                        <a:rPr lang="es-PE" sz="1600" kern="1200" dirty="0" smtClean="0">
                          <a:solidFill>
                            <a:schemeClr val="dk1"/>
                          </a:solidFill>
                          <a:latin typeface="+mn-lt"/>
                          <a:ea typeface="+mn-ea"/>
                          <a:cs typeface="+mn-cs"/>
                        </a:rPr>
                        <a:t>EMPRESA</a:t>
                      </a:r>
                    </a:p>
                  </a:txBody>
                  <a:tcPr/>
                </a:tc>
                <a:tc>
                  <a:txBody>
                    <a:bodyPr/>
                    <a:lstStyle/>
                    <a:p>
                      <a:pPr algn="ctr"/>
                      <a:r>
                        <a:rPr lang="es-PE" sz="1600" kern="1200" dirty="0" smtClean="0">
                          <a:solidFill>
                            <a:schemeClr val="dk1"/>
                          </a:solidFill>
                          <a:latin typeface="+mn-lt"/>
                          <a:ea typeface="+mn-ea"/>
                          <a:cs typeface="+mn-cs"/>
                        </a:rPr>
                        <a:t>NÚMERO DE CARPETAS EN QUE SON INVESTIGADOS</a:t>
                      </a:r>
                    </a:p>
                  </a:txBody>
                  <a:tcPr/>
                </a:tc>
              </a:tr>
              <a:tr h="309261">
                <a:tc>
                  <a:txBody>
                    <a:bodyPr/>
                    <a:lstStyle/>
                    <a:p>
                      <a:r>
                        <a:rPr lang="es-PE" sz="1600" kern="1200" dirty="0" smtClean="0">
                          <a:solidFill>
                            <a:schemeClr val="dk1"/>
                          </a:solidFill>
                          <a:latin typeface="+mn-lt"/>
                          <a:ea typeface="+mn-ea"/>
                          <a:cs typeface="+mn-cs"/>
                        </a:rPr>
                        <a:t>ASERRADERO NETRIMAC</a:t>
                      </a:r>
                      <a:endParaRPr lang="es-PE" sz="1600" dirty="0"/>
                    </a:p>
                  </a:txBody>
                  <a:tcPr/>
                </a:tc>
                <a:tc>
                  <a:txBody>
                    <a:bodyPr/>
                    <a:lstStyle/>
                    <a:p>
                      <a:pPr algn="ctr"/>
                      <a:r>
                        <a:rPr lang="es-PE" sz="1600" dirty="0" smtClean="0"/>
                        <a:t>03</a:t>
                      </a:r>
                      <a:endParaRPr lang="es-PE" sz="1600" dirty="0"/>
                    </a:p>
                  </a:txBody>
                  <a:tcPr/>
                </a:tc>
              </a:tr>
              <a:tr h="415987">
                <a:tc>
                  <a:txBody>
                    <a:bodyPr/>
                    <a:lstStyle/>
                    <a:p>
                      <a:r>
                        <a:rPr lang="es-PE" sz="1600" kern="1200" dirty="0" smtClean="0">
                          <a:solidFill>
                            <a:schemeClr val="dk1"/>
                          </a:solidFill>
                          <a:latin typeface="+mn-lt"/>
                          <a:ea typeface="+mn-ea"/>
                          <a:cs typeface="+mn-cs"/>
                        </a:rPr>
                        <a:t>CORPORACIÓN INDUSTRIAL FORESTAL SAC</a:t>
                      </a:r>
                      <a:endParaRPr lang="es-PE" sz="1600" dirty="0"/>
                    </a:p>
                  </a:txBody>
                  <a:tcPr/>
                </a:tc>
                <a:tc>
                  <a:txBody>
                    <a:bodyPr/>
                    <a:lstStyle/>
                    <a:p>
                      <a:pPr algn="ctr"/>
                      <a:r>
                        <a:rPr lang="es-PE" sz="1600" dirty="0" smtClean="0"/>
                        <a:t>03</a:t>
                      </a:r>
                      <a:endParaRPr lang="es-PE" sz="1600" dirty="0"/>
                    </a:p>
                  </a:txBody>
                  <a:tcPr/>
                </a:tc>
              </a:tr>
              <a:tr h="534839">
                <a:tc>
                  <a:txBody>
                    <a:bodyPr/>
                    <a:lstStyle/>
                    <a:p>
                      <a:r>
                        <a:rPr lang="es-PE" sz="1600" kern="1200" dirty="0" smtClean="0">
                          <a:solidFill>
                            <a:schemeClr val="dk1"/>
                          </a:solidFill>
                          <a:latin typeface="+mn-lt"/>
                          <a:ea typeface="+mn-ea"/>
                          <a:cs typeface="+mn-cs"/>
                        </a:rPr>
                        <a:t>CORPORACIÓN INFOREST MC</a:t>
                      </a:r>
                      <a:endParaRPr lang="es-PE" sz="1600" dirty="0"/>
                    </a:p>
                  </a:txBody>
                  <a:tcPr/>
                </a:tc>
                <a:tc>
                  <a:txBody>
                    <a:bodyPr/>
                    <a:lstStyle/>
                    <a:p>
                      <a:pPr algn="ctr"/>
                      <a:r>
                        <a:rPr lang="es-PE" sz="1600" dirty="0" smtClean="0"/>
                        <a:t>04</a:t>
                      </a:r>
                      <a:endParaRPr lang="es-PE" sz="1600" dirty="0"/>
                    </a:p>
                  </a:txBody>
                  <a:tcPr/>
                </a:tc>
              </a:tr>
              <a:tr h="415987">
                <a:tc>
                  <a:txBody>
                    <a:bodyPr/>
                    <a:lstStyle/>
                    <a:p>
                      <a:r>
                        <a:rPr lang="es-PE" sz="1600" kern="1200" dirty="0" smtClean="0">
                          <a:solidFill>
                            <a:schemeClr val="dk1"/>
                          </a:solidFill>
                          <a:latin typeface="+mn-lt"/>
                          <a:ea typeface="+mn-ea"/>
                          <a:cs typeface="+mn-cs"/>
                        </a:rPr>
                        <a:t>CORPORACIÓN MADERERA DE LORETO SAC</a:t>
                      </a:r>
                      <a:endParaRPr lang="es-PE" sz="1600" dirty="0"/>
                    </a:p>
                  </a:txBody>
                  <a:tcPr/>
                </a:tc>
                <a:tc>
                  <a:txBody>
                    <a:bodyPr/>
                    <a:lstStyle/>
                    <a:p>
                      <a:pPr algn="ctr"/>
                      <a:r>
                        <a:rPr lang="es-PE" sz="1600" dirty="0" smtClean="0"/>
                        <a:t>01</a:t>
                      </a:r>
                      <a:endParaRPr lang="es-PE" sz="1600" dirty="0"/>
                    </a:p>
                  </a:txBody>
                  <a:tcPr/>
                </a:tc>
              </a:tr>
              <a:tr h="309261">
                <a:tc>
                  <a:txBody>
                    <a:bodyPr/>
                    <a:lstStyle/>
                    <a:p>
                      <a:r>
                        <a:rPr lang="es-PE" sz="1600" kern="1200" dirty="0" smtClean="0">
                          <a:solidFill>
                            <a:schemeClr val="dk1"/>
                          </a:solidFill>
                          <a:latin typeface="+mn-lt"/>
                          <a:ea typeface="+mn-ea"/>
                          <a:cs typeface="+mn-cs"/>
                        </a:rPr>
                        <a:t>INVERSIONES LA OROZA</a:t>
                      </a:r>
                      <a:endParaRPr lang="es-PE" sz="1600" dirty="0"/>
                    </a:p>
                  </a:txBody>
                  <a:tcPr/>
                </a:tc>
                <a:tc>
                  <a:txBody>
                    <a:bodyPr/>
                    <a:lstStyle/>
                    <a:p>
                      <a:pPr algn="ctr"/>
                      <a:r>
                        <a:rPr lang="es-PE" sz="1600" dirty="0" smtClean="0"/>
                        <a:t>16</a:t>
                      </a:r>
                      <a:endParaRPr lang="es-PE" sz="1600" dirty="0"/>
                    </a:p>
                  </a:txBody>
                  <a:tcPr/>
                </a:tc>
              </a:tr>
              <a:tr h="309261">
                <a:tc>
                  <a:txBody>
                    <a:bodyPr/>
                    <a:lstStyle/>
                    <a:p>
                      <a:pPr marL="0" algn="l" defTabSz="914400" rtl="0" eaLnBrk="1" latinLnBrk="0" hangingPunct="1"/>
                      <a:r>
                        <a:rPr lang="es-PE" sz="1600" kern="1200" dirty="0" smtClean="0">
                          <a:solidFill>
                            <a:schemeClr val="dk1"/>
                          </a:solidFill>
                          <a:latin typeface="+mn-lt"/>
                          <a:ea typeface="+mn-ea"/>
                          <a:cs typeface="+mn-cs"/>
                        </a:rPr>
                        <a:t>FORESTAL MADERERA MONTERREY EIR</a:t>
                      </a:r>
                    </a:p>
                  </a:txBody>
                  <a:tcPr/>
                </a:tc>
                <a:tc>
                  <a:txBody>
                    <a:bodyPr/>
                    <a:lstStyle/>
                    <a:p>
                      <a:pPr algn="ctr"/>
                      <a:r>
                        <a:rPr lang="es-PE" sz="1600" dirty="0" smtClean="0"/>
                        <a:t>01</a:t>
                      </a:r>
                      <a:endParaRPr lang="es-PE" sz="1600" dirty="0"/>
                    </a:p>
                  </a:txBody>
                  <a:tcPr/>
                </a:tc>
              </a:tr>
              <a:tr h="309261">
                <a:tc>
                  <a:txBody>
                    <a:bodyPr/>
                    <a:lstStyle/>
                    <a:p>
                      <a:pPr marL="0" algn="l" defTabSz="914400" rtl="0" eaLnBrk="1" latinLnBrk="0" hangingPunct="1"/>
                      <a:r>
                        <a:rPr lang="es-PE" sz="1600" kern="1200" dirty="0" smtClean="0">
                          <a:solidFill>
                            <a:schemeClr val="dk1"/>
                          </a:solidFill>
                          <a:latin typeface="+mn-lt"/>
                          <a:ea typeface="+mn-ea"/>
                          <a:cs typeface="+mn-cs"/>
                        </a:rPr>
                        <a:t>INFOREST MC S.A.C</a:t>
                      </a:r>
                    </a:p>
                  </a:txBody>
                  <a:tcPr/>
                </a:tc>
                <a:tc>
                  <a:txBody>
                    <a:bodyPr/>
                    <a:lstStyle/>
                    <a:p>
                      <a:pPr algn="ctr"/>
                      <a:r>
                        <a:rPr lang="es-PE" sz="1600" dirty="0" smtClean="0"/>
                        <a:t>01</a:t>
                      </a:r>
                      <a:endParaRPr lang="es-PE" sz="1600" dirty="0"/>
                    </a:p>
                  </a:txBody>
                  <a:tcPr/>
                </a:tc>
              </a:tr>
              <a:tr h="415987">
                <a:tc>
                  <a:txBody>
                    <a:bodyPr/>
                    <a:lstStyle/>
                    <a:p>
                      <a:pPr marL="0" algn="l" defTabSz="914400" rtl="0" eaLnBrk="1" latinLnBrk="0" hangingPunct="1"/>
                      <a:r>
                        <a:rPr lang="es-PE" sz="1600" kern="1200" dirty="0" smtClean="0">
                          <a:solidFill>
                            <a:schemeClr val="dk1"/>
                          </a:solidFill>
                          <a:latin typeface="+mn-lt"/>
                          <a:ea typeface="+mn-ea"/>
                          <a:cs typeface="+mn-cs"/>
                        </a:rPr>
                        <a:t>INVERSIONES RODNEY EIRL</a:t>
                      </a:r>
                    </a:p>
                  </a:txBody>
                  <a:tcPr/>
                </a:tc>
                <a:tc>
                  <a:txBody>
                    <a:bodyPr/>
                    <a:lstStyle/>
                    <a:p>
                      <a:pPr algn="ctr"/>
                      <a:r>
                        <a:rPr lang="es-PE" sz="1600" dirty="0" smtClean="0"/>
                        <a:t>01</a:t>
                      </a:r>
                      <a:endParaRPr lang="es-PE" sz="1600" dirty="0"/>
                    </a:p>
                  </a:txBody>
                  <a:tcPr/>
                </a:tc>
              </a:tr>
              <a:tr h="534839">
                <a:tc>
                  <a:txBody>
                    <a:bodyPr/>
                    <a:lstStyle/>
                    <a:p>
                      <a:pPr marL="0" algn="l" defTabSz="914400" rtl="0" eaLnBrk="1" latinLnBrk="0" hangingPunct="1"/>
                      <a:r>
                        <a:rPr lang="es-PE" sz="1600" kern="1200" dirty="0" smtClean="0">
                          <a:solidFill>
                            <a:schemeClr val="dk1"/>
                          </a:solidFill>
                          <a:latin typeface="+mn-lt"/>
                          <a:ea typeface="+mn-ea"/>
                          <a:cs typeface="+mn-cs"/>
                        </a:rPr>
                        <a:t>INVERSIONES WCA EIRL</a:t>
                      </a:r>
                    </a:p>
                  </a:txBody>
                  <a:tcPr/>
                </a:tc>
                <a:tc>
                  <a:txBody>
                    <a:bodyPr/>
                    <a:lstStyle/>
                    <a:p>
                      <a:pPr algn="ctr"/>
                      <a:r>
                        <a:rPr lang="es-PE" sz="1600" dirty="0" smtClean="0"/>
                        <a:t>16</a:t>
                      </a:r>
                      <a:endParaRPr lang="es-PE" sz="1600"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INVESTIGADOS EN LA FEMA IQUITOS</a:t>
            </a:r>
            <a:endParaRPr lang="es-PE" sz="2800" dirty="0"/>
          </a:p>
        </p:txBody>
      </p:sp>
      <p:graphicFrame>
        <p:nvGraphicFramePr>
          <p:cNvPr id="9" name="8 Tabla"/>
          <p:cNvGraphicFramePr>
            <a:graphicFrameLocks noGrp="1"/>
          </p:cNvGraphicFramePr>
          <p:nvPr/>
        </p:nvGraphicFramePr>
        <p:xfrm>
          <a:off x="857224" y="1071546"/>
          <a:ext cx="7358115" cy="5429288"/>
        </p:xfrm>
        <a:graphic>
          <a:graphicData uri="http://schemas.openxmlformats.org/drawingml/2006/table">
            <a:tbl>
              <a:tblPr firstRow="1" bandRow="1">
                <a:tableStyleId>{5C22544A-7EE6-4342-B048-85BDC9FD1C3A}</a:tableStyleId>
              </a:tblPr>
              <a:tblGrid>
                <a:gridCol w="4000530"/>
                <a:gridCol w="3357585"/>
              </a:tblGrid>
              <a:tr h="919715">
                <a:tc>
                  <a:txBody>
                    <a:bodyPr/>
                    <a:lstStyle/>
                    <a:p>
                      <a:pPr algn="ctr"/>
                      <a:r>
                        <a:rPr lang="es-PE" sz="1600" kern="1200" dirty="0" smtClean="0">
                          <a:solidFill>
                            <a:schemeClr val="dk1"/>
                          </a:solidFill>
                          <a:latin typeface="+mn-lt"/>
                          <a:ea typeface="+mn-ea"/>
                          <a:cs typeface="+mn-cs"/>
                        </a:rPr>
                        <a:t>EMPRESA</a:t>
                      </a:r>
                    </a:p>
                  </a:txBody>
                  <a:tcPr/>
                </a:tc>
                <a:tc>
                  <a:txBody>
                    <a:bodyPr/>
                    <a:lstStyle/>
                    <a:p>
                      <a:pPr algn="ctr"/>
                      <a:r>
                        <a:rPr lang="es-PE" sz="1600" kern="1200" dirty="0" smtClean="0">
                          <a:solidFill>
                            <a:schemeClr val="dk1"/>
                          </a:solidFill>
                          <a:latin typeface="+mn-lt"/>
                          <a:ea typeface="+mn-ea"/>
                          <a:cs typeface="+mn-cs"/>
                        </a:rPr>
                        <a:t>NÚMERO DE CARPETAS EN QUE SON INVESTIGADOS</a:t>
                      </a:r>
                    </a:p>
                  </a:txBody>
                  <a:tcPr/>
                </a:tc>
              </a:tr>
              <a:tr h="712038">
                <a:tc>
                  <a:txBody>
                    <a:bodyPr/>
                    <a:lstStyle/>
                    <a:p>
                      <a:r>
                        <a:rPr lang="es-PE" sz="1600" kern="1200" dirty="0" smtClean="0">
                          <a:solidFill>
                            <a:schemeClr val="dk1"/>
                          </a:solidFill>
                          <a:latin typeface="+mn-lt"/>
                          <a:ea typeface="+mn-ea"/>
                          <a:cs typeface="+mn-cs"/>
                        </a:rPr>
                        <a:t>LAMINADOS Y MANUFACTURAS DE MADERA – TRIPLAY IQUITOS SAC</a:t>
                      </a:r>
                      <a:endParaRPr lang="es-PE" sz="1600" dirty="0"/>
                    </a:p>
                  </a:txBody>
                  <a:tcPr/>
                </a:tc>
                <a:tc>
                  <a:txBody>
                    <a:bodyPr/>
                    <a:lstStyle/>
                    <a:p>
                      <a:pPr algn="ctr"/>
                      <a:r>
                        <a:rPr lang="es-PE" sz="1600" dirty="0" smtClean="0"/>
                        <a:t>01</a:t>
                      </a:r>
                      <a:endParaRPr lang="es-PE" sz="1600" dirty="0"/>
                    </a:p>
                  </a:txBody>
                  <a:tcPr/>
                </a:tc>
              </a:tr>
              <a:tr h="553807">
                <a:tc>
                  <a:txBody>
                    <a:bodyPr/>
                    <a:lstStyle/>
                    <a:p>
                      <a:r>
                        <a:rPr lang="es-PE" sz="1600" kern="1200" dirty="0" smtClean="0">
                          <a:solidFill>
                            <a:schemeClr val="dk1"/>
                          </a:solidFill>
                          <a:latin typeface="+mn-lt"/>
                          <a:ea typeface="+mn-ea"/>
                          <a:cs typeface="+mn-cs"/>
                        </a:rPr>
                        <a:t>MADERAS IMPREGNADAS TROPICALES SAC</a:t>
                      </a:r>
                      <a:endParaRPr lang="es-PE" sz="1600" dirty="0"/>
                    </a:p>
                  </a:txBody>
                  <a:tcPr/>
                </a:tc>
                <a:tc>
                  <a:txBody>
                    <a:bodyPr/>
                    <a:lstStyle/>
                    <a:p>
                      <a:pPr algn="ctr"/>
                      <a:r>
                        <a:rPr lang="es-PE" sz="1600" dirty="0" smtClean="0"/>
                        <a:t>02</a:t>
                      </a:r>
                      <a:endParaRPr lang="es-PE" sz="1600" dirty="0"/>
                    </a:p>
                  </a:txBody>
                  <a:tcPr/>
                </a:tc>
              </a:tr>
              <a:tr h="553807">
                <a:tc>
                  <a:txBody>
                    <a:bodyPr/>
                    <a:lstStyle/>
                    <a:p>
                      <a:r>
                        <a:rPr lang="es-PE" sz="1600" kern="1200" dirty="0" smtClean="0">
                          <a:solidFill>
                            <a:schemeClr val="dk1"/>
                          </a:solidFill>
                          <a:latin typeface="+mn-lt"/>
                          <a:ea typeface="+mn-ea"/>
                          <a:cs typeface="+mn-cs"/>
                        </a:rPr>
                        <a:t>NETRIMAC Y AGROFORESTAL REQUENA SAC</a:t>
                      </a:r>
                      <a:endParaRPr lang="es-PE" sz="1600" dirty="0"/>
                    </a:p>
                  </a:txBody>
                  <a:tcPr/>
                </a:tc>
                <a:tc>
                  <a:txBody>
                    <a:bodyPr/>
                    <a:lstStyle/>
                    <a:p>
                      <a:pPr algn="ctr"/>
                      <a:r>
                        <a:rPr lang="es-PE" sz="1600" dirty="0" smtClean="0"/>
                        <a:t>01</a:t>
                      </a:r>
                      <a:endParaRPr lang="es-PE" sz="1600" dirty="0"/>
                    </a:p>
                  </a:txBody>
                  <a:tcPr/>
                </a:tc>
              </a:tr>
              <a:tr h="395577">
                <a:tc>
                  <a:txBody>
                    <a:bodyPr/>
                    <a:lstStyle/>
                    <a:p>
                      <a:r>
                        <a:rPr lang="es-PE" sz="1600" kern="1200" dirty="0" smtClean="0">
                          <a:solidFill>
                            <a:schemeClr val="dk1"/>
                          </a:solidFill>
                          <a:latin typeface="+mn-lt"/>
                          <a:ea typeface="+mn-ea"/>
                          <a:cs typeface="+mn-cs"/>
                        </a:rPr>
                        <a:t>OROZA WOOD S.A.C</a:t>
                      </a:r>
                      <a:endParaRPr lang="es-PE" sz="1600" dirty="0"/>
                    </a:p>
                  </a:txBody>
                  <a:tcPr/>
                </a:tc>
                <a:tc>
                  <a:txBody>
                    <a:bodyPr/>
                    <a:lstStyle/>
                    <a:p>
                      <a:pPr algn="ctr"/>
                      <a:r>
                        <a:rPr lang="es-PE" sz="1600" dirty="0" smtClean="0"/>
                        <a:t>01</a:t>
                      </a:r>
                      <a:endParaRPr lang="es-PE" sz="1600" dirty="0"/>
                    </a:p>
                  </a:txBody>
                  <a:tcPr/>
                </a:tc>
              </a:tr>
              <a:tr h="712038">
                <a:tc>
                  <a:txBody>
                    <a:bodyPr/>
                    <a:lstStyle/>
                    <a:p>
                      <a:r>
                        <a:rPr lang="es-PE" sz="1600" kern="1200" dirty="0" smtClean="0">
                          <a:solidFill>
                            <a:schemeClr val="dk1"/>
                          </a:solidFill>
                          <a:latin typeface="+mn-lt"/>
                          <a:ea typeface="+mn-ea"/>
                          <a:cs typeface="+mn-cs"/>
                        </a:rPr>
                        <a:t>SCAVINO MADERAS EIRL</a:t>
                      </a:r>
                      <a:endParaRPr lang="es-PE" sz="1600" dirty="0"/>
                    </a:p>
                  </a:txBody>
                  <a:tcPr/>
                </a:tc>
                <a:tc>
                  <a:txBody>
                    <a:bodyPr/>
                    <a:lstStyle/>
                    <a:p>
                      <a:pPr algn="ctr"/>
                      <a:r>
                        <a:rPr lang="es-PE" sz="1600" dirty="0" smtClean="0"/>
                        <a:t>08</a:t>
                      </a:r>
                      <a:endParaRPr lang="es-PE" sz="1600" dirty="0"/>
                    </a:p>
                  </a:txBody>
                  <a:tcPr/>
                </a:tc>
              </a:tr>
              <a:tr h="712038">
                <a:tc>
                  <a:txBody>
                    <a:bodyPr/>
                    <a:lstStyle/>
                    <a:p>
                      <a:pPr marL="0" algn="l" defTabSz="914400" rtl="0" eaLnBrk="1" latinLnBrk="0" hangingPunct="1"/>
                      <a:r>
                        <a:rPr lang="es-PE" sz="1600" kern="1200" dirty="0" smtClean="0">
                          <a:solidFill>
                            <a:schemeClr val="dk1"/>
                          </a:solidFill>
                          <a:latin typeface="+mn-lt"/>
                          <a:ea typeface="+mn-ea"/>
                          <a:cs typeface="+mn-cs"/>
                        </a:rPr>
                        <a:t>SICO MADERAS SAC</a:t>
                      </a:r>
                    </a:p>
                  </a:txBody>
                  <a:tcPr/>
                </a:tc>
                <a:tc>
                  <a:txBody>
                    <a:bodyPr/>
                    <a:lstStyle/>
                    <a:p>
                      <a:pPr algn="ctr"/>
                      <a:r>
                        <a:rPr lang="es-PE" sz="1600" dirty="0" smtClean="0"/>
                        <a:t>05</a:t>
                      </a:r>
                      <a:endParaRPr lang="es-PE" sz="1600" dirty="0"/>
                    </a:p>
                  </a:txBody>
                  <a:tcPr/>
                </a:tc>
              </a:tr>
              <a:tr h="870268">
                <a:tc>
                  <a:txBody>
                    <a:bodyPr/>
                    <a:lstStyle/>
                    <a:p>
                      <a:pPr marL="0" algn="l" defTabSz="914400" rtl="0" eaLnBrk="1" latinLnBrk="0" hangingPunct="1"/>
                      <a:r>
                        <a:rPr lang="es-PE" sz="1600" kern="1200" dirty="0" smtClean="0">
                          <a:solidFill>
                            <a:schemeClr val="dk1"/>
                          </a:solidFill>
                          <a:latin typeface="+mn-lt"/>
                          <a:ea typeface="+mn-ea"/>
                          <a:cs typeface="+mn-cs"/>
                        </a:rPr>
                        <a:t>TRIPLAY IQUITOS SAC</a:t>
                      </a:r>
                    </a:p>
                  </a:txBody>
                  <a:tcPr/>
                </a:tc>
                <a:tc>
                  <a:txBody>
                    <a:bodyPr/>
                    <a:lstStyle/>
                    <a:p>
                      <a:pPr algn="ctr"/>
                      <a:r>
                        <a:rPr lang="es-PE" sz="1600" dirty="0" smtClean="0"/>
                        <a:t>04</a:t>
                      </a:r>
                      <a:endParaRPr lang="es-PE" sz="1600"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3"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INVESTIGADOS EN LA FEMA NAUTA</a:t>
            </a:r>
            <a:endParaRPr lang="es-PE" sz="2800" dirty="0"/>
          </a:p>
        </p:txBody>
      </p:sp>
      <p:sp>
        <p:nvSpPr>
          <p:cNvPr id="15361" name="Rectangle 1"/>
          <p:cNvSpPr>
            <a:spLocks noChangeArrowheads="1"/>
          </p:cNvSpPr>
          <p:nvPr/>
        </p:nvSpPr>
        <p:spPr bwMode="auto">
          <a:xfrm>
            <a:off x="285721" y="1071546"/>
            <a:ext cx="8358247"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endParaRPr lang="es-PE" b="1" dirty="0">
              <a:solidFill>
                <a:schemeClr val="dk1"/>
              </a:solidFill>
            </a:endParaRPr>
          </a:p>
          <a:p>
            <a:pPr lvl="0"/>
            <a:endParaRPr lang="es-PE" sz="1300" b="1" dirty="0">
              <a:solidFill>
                <a:schemeClr val="dk1"/>
              </a:solidFill>
            </a:endParaRPr>
          </a:p>
          <a:p>
            <a:pPr lvl="0"/>
            <a:endParaRPr lang="es-PE" sz="1300" b="1" dirty="0">
              <a:solidFill>
                <a:schemeClr val="dk1"/>
              </a:solidFill>
            </a:endParaRPr>
          </a:p>
          <a:p>
            <a:endParaRPr lang="es-PE" dirty="0"/>
          </a:p>
          <a:p>
            <a:pPr lvl="0"/>
            <a:endParaRPr lang="es-PE" dirty="0"/>
          </a:p>
          <a:p>
            <a:pPr marL="342900" marR="0" lvl="0" indent="-342900" algn="l" defTabSz="914400" rtl="0" eaLnBrk="0" fontAlgn="base" latinLnBrk="0" hangingPunct="0">
              <a:lnSpc>
                <a:spcPct val="100000"/>
              </a:lnSpc>
              <a:spcBef>
                <a:spcPct val="0"/>
              </a:spcBef>
              <a:spcAft>
                <a:spcPct val="0"/>
              </a:spcAft>
              <a:buClrTx/>
              <a:buSzTx/>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1214415" y="1397000"/>
          <a:ext cx="6643734" cy="4145280"/>
        </p:xfrm>
        <a:graphic>
          <a:graphicData uri="http://schemas.openxmlformats.org/drawingml/2006/table">
            <a:tbl>
              <a:tblPr firstRow="1" bandRow="1">
                <a:tableStyleId>{5C22544A-7EE6-4342-B048-85BDC9FD1C3A}</a:tableStyleId>
              </a:tblPr>
              <a:tblGrid>
                <a:gridCol w="4643470"/>
                <a:gridCol w="2000264"/>
              </a:tblGrid>
              <a:tr h="370840">
                <a:tc>
                  <a:txBody>
                    <a:bodyPr/>
                    <a:lstStyle/>
                    <a:p>
                      <a:pPr algn="ctr"/>
                      <a:r>
                        <a:rPr lang="es-PE" b="1" dirty="0" smtClean="0">
                          <a:solidFill>
                            <a:schemeClr val="tx1"/>
                          </a:solidFill>
                        </a:rPr>
                        <a:t>CALIDAD DE INVESTIGADOS</a:t>
                      </a:r>
                      <a:endParaRPr lang="es-PE" b="1" dirty="0">
                        <a:solidFill>
                          <a:schemeClr val="tx1"/>
                        </a:solidFill>
                      </a:endParaRPr>
                    </a:p>
                  </a:txBody>
                  <a:tcPr/>
                </a:tc>
                <a:tc>
                  <a:txBody>
                    <a:bodyPr/>
                    <a:lstStyle/>
                    <a:p>
                      <a:pPr algn="ctr"/>
                      <a:r>
                        <a:rPr lang="es-PE" b="1" dirty="0" smtClean="0">
                          <a:solidFill>
                            <a:schemeClr val="tx1"/>
                          </a:solidFill>
                        </a:rPr>
                        <a:t>CANTIDAD</a:t>
                      </a:r>
                      <a:endParaRPr lang="es-PE" b="1" dirty="0">
                        <a:solidFill>
                          <a:schemeClr val="tx1"/>
                        </a:solidFill>
                      </a:endParaRPr>
                    </a:p>
                  </a:txBody>
                  <a:tcPr/>
                </a:tc>
              </a:tr>
              <a:tr h="370840">
                <a:tc>
                  <a:txBody>
                    <a:bodyPr/>
                    <a:lstStyle/>
                    <a:p>
                      <a:r>
                        <a:rPr lang="es-PE" dirty="0" smtClean="0"/>
                        <a:t>TITULARES DE CONCESIONES</a:t>
                      </a:r>
                      <a:endParaRPr lang="es-PE" dirty="0"/>
                    </a:p>
                  </a:txBody>
                  <a:tcPr/>
                </a:tc>
                <a:tc>
                  <a:txBody>
                    <a:bodyPr/>
                    <a:lstStyle/>
                    <a:p>
                      <a:pPr algn="ctr"/>
                      <a:r>
                        <a:rPr lang="es-PE" dirty="0" smtClean="0"/>
                        <a:t>05</a:t>
                      </a:r>
                      <a:endParaRPr lang="es-PE" dirty="0"/>
                    </a:p>
                  </a:txBody>
                  <a:tcPr/>
                </a:tc>
              </a:tr>
              <a:tr h="370840">
                <a:tc>
                  <a:txBody>
                    <a:bodyPr/>
                    <a:lstStyle/>
                    <a:p>
                      <a:r>
                        <a:rPr lang="es-PE" dirty="0" smtClean="0"/>
                        <a:t>BENEFICIARIOS</a:t>
                      </a:r>
                      <a:endParaRPr lang="es-PE" dirty="0"/>
                    </a:p>
                  </a:txBody>
                  <a:tcPr/>
                </a:tc>
                <a:tc>
                  <a:txBody>
                    <a:bodyPr/>
                    <a:lstStyle/>
                    <a:p>
                      <a:pPr algn="ctr"/>
                      <a:r>
                        <a:rPr lang="es-PE" dirty="0" smtClean="0"/>
                        <a:t>06</a:t>
                      </a:r>
                      <a:endParaRPr lang="es-PE" dirty="0"/>
                    </a:p>
                  </a:txBody>
                  <a:tcPr/>
                </a:tc>
              </a:tr>
              <a:tr h="370840">
                <a:tc>
                  <a:txBody>
                    <a:bodyPr/>
                    <a:lstStyle/>
                    <a:p>
                      <a:r>
                        <a:rPr lang="es-PE" dirty="0" smtClean="0"/>
                        <a:t>CONSULTORES FORESTALES</a:t>
                      </a:r>
                      <a:endParaRPr lang="es-PE" dirty="0"/>
                    </a:p>
                  </a:txBody>
                  <a:tcPr/>
                </a:tc>
                <a:tc>
                  <a:txBody>
                    <a:bodyPr/>
                    <a:lstStyle/>
                    <a:p>
                      <a:pPr algn="ctr"/>
                      <a:r>
                        <a:rPr lang="es-PE" dirty="0" smtClean="0"/>
                        <a:t>04</a:t>
                      </a:r>
                      <a:endParaRPr lang="es-PE" dirty="0"/>
                    </a:p>
                  </a:txBody>
                  <a:tcPr/>
                </a:tc>
              </a:tr>
              <a:tr h="370840">
                <a:tc>
                  <a:txBody>
                    <a:bodyPr/>
                    <a:lstStyle/>
                    <a:p>
                      <a:r>
                        <a:rPr lang="es-PE" dirty="0" smtClean="0"/>
                        <a:t>FUNCIONARIOS QUE RECOMENDARON APROBACIÓN</a:t>
                      </a:r>
                      <a:r>
                        <a:rPr lang="es-PE" baseline="0" dirty="0" smtClean="0"/>
                        <a:t> DE POAs.</a:t>
                      </a:r>
                      <a:endParaRPr lang="es-PE" dirty="0"/>
                    </a:p>
                  </a:txBody>
                  <a:tcPr/>
                </a:tc>
                <a:tc>
                  <a:txBody>
                    <a:bodyPr/>
                    <a:lstStyle/>
                    <a:p>
                      <a:pPr algn="ctr"/>
                      <a:r>
                        <a:rPr lang="es-PE" dirty="0" smtClean="0"/>
                        <a:t>03</a:t>
                      </a:r>
                      <a:endParaRPr lang="es-PE" dirty="0"/>
                    </a:p>
                  </a:txBody>
                  <a:tcPr/>
                </a:tc>
              </a:tr>
              <a:tr h="370840">
                <a:tc>
                  <a:txBody>
                    <a:bodyPr/>
                    <a:lstStyle/>
                    <a:p>
                      <a:r>
                        <a:rPr lang="es-PE" dirty="0" smtClean="0"/>
                        <a:t>FUNCIONARIOS</a:t>
                      </a:r>
                      <a:r>
                        <a:rPr lang="es-PE" baseline="0" dirty="0" smtClean="0"/>
                        <a:t> QUE DIERON V°B° PARA APROBACIÓN DE POAs.</a:t>
                      </a:r>
                      <a:endParaRPr lang="es-PE" dirty="0"/>
                    </a:p>
                  </a:txBody>
                  <a:tcPr/>
                </a:tc>
                <a:tc>
                  <a:txBody>
                    <a:bodyPr/>
                    <a:lstStyle/>
                    <a:p>
                      <a:pPr algn="ctr"/>
                      <a:r>
                        <a:rPr lang="es-PE" dirty="0" smtClean="0"/>
                        <a:t>01</a:t>
                      </a:r>
                      <a:endParaRPr lang="es-PE" dirty="0"/>
                    </a:p>
                  </a:txBody>
                  <a:tcPr/>
                </a:tc>
              </a:tr>
              <a:tr h="370840">
                <a:tc>
                  <a:txBody>
                    <a:bodyPr/>
                    <a:lstStyle/>
                    <a:p>
                      <a:r>
                        <a:rPr lang="es-PE" dirty="0" smtClean="0"/>
                        <a:t>FUNCIONARIOS</a:t>
                      </a:r>
                      <a:r>
                        <a:rPr lang="es-PE" baseline="0" dirty="0" smtClean="0"/>
                        <a:t> QUE APROBARON POAs</a:t>
                      </a:r>
                      <a:endParaRPr lang="es-PE" dirty="0"/>
                    </a:p>
                  </a:txBody>
                  <a:tcPr/>
                </a:tc>
                <a:tc>
                  <a:txBody>
                    <a:bodyPr/>
                    <a:lstStyle/>
                    <a:p>
                      <a:pPr algn="ctr"/>
                      <a:r>
                        <a:rPr lang="es-PE" dirty="0" smtClean="0"/>
                        <a:t>02</a:t>
                      </a:r>
                      <a:endParaRPr lang="es-PE" dirty="0"/>
                    </a:p>
                  </a:txBody>
                  <a:tcPr/>
                </a:tc>
              </a:tr>
              <a:tr h="370840">
                <a:tc>
                  <a:txBody>
                    <a:bodyPr/>
                    <a:lstStyle/>
                    <a:p>
                      <a:r>
                        <a:rPr lang="es-PE" dirty="0" smtClean="0"/>
                        <a:t>PERSONAS JURÍDICAS</a:t>
                      </a:r>
                      <a:endParaRPr lang="es-PE" dirty="0"/>
                    </a:p>
                  </a:txBody>
                  <a:tcPr/>
                </a:tc>
                <a:tc>
                  <a:txBody>
                    <a:bodyPr/>
                    <a:lstStyle/>
                    <a:p>
                      <a:pPr algn="ctr"/>
                      <a:r>
                        <a:rPr lang="es-PE" dirty="0" smtClean="0"/>
                        <a:t>02</a:t>
                      </a:r>
                      <a:endParaRPr lang="es-PE" dirty="0"/>
                    </a:p>
                  </a:txBody>
                  <a:tcPr/>
                </a:tc>
              </a:tr>
              <a:tr h="370840">
                <a:tc>
                  <a:txBody>
                    <a:bodyPr/>
                    <a:lstStyle/>
                    <a:p>
                      <a:r>
                        <a:rPr lang="es-PE" dirty="0" smtClean="0"/>
                        <a:t>PERSONAS NATURALES COMO REPRESENTATES DE</a:t>
                      </a:r>
                      <a:r>
                        <a:rPr lang="es-PE" baseline="0" dirty="0" smtClean="0"/>
                        <a:t> PERSONAS JURÍDICAS</a:t>
                      </a:r>
                      <a:endParaRPr lang="es-PE" dirty="0"/>
                    </a:p>
                  </a:txBody>
                  <a:tcPr/>
                </a:tc>
                <a:tc>
                  <a:txBody>
                    <a:bodyPr/>
                    <a:lstStyle/>
                    <a:p>
                      <a:pPr algn="ctr"/>
                      <a:r>
                        <a:rPr lang="es-PE" dirty="0" smtClean="0"/>
                        <a:t>04</a:t>
                      </a:r>
                      <a:endParaRPr lang="es-PE"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3" cstate="print"/>
          <a:stretch>
            <a:fillRect/>
          </a:stretch>
        </p:blipFill>
        <p:spPr>
          <a:xfrm>
            <a:off x="7929587" y="1"/>
            <a:ext cx="726831" cy="726831"/>
          </a:xfrm>
          <a:prstGeom prst="rect">
            <a:avLst/>
          </a:prstGeom>
        </p:spPr>
      </p:pic>
      <p:sp>
        <p:nvSpPr>
          <p:cNvPr id="7" name="6 Título"/>
          <p:cNvSpPr>
            <a:spLocks noGrp="1"/>
          </p:cNvSpPr>
          <p:nvPr>
            <p:ph type="ctrTitle"/>
          </p:nvPr>
        </p:nvSpPr>
        <p:spPr>
          <a:xfrm>
            <a:off x="285720" y="0"/>
            <a:ext cx="7772400" cy="785794"/>
          </a:xfrm>
        </p:spPr>
        <p:txBody>
          <a:bodyPr>
            <a:noAutofit/>
          </a:bodyPr>
          <a:lstStyle/>
          <a:p>
            <a:r>
              <a:rPr lang="es-PE" sz="2800" dirty="0" smtClean="0"/>
              <a:t>INVESTIGADOS EN LA FEMA ALTO AMAZONAS YURIMAGUAS</a:t>
            </a:r>
            <a:endParaRPr lang="es-PE" sz="2800" dirty="0"/>
          </a:p>
        </p:txBody>
      </p:sp>
      <p:sp>
        <p:nvSpPr>
          <p:cNvPr id="15361" name="Rectangle 1"/>
          <p:cNvSpPr>
            <a:spLocks noChangeArrowheads="1"/>
          </p:cNvSpPr>
          <p:nvPr/>
        </p:nvSpPr>
        <p:spPr bwMode="auto">
          <a:xfrm>
            <a:off x="285721" y="1071546"/>
            <a:ext cx="8358247"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endParaRPr lang="es-PE" b="1" dirty="0">
              <a:solidFill>
                <a:schemeClr val="dk1"/>
              </a:solidFill>
            </a:endParaRPr>
          </a:p>
          <a:p>
            <a:pPr lvl="0"/>
            <a:endParaRPr lang="es-PE" sz="1300" b="1" dirty="0">
              <a:solidFill>
                <a:schemeClr val="dk1"/>
              </a:solidFill>
            </a:endParaRPr>
          </a:p>
          <a:p>
            <a:pPr lvl="0"/>
            <a:endParaRPr lang="es-PE" sz="1300" b="1" dirty="0">
              <a:solidFill>
                <a:schemeClr val="dk1"/>
              </a:solidFill>
            </a:endParaRPr>
          </a:p>
          <a:p>
            <a:endParaRPr lang="es-PE" dirty="0"/>
          </a:p>
          <a:p>
            <a:pPr lvl="0"/>
            <a:endParaRPr lang="es-PE" dirty="0"/>
          </a:p>
          <a:p>
            <a:pPr marL="342900" marR="0" lvl="0" indent="-342900" algn="l" defTabSz="914400" rtl="0" eaLnBrk="0" fontAlgn="base" latinLnBrk="0" hangingPunct="0">
              <a:lnSpc>
                <a:spcPct val="100000"/>
              </a:lnSpc>
              <a:spcBef>
                <a:spcPct val="0"/>
              </a:spcBef>
              <a:spcAft>
                <a:spcPct val="0"/>
              </a:spcAft>
              <a:buClrTx/>
              <a:buSzTx/>
              <a:tabLst/>
            </a:pPr>
            <a:endParaRPr kumimoji="0" lang="es-P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1214415" y="1397000"/>
          <a:ext cx="6643734" cy="3505200"/>
        </p:xfrm>
        <a:graphic>
          <a:graphicData uri="http://schemas.openxmlformats.org/drawingml/2006/table">
            <a:tbl>
              <a:tblPr firstRow="1" bandRow="1">
                <a:tableStyleId>{5C22544A-7EE6-4342-B048-85BDC9FD1C3A}</a:tableStyleId>
              </a:tblPr>
              <a:tblGrid>
                <a:gridCol w="4643470"/>
                <a:gridCol w="2000264"/>
              </a:tblGrid>
              <a:tr h="370840">
                <a:tc>
                  <a:txBody>
                    <a:bodyPr/>
                    <a:lstStyle/>
                    <a:p>
                      <a:pPr algn="ctr"/>
                      <a:r>
                        <a:rPr lang="es-PE" b="1" dirty="0" smtClean="0">
                          <a:solidFill>
                            <a:schemeClr val="tx1"/>
                          </a:solidFill>
                        </a:rPr>
                        <a:t>CALIDAD DE INVESTIGADOS</a:t>
                      </a:r>
                      <a:endParaRPr lang="es-PE" b="1" dirty="0">
                        <a:solidFill>
                          <a:schemeClr val="tx1"/>
                        </a:solidFill>
                      </a:endParaRPr>
                    </a:p>
                  </a:txBody>
                  <a:tcPr/>
                </a:tc>
                <a:tc>
                  <a:txBody>
                    <a:bodyPr/>
                    <a:lstStyle/>
                    <a:p>
                      <a:pPr algn="ctr"/>
                      <a:r>
                        <a:rPr lang="es-PE" b="1" dirty="0" smtClean="0">
                          <a:solidFill>
                            <a:schemeClr val="tx1"/>
                          </a:solidFill>
                        </a:rPr>
                        <a:t>CANTIDAD</a:t>
                      </a:r>
                      <a:endParaRPr lang="es-PE" b="1" dirty="0">
                        <a:solidFill>
                          <a:schemeClr val="tx1"/>
                        </a:solidFill>
                      </a:endParaRPr>
                    </a:p>
                  </a:txBody>
                  <a:tcPr/>
                </a:tc>
              </a:tr>
              <a:tr h="370840">
                <a:tc>
                  <a:txBody>
                    <a:bodyPr/>
                    <a:lstStyle/>
                    <a:p>
                      <a:r>
                        <a:rPr lang="es-PE" dirty="0" smtClean="0"/>
                        <a:t>TITULARES DE CONCESIONES</a:t>
                      </a:r>
                      <a:endParaRPr lang="es-PE" dirty="0"/>
                    </a:p>
                  </a:txBody>
                  <a:tcPr/>
                </a:tc>
                <a:tc>
                  <a:txBody>
                    <a:bodyPr/>
                    <a:lstStyle/>
                    <a:p>
                      <a:pPr algn="ctr"/>
                      <a:r>
                        <a:rPr lang="es-PE" dirty="0" smtClean="0"/>
                        <a:t>02</a:t>
                      </a:r>
                      <a:endParaRPr lang="es-PE" dirty="0"/>
                    </a:p>
                  </a:txBody>
                  <a:tcPr/>
                </a:tc>
              </a:tr>
              <a:tr h="370840">
                <a:tc>
                  <a:txBody>
                    <a:bodyPr/>
                    <a:lstStyle/>
                    <a:p>
                      <a:r>
                        <a:rPr lang="es-PE" dirty="0" smtClean="0"/>
                        <a:t>BENEFICIARIOS</a:t>
                      </a:r>
                      <a:endParaRPr lang="es-PE" dirty="0"/>
                    </a:p>
                  </a:txBody>
                  <a:tcPr/>
                </a:tc>
                <a:tc>
                  <a:txBody>
                    <a:bodyPr/>
                    <a:lstStyle/>
                    <a:p>
                      <a:pPr algn="ctr"/>
                      <a:r>
                        <a:rPr lang="es-PE" dirty="0" smtClean="0"/>
                        <a:t>02</a:t>
                      </a:r>
                      <a:endParaRPr lang="es-PE" dirty="0"/>
                    </a:p>
                  </a:txBody>
                  <a:tcPr/>
                </a:tc>
              </a:tr>
              <a:tr h="370840">
                <a:tc>
                  <a:txBody>
                    <a:bodyPr/>
                    <a:lstStyle/>
                    <a:p>
                      <a:r>
                        <a:rPr lang="es-PE" dirty="0" smtClean="0"/>
                        <a:t>CONSULTORES FORESTALES</a:t>
                      </a:r>
                      <a:endParaRPr lang="es-PE" dirty="0"/>
                    </a:p>
                  </a:txBody>
                  <a:tcPr/>
                </a:tc>
                <a:tc>
                  <a:txBody>
                    <a:bodyPr/>
                    <a:lstStyle/>
                    <a:p>
                      <a:pPr algn="ctr"/>
                      <a:r>
                        <a:rPr lang="es-PE" dirty="0" smtClean="0"/>
                        <a:t>01</a:t>
                      </a:r>
                      <a:endParaRPr lang="es-PE" dirty="0"/>
                    </a:p>
                  </a:txBody>
                  <a:tcPr/>
                </a:tc>
              </a:tr>
              <a:tr h="370840">
                <a:tc>
                  <a:txBody>
                    <a:bodyPr/>
                    <a:lstStyle/>
                    <a:p>
                      <a:r>
                        <a:rPr lang="es-PE" dirty="0" smtClean="0"/>
                        <a:t>FUNCIONARIOS</a:t>
                      </a:r>
                      <a:r>
                        <a:rPr lang="es-PE" baseline="0" dirty="0" smtClean="0"/>
                        <a:t> QUE APROBARON POAs</a:t>
                      </a:r>
                      <a:endParaRPr lang="es-PE" dirty="0"/>
                    </a:p>
                  </a:txBody>
                  <a:tcPr/>
                </a:tc>
                <a:tc>
                  <a:txBody>
                    <a:bodyPr/>
                    <a:lstStyle/>
                    <a:p>
                      <a:pPr algn="ctr"/>
                      <a:r>
                        <a:rPr lang="es-PE" dirty="0" smtClean="0"/>
                        <a:t>01</a:t>
                      </a:r>
                      <a:endParaRPr lang="es-PE" dirty="0"/>
                    </a:p>
                  </a:txBody>
                  <a:tcPr/>
                </a:tc>
              </a:tr>
              <a:tr h="370840">
                <a:tc>
                  <a:txBody>
                    <a:bodyPr/>
                    <a:lstStyle/>
                    <a:p>
                      <a:r>
                        <a:rPr lang="es-PE" dirty="0" smtClean="0"/>
                        <a:t>FUNCIONARIO</a:t>
                      </a:r>
                      <a:r>
                        <a:rPr lang="es-PE" baseline="0" dirty="0" smtClean="0"/>
                        <a:t> QUE NO REALIZÓ VERIFICACIÓN DE DOCUMENTACIÓN DE PFM EN TRÁNSITO</a:t>
                      </a:r>
                      <a:endParaRPr lang="es-PE" dirty="0"/>
                    </a:p>
                  </a:txBody>
                  <a:tcPr/>
                </a:tc>
                <a:tc>
                  <a:txBody>
                    <a:bodyPr/>
                    <a:lstStyle/>
                    <a:p>
                      <a:pPr algn="ctr"/>
                      <a:r>
                        <a:rPr lang="es-PE" dirty="0" smtClean="0"/>
                        <a:t>01</a:t>
                      </a:r>
                      <a:endParaRPr lang="es-PE" dirty="0"/>
                    </a:p>
                  </a:txBody>
                  <a:tcPr/>
                </a:tc>
              </a:tr>
              <a:tr h="370840">
                <a:tc>
                  <a:txBody>
                    <a:bodyPr/>
                    <a:lstStyle/>
                    <a:p>
                      <a:r>
                        <a:rPr lang="es-PE" dirty="0" smtClean="0"/>
                        <a:t>PERSONAS JURÍDICAS</a:t>
                      </a:r>
                      <a:endParaRPr lang="es-PE" dirty="0"/>
                    </a:p>
                  </a:txBody>
                  <a:tcPr/>
                </a:tc>
                <a:tc>
                  <a:txBody>
                    <a:bodyPr/>
                    <a:lstStyle/>
                    <a:p>
                      <a:pPr algn="ctr"/>
                      <a:r>
                        <a:rPr lang="es-PE" dirty="0" smtClean="0"/>
                        <a:t>01</a:t>
                      </a:r>
                      <a:endParaRPr lang="es-PE" dirty="0"/>
                    </a:p>
                  </a:txBody>
                  <a:tcPr/>
                </a:tc>
              </a:tr>
              <a:tr h="370840">
                <a:tc>
                  <a:txBody>
                    <a:bodyPr/>
                    <a:lstStyle/>
                    <a:p>
                      <a:r>
                        <a:rPr lang="es-PE" dirty="0" smtClean="0"/>
                        <a:t>PERSONAS NATURALES COMO REPRESENTATES DE</a:t>
                      </a:r>
                      <a:r>
                        <a:rPr lang="es-PE" baseline="0" dirty="0" smtClean="0"/>
                        <a:t> PERSONAS JURÍDICAS</a:t>
                      </a:r>
                      <a:endParaRPr lang="es-PE" dirty="0"/>
                    </a:p>
                  </a:txBody>
                  <a:tcPr/>
                </a:tc>
                <a:tc>
                  <a:txBody>
                    <a:bodyPr/>
                    <a:lstStyle/>
                    <a:p>
                      <a:pPr algn="ctr"/>
                      <a:r>
                        <a:rPr lang="es-PE" dirty="0" smtClean="0"/>
                        <a:t>02</a:t>
                      </a:r>
                      <a:endParaRPr lang="es-PE"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5A8EDB6-17A9-475E-9D9C-48BAF5BE0207}"/>
              </a:ext>
            </a:extLst>
          </p:cNvPr>
          <p:cNvPicPr>
            <a:picLocks noChangeAspect="1"/>
          </p:cNvPicPr>
          <p:nvPr/>
        </p:nvPicPr>
        <p:blipFill>
          <a:blip r:embed="rId2"/>
          <a:stretch>
            <a:fillRect/>
          </a:stretch>
        </p:blipFill>
        <p:spPr>
          <a:xfrm>
            <a:off x="0" y="1"/>
            <a:ext cx="9144000" cy="7016234"/>
          </a:xfrm>
          <a:prstGeom prst="rect">
            <a:avLst/>
          </a:prstGeom>
        </p:spPr>
      </p:pic>
      <p:sp>
        <p:nvSpPr>
          <p:cNvPr id="6" name="Rectángulo 5">
            <a:extLst>
              <a:ext uri="{FF2B5EF4-FFF2-40B4-BE49-F238E27FC236}">
                <a16:creationId xmlns="" xmlns:a16="http://schemas.microsoft.com/office/drawing/2014/main" id="{55C370A0-5718-4A94-A87B-3DAB9BAAB5A7}"/>
              </a:ext>
            </a:extLst>
          </p:cNvPr>
          <p:cNvSpPr/>
          <p:nvPr/>
        </p:nvSpPr>
        <p:spPr>
          <a:xfrm>
            <a:off x="6889024" y="6286520"/>
            <a:ext cx="2254976" cy="369332"/>
          </a:xfrm>
          <a:prstGeom prst="rect">
            <a:avLst/>
          </a:prstGeom>
        </p:spPr>
        <p:txBody>
          <a:bodyPr wrap="none">
            <a:spAutoFit/>
          </a:bodyPr>
          <a:lstStyle/>
          <a:p>
            <a:r>
              <a:rPr lang="es-PE" b="1" dirty="0">
                <a:solidFill>
                  <a:schemeClr val="bg1"/>
                </a:solidFill>
                <a:effectLst>
                  <a:outerShdw blurRad="38100" dist="38100" dir="2700000" algn="tl">
                    <a:srgbClr val="000000">
                      <a:alpha val="43137"/>
                    </a:srgbClr>
                  </a:outerShdw>
                </a:effectLst>
              </a:rPr>
              <a:t>Foto: Zig Koch / WWF</a:t>
            </a:r>
          </a:p>
        </p:txBody>
      </p:sp>
      <p:sp>
        <p:nvSpPr>
          <p:cNvPr id="7" name="Rectangle 1">
            <a:extLst>
              <a:ext uri="{FF2B5EF4-FFF2-40B4-BE49-F238E27FC236}">
                <a16:creationId xmlns="" xmlns:a16="http://schemas.microsoft.com/office/drawing/2014/main" id="{15821102-DD9D-4B75-B406-79ACBEDFFE8C}"/>
              </a:ext>
            </a:extLst>
          </p:cNvPr>
          <p:cNvSpPr>
            <a:spLocks noChangeArrowheads="1"/>
          </p:cNvSpPr>
          <p:nvPr/>
        </p:nvSpPr>
        <p:spPr bwMode="auto">
          <a:xfrm>
            <a:off x="435770" y="3587235"/>
            <a:ext cx="8272463" cy="2426958"/>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PE" sz="4000" b="1" i="1" u="none" strike="noStrike" cap="none" normalizeH="0" baseline="0" dirty="0">
                <a:ln>
                  <a:noFill/>
                </a:ln>
                <a:solidFill>
                  <a:schemeClr val="bg1"/>
                </a:solidFill>
                <a:effectLst>
                  <a:outerShdw blurRad="38100" dist="38100" dir="2700000" algn="tl">
                    <a:srgbClr val="000000">
                      <a:alpha val="43137"/>
                    </a:srgbClr>
                  </a:outerShdw>
                </a:effectLst>
                <a:latin typeface="inherit"/>
              </a:rPr>
              <a:t>“La mala gobernanza forestal, la corrupción y el comercio poco ético ponen en peligro los pulmones del mundo”.</a:t>
            </a:r>
            <a:r>
              <a:rPr kumimoji="0" lang="es-ES" altLang="es-PE" b="1" i="1" u="none" strike="noStrike" cap="none" normalizeH="0" baseline="0" dirty="0">
                <a:ln>
                  <a:noFill/>
                </a:ln>
                <a:solidFill>
                  <a:schemeClr val="bg1"/>
                </a:solidFill>
                <a:effectLst>
                  <a:outerShdw blurRad="38100" dist="38100" dir="2700000" algn="tl">
                    <a:srgbClr val="000000">
                      <a:alpha val="43137"/>
                    </a:srgbClr>
                  </a:outerShdw>
                </a:effectLst>
              </a:rPr>
              <a:t> </a:t>
            </a:r>
            <a:endParaRPr kumimoji="0" lang="es-ES" altLang="es-PE" sz="3200" b="1" i="1" u="none" strike="noStrike" cap="none" normalizeH="0" baseline="0" dirty="0">
              <a:ln>
                <a:noFill/>
              </a:ln>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 xmlns:a16="http://schemas.microsoft.com/office/drawing/2014/main" id="{0EA819C8-70D1-441A-A5D2-39A3A332DEB6}"/>
              </a:ext>
            </a:extLst>
          </p:cNvPr>
          <p:cNvSpPr/>
          <p:nvPr/>
        </p:nvSpPr>
        <p:spPr>
          <a:xfrm>
            <a:off x="500036" y="6215082"/>
            <a:ext cx="1961563" cy="369332"/>
          </a:xfrm>
          <a:prstGeom prst="rect">
            <a:avLst/>
          </a:prstGeom>
        </p:spPr>
        <p:txBody>
          <a:bodyPr wrap="none">
            <a:spAutoFit/>
          </a:bodyPr>
          <a:lstStyle/>
          <a:p>
            <a:r>
              <a:rPr lang="es-PE" dirty="0">
                <a:solidFill>
                  <a:schemeClr val="bg1"/>
                </a:solidFill>
              </a:rPr>
              <a:t>© Toby Smith / EIA</a:t>
            </a:r>
          </a:p>
        </p:txBody>
      </p:sp>
    </p:spTree>
    <p:extLst>
      <p:ext uri="{BB962C8B-B14F-4D97-AF65-F5344CB8AC3E}">
        <p14:creationId xmlns:p14="http://schemas.microsoft.com/office/powerpoint/2010/main" xmlns="" val="2446487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a:grpSpLocks/>
          </p:cNvGrpSpPr>
          <p:nvPr/>
        </p:nvGrpSpPr>
        <p:grpSpPr bwMode="auto">
          <a:xfrm>
            <a:off x="1919289" y="2166092"/>
            <a:ext cx="7611329" cy="2271706"/>
            <a:chOff x="3005712" y="2430459"/>
            <a:chExt cx="9373148" cy="2067944"/>
          </a:xfrm>
        </p:grpSpPr>
        <p:grpSp>
          <p:nvGrpSpPr>
            <p:cNvPr id="3" name="3 Grupo"/>
            <p:cNvGrpSpPr>
              <a:grpSpLocks/>
            </p:cNvGrpSpPr>
            <p:nvPr/>
          </p:nvGrpSpPr>
          <p:grpSpPr bwMode="auto">
            <a:xfrm>
              <a:off x="3150869" y="2599640"/>
              <a:ext cx="9227991" cy="1717745"/>
              <a:chOff x="1670904" y="4540271"/>
              <a:chExt cx="4642655" cy="1284274"/>
            </a:xfrm>
          </p:grpSpPr>
          <p:sp>
            <p:nvSpPr>
              <p:cNvPr id="6" name="5 CuadroTexto"/>
              <p:cNvSpPr txBox="1"/>
              <p:nvPr/>
            </p:nvSpPr>
            <p:spPr>
              <a:xfrm>
                <a:off x="1705574" y="5432654"/>
                <a:ext cx="1738677" cy="356098"/>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8" name="Rectángulo 126"/>
              <p:cNvSpPr/>
              <p:nvPr/>
            </p:nvSpPr>
            <p:spPr>
              <a:xfrm>
                <a:off x="1690190" y="4540271"/>
                <a:ext cx="4623369" cy="1267291"/>
              </a:xfrm>
              <a:prstGeom prst="rect">
                <a:avLst/>
              </a:prstGeom>
            </p:spPr>
            <p:txBody>
              <a:bodyPr wrap="square" anchor="ctr">
                <a:spAutoFit/>
              </a:bodyPr>
              <a:lstStyle/>
              <a:p>
                <a:pPr eaLnBrk="1" fontAlgn="auto" hangingPunct="1">
                  <a:spcBef>
                    <a:spcPts val="0"/>
                  </a:spcBef>
                  <a:spcAft>
                    <a:spcPts val="0"/>
                  </a:spcAft>
                  <a:defRPr/>
                </a:pPr>
                <a:r>
                  <a:rPr lang="es-CO" sz="11500" dirty="0">
                    <a:solidFill>
                      <a:srgbClr val="002060"/>
                    </a:solidFill>
                    <a:latin typeface="Candara" panose="020E0502030303020204" pitchFamily="34" charset="0"/>
                    <a:cs typeface="+mn-cs"/>
                  </a:rPr>
                  <a:t>Gracias</a:t>
                </a:r>
              </a:p>
            </p:txBody>
          </p:sp>
          <p:cxnSp>
            <p:nvCxnSpPr>
              <p:cNvPr id="9" name="8 Conector recto"/>
              <p:cNvCxnSpPr/>
              <p:nvPr/>
            </p:nvCxnSpPr>
            <p:spPr>
              <a:xfrm>
                <a:off x="1670904" y="5824545"/>
                <a:ext cx="39243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10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sp>
        <p:nvSpPr>
          <p:cNvPr id="10" name="CuadroTexto 9">
            <a:extLst>
              <a:ext uri="{FF2B5EF4-FFF2-40B4-BE49-F238E27FC236}">
                <a16:creationId xmlns="" xmlns:a16="http://schemas.microsoft.com/office/drawing/2014/main" id="{5777A51E-B8BA-4B25-B3E4-0375FBE45CE4}"/>
              </a:ext>
            </a:extLst>
          </p:cNvPr>
          <p:cNvSpPr txBox="1"/>
          <p:nvPr/>
        </p:nvSpPr>
        <p:spPr>
          <a:xfrm>
            <a:off x="5357819" y="5643580"/>
            <a:ext cx="3482043" cy="1015663"/>
          </a:xfrm>
          <a:prstGeom prst="rect">
            <a:avLst/>
          </a:prstGeom>
          <a:noFill/>
        </p:spPr>
        <p:txBody>
          <a:bodyPr wrap="none">
            <a:spAutoFit/>
          </a:bodyPr>
          <a:lstStyle/>
          <a:p>
            <a:pPr algn="ctr">
              <a:defRPr/>
            </a:pPr>
            <a:r>
              <a:rPr lang="es-PE" sz="1200" b="1" dirty="0">
                <a:effectLst>
                  <a:outerShdw blurRad="38100" dist="38100" dir="2700000" algn="tl">
                    <a:srgbClr val="000000">
                      <a:alpha val="43137"/>
                    </a:srgbClr>
                  </a:outerShdw>
                </a:effectLst>
              </a:rPr>
              <a:t>Ministerio Público - Fiscalía de la Nación</a:t>
            </a:r>
            <a:r>
              <a:rPr lang="es-PE" sz="1200" dirty="0"/>
              <a:t/>
            </a:r>
            <a:br>
              <a:rPr lang="es-PE" sz="1200" dirty="0"/>
            </a:br>
            <a:r>
              <a:rPr lang="es-PE" sz="1200" dirty="0"/>
              <a:t>Av. Abancay Cdra. 5 s/n (Sede Central en Lima) - Perú</a:t>
            </a:r>
            <a:br>
              <a:rPr lang="es-PE" sz="1200" dirty="0"/>
            </a:br>
            <a:r>
              <a:rPr lang="es-PE" sz="1200" dirty="0"/>
              <a:t>Central Telefónica: 625-5555</a:t>
            </a:r>
            <a:br>
              <a:rPr lang="es-PE" sz="1200" dirty="0"/>
            </a:br>
            <a:r>
              <a:rPr lang="es-PE" sz="1200" dirty="0"/>
              <a:t>www.mpfn.gob.pe</a:t>
            </a:r>
          </a:p>
          <a:p>
            <a:pPr algn="ctr">
              <a:defRPr/>
            </a:pPr>
            <a:r>
              <a:rPr lang="es-PE" sz="1200" dirty="0"/>
              <a:t>E-mail: coordinación-fema@mpfn.gob.pe</a:t>
            </a:r>
          </a:p>
        </p:txBody>
      </p:sp>
      <p:pic>
        <p:nvPicPr>
          <p:cNvPr id="12" name="Imagen 5">
            <a:extLst>
              <a:ext uri="{FF2B5EF4-FFF2-40B4-BE49-F238E27FC236}">
                <a16:creationId xmlns="" xmlns:a16="http://schemas.microsoft.com/office/drawing/2014/main" id="{CEA755F8-4DB6-407E-9DFF-D3D9AEBF808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912530" y="216877"/>
            <a:ext cx="832247"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n 12">
            <a:extLst>
              <a:ext uri="{FF2B5EF4-FFF2-40B4-BE49-F238E27FC236}">
                <a16:creationId xmlns="" xmlns:a16="http://schemas.microsoft.com/office/drawing/2014/main" id="{FDEC4737-1505-4488-880E-01B9A2A21E4A}"/>
              </a:ext>
            </a:extLst>
          </p:cNvPr>
          <p:cNvPicPr>
            <a:picLocks noChangeAspect="1"/>
          </p:cNvPicPr>
          <p:nvPr/>
        </p:nvPicPr>
        <p:blipFill>
          <a:blip r:embed="rId3"/>
          <a:stretch>
            <a:fillRect/>
          </a:stretch>
        </p:blipFill>
        <p:spPr>
          <a:xfrm>
            <a:off x="49411" y="2008924"/>
            <a:ext cx="1821656" cy="2428875"/>
          </a:xfrm>
          <a:prstGeom prst="rect">
            <a:avLst/>
          </a:prstGeom>
        </p:spPr>
      </p:pic>
    </p:spTree>
    <p:extLst>
      <p:ext uri="{BB962C8B-B14F-4D97-AF65-F5344CB8AC3E}">
        <p14:creationId xmlns:p14="http://schemas.microsoft.com/office/powerpoint/2010/main" xmlns="" val="2285650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17C33E08-3AFF-4CA2-B54D-EC7B973CF2C8}"/>
              </a:ext>
            </a:extLst>
          </p:cNvPr>
          <p:cNvSpPr txBox="1"/>
          <p:nvPr/>
        </p:nvSpPr>
        <p:spPr>
          <a:xfrm>
            <a:off x="185738" y="285728"/>
            <a:ext cx="8029601" cy="954107"/>
          </a:xfrm>
          <a:prstGeom prst="rect">
            <a:avLst/>
          </a:prstGeom>
          <a:noFill/>
        </p:spPr>
        <p:txBody>
          <a:bodyPr wrap="square">
            <a:spAutoFit/>
          </a:bodyPr>
          <a:lstStyle/>
          <a:p>
            <a:pPr>
              <a:defRPr/>
            </a:pPr>
            <a:r>
              <a:rPr lang="es-CO" sz="2800" b="1" dirty="0">
                <a:solidFill>
                  <a:prstClr val="black"/>
                </a:solidFill>
                <a:effectLst>
                  <a:outerShdw blurRad="63500" algn="ctr" rotWithShape="0">
                    <a:prstClr val="black">
                      <a:alpha val="40000"/>
                    </a:prstClr>
                  </a:outerShdw>
                </a:effectLst>
              </a:rPr>
              <a:t>Distribución de las Fiscalías Especializadas en Materia Ambiental </a:t>
            </a:r>
          </a:p>
        </p:txBody>
      </p:sp>
      <p:cxnSp>
        <p:nvCxnSpPr>
          <p:cNvPr id="3" name="Conector recto 130">
            <a:extLst>
              <a:ext uri="{FF2B5EF4-FFF2-40B4-BE49-F238E27FC236}">
                <a16:creationId xmlns="" xmlns:a16="http://schemas.microsoft.com/office/drawing/2014/main" id="{4A492FBE-ABF4-461B-86A2-71A986EF1B9D}"/>
              </a:ext>
            </a:extLst>
          </p:cNvPr>
          <p:cNvCxnSpPr>
            <a:cxnSpLocks noChangeShapeType="1"/>
          </p:cNvCxnSpPr>
          <p:nvPr/>
        </p:nvCxnSpPr>
        <p:spPr bwMode="auto">
          <a:xfrm>
            <a:off x="285720" y="1142984"/>
            <a:ext cx="8073628" cy="0"/>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4" name="Imagen 3">
            <a:extLst>
              <a:ext uri="{FF2B5EF4-FFF2-40B4-BE49-F238E27FC236}">
                <a16:creationId xmlns="" xmlns:a16="http://schemas.microsoft.com/office/drawing/2014/main" id="{D34E86A9-909F-4E06-9443-EE065B1679DD}"/>
              </a:ext>
            </a:extLst>
          </p:cNvPr>
          <p:cNvPicPr>
            <a:picLocks noChangeAspect="1"/>
          </p:cNvPicPr>
          <p:nvPr/>
        </p:nvPicPr>
        <p:blipFill>
          <a:blip r:embed="rId3" cstate="print"/>
          <a:stretch>
            <a:fillRect/>
          </a:stretch>
        </p:blipFill>
        <p:spPr>
          <a:xfrm>
            <a:off x="8438788" y="357167"/>
            <a:ext cx="705213" cy="726831"/>
          </a:xfrm>
          <a:prstGeom prst="rect">
            <a:avLst/>
          </a:prstGeom>
        </p:spPr>
      </p:pic>
      <p:sp>
        <p:nvSpPr>
          <p:cNvPr id="8" name="7 Marcador de texto"/>
          <p:cNvSpPr>
            <a:spLocks noGrp="1"/>
          </p:cNvSpPr>
          <p:nvPr>
            <p:ph type="body" sz="half" idx="2"/>
          </p:nvPr>
        </p:nvSpPr>
        <p:spPr>
          <a:xfrm>
            <a:off x="285720" y="1214422"/>
            <a:ext cx="5643602" cy="4708543"/>
          </a:xfrm>
        </p:spPr>
        <p:txBody>
          <a:bodyPr numCol="2">
            <a:normAutofit/>
          </a:bodyPr>
          <a:lstStyle/>
          <a:p>
            <a:r>
              <a:rPr lang="es-PE" sz="1200" dirty="0" smtClean="0"/>
              <a:t>FEMA   </a:t>
            </a:r>
            <a:r>
              <a:rPr lang="es-PE" dirty="0" smtClean="0"/>
              <a:t>                          </a:t>
            </a:r>
          </a:p>
          <a:p>
            <a:r>
              <a:rPr lang="es-PE" sz="900" dirty="0" smtClean="0"/>
              <a:t>Amazonas	                : 2</a:t>
            </a:r>
          </a:p>
          <a:p>
            <a:r>
              <a:rPr lang="es-PE" sz="900" dirty="0" smtClean="0"/>
              <a:t>Ancash	                : 1</a:t>
            </a:r>
          </a:p>
          <a:p>
            <a:r>
              <a:rPr lang="es-PE" sz="900" dirty="0" smtClean="0"/>
              <a:t>Apurímac	                : 1</a:t>
            </a:r>
          </a:p>
          <a:p>
            <a:r>
              <a:rPr lang="es-PE" sz="900" dirty="0" smtClean="0"/>
              <a:t>Arequipa	                : 1</a:t>
            </a:r>
          </a:p>
          <a:p>
            <a:r>
              <a:rPr lang="es-PE" sz="900" dirty="0" smtClean="0"/>
              <a:t>Ayacucho	                : 3</a:t>
            </a:r>
          </a:p>
          <a:p>
            <a:r>
              <a:rPr lang="es-PE" sz="900" dirty="0" smtClean="0"/>
              <a:t>Cajamarca	                : 1</a:t>
            </a:r>
          </a:p>
          <a:p>
            <a:r>
              <a:rPr lang="es-PE" sz="900" dirty="0" smtClean="0"/>
              <a:t>Callao                                         : 1</a:t>
            </a:r>
          </a:p>
          <a:p>
            <a:r>
              <a:rPr lang="es-PE" sz="900" dirty="0" smtClean="0"/>
              <a:t>Cusco 	                : 1</a:t>
            </a:r>
          </a:p>
          <a:p>
            <a:r>
              <a:rPr lang="es-PE" sz="900" dirty="0" smtClean="0"/>
              <a:t>Huancavelica	                : 1</a:t>
            </a:r>
          </a:p>
          <a:p>
            <a:r>
              <a:rPr lang="es-PE" sz="900" dirty="0" smtClean="0"/>
              <a:t>Huánuco	                : 2</a:t>
            </a:r>
          </a:p>
          <a:p>
            <a:r>
              <a:rPr lang="es-PE" sz="900" dirty="0" smtClean="0"/>
              <a:t>Ica	                : 1</a:t>
            </a:r>
          </a:p>
          <a:p>
            <a:r>
              <a:rPr lang="es-PE" sz="900" dirty="0" smtClean="0"/>
              <a:t>Junín 	                 :1</a:t>
            </a:r>
          </a:p>
          <a:p>
            <a:r>
              <a:rPr lang="es-PE" sz="900" dirty="0" smtClean="0"/>
              <a:t>Lambayeque	                : 1</a:t>
            </a:r>
          </a:p>
          <a:p>
            <a:r>
              <a:rPr lang="es-PE" sz="900" dirty="0" smtClean="0"/>
              <a:t>Lima	                : 1</a:t>
            </a:r>
          </a:p>
          <a:p>
            <a:r>
              <a:rPr lang="es-PE" sz="900" dirty="0" smtClean="0"/>
              <a:t>Lima Norte                                : 1</a:t>
            </a:r>
          </a:p>
          <a:p>
            <a:r>
              <a:rPr lang="es-PE" sz="900" dirty="0" smtClean="0"/>
              <a:t>La Libertad	                : 2</a:t>
            </a:r>
          </a:p>
          <a:p>
            <a:r>
              <a:rPr lang="es-PE" sz="900" dirty="0" smtClean="0"/>
              <a:t>Loreto	                : 3</a:t>
            </a:r>
          </a:p>
          <a:p>
            <a:r>
              <a:rPr lang="es-PE" sz="900" dirty="0" smtClean="0"/>
              <a:t>Madre de Dios</a:t>
            </a:r>
            <a:r>
              <a:rPr lang="es-PE" sz="900" dirty="0"/>
              <a:t> </a:t>
            </a:r>
            <a:r>
              <a:rPr lang="es-PE" sz="900" dirty="0" smtClean="0"/>
              <a:t>                        : 5</a:t>
            </a:r>
          </a:p>
          <a:p>
            <a:r>
              <a:rPr lang="es-PE" sz="900" dirty="0" smtClean="0"/>
              <a:t>Pasco	                : 1</a:t>
            </a:r>
          </a:p>
          <a:p>
            <a:r>
              <a:rPr lang="es-PE" sz="900" dirty="0" smtClean="0"/>
              <a:t>Piura	                : 1</a:t>
            </a:r>
          </a:p>
          <a:p>
            <a:r>
              <a:rPr lang="es-PE" sz="900" dirty="0" smtClean="0"/>
              <a:t>Puno	                : 2</a:t>
            </a:r>
          </a:p>
          <a:p>
            <a:r>
              <a:rPr lang="es-PE" sz="900" dirty="0" smtClean="0"/>
              <a:t>Santa	                : 1	</a:t>
            </a:r>
          </a:p>
          <a:p>
            <a:r>
              <a:rPr lang="es-PE" sz="900" dirty="0" smtClean="0"/>
              <a:t>San Martín	                : 3</a:t>
            </a:r>
          </a:p>
          <a:p>
            <a:r>
              <a:rPr lang="es-PE" sz="900" dirty="0" smtClean="0"/>
              <a:t>Selva Central                            :  1</a:t>
            </a:r>
          </a:p>
          <a:p>
            <a:r>
              <a:rPr lang="es-PE" sz="900" dirty="0" smtClean="0"/>
              <a:t>Sullana	                : 1</a:t>
            </a:r>
          </a:p>
          <a:p>
            <a:r>
              <a:rPr lang="es-PE" sz="900" dirty="0" smtClean="0"/>
              <a:t>Tacna	                : 1</a:t>
            </a:r>
          </a:p>
          <a:p>
            <a:r>
              <a:rPr lang="es-PE" sz="900" dirty="0" smtClean="0"/>
              <a:t>Tumbes	                : 1</a:t>
            </a:r>
          </a:p>
          <a:p>
            <a:r>
              <a:rPr lang="es-PE" sz="900" dirty="0" smtClean="0"/>
              <a:t>Ucayali	                : 5</a:t>
            </a:r>
          </a:p>
          <a:p>
            <a:r>
              <a:rPr lang="es-PE" sz="900" dirty="0" smtClean="0"/>
              <a:t>Ventanilla                                 : 1</a:t>
            </a:r>
          </a:p>
          <a:p>
            <a:endParaRPr lang="es-PE" sz="900" dirty="0" smtClean="0"/>
          </a:p>
          <a:p>
            <a:r>
              <a:rPr lang="es-PE" sz="1200" dirty="0" smtClean="0"/>
              <a:t>FPDCEMA </a:t>
            </a:r>
          </a:p>
          <a:p>
            <a:r>
              <a:rPr lang="es-PE" sz="900" dirty="0" smtClean="0"/>
              <a:t>Cañete                                        : 1</a:t>
            </a:r>
          </a:p>
          <a:p>
            <a:r>
              <a:rPr lang="es-PE" sz="900" dirty="0" smtClean="0"/>
              <a:t>Huaura 	                 : 3</a:t>
            </a:r>
          </a:p>
          <a:p>
            <a:r>
              <a:rPr lang="es-PE" sz="900" dirty="0" smtClean="0"/>
              <a:t>(Barranca, Huaura y Huaral)      </a:t>
            </a:r>
          </a:p>
          <a:p>
            <a:r>
              <a:rPr lang="es-PE" sz="900" dirty="0" smtClean="0"/>
              <a:t>Moquegua 	                :  2</a:t>
            </a:r>
          </a:p>
          <a:p>
            <a:endParaRPr lang="es-PE" sz="900" dirty="0"/>
          </a:p>
          <a:p>
            <a:r>
              <a:rPr lang="es-PE" sz="1200" dirty="0" smtClean="0"/>
              <a:t>Fiscalía Penal </a:t>
            </a:r>
          </a:p>
          <a:p>
            <a:r>
              <a:rPr lang="es-PE" sz="1200" dirty="0" smtClean="0"/>
              <a:t>Corporativa </a:t>
            </a:r>
          </a:p>
          <a:p>
            <a:r>
              <a:rPr lang="es-PE" sz="900" dirty="0" smtClean="0"/>
              <a:t>Cusco – La Convención             : 2</a:t>
            </a:r>
          </a:p>
          <a:p>
            <a:endParaRPr lang="es-PE" sz="1050" dirty="0"/>
          </a:p>
        </p:txBody>
      </p:sp>
      <p:pic>
        <p:nvPicPr>
          <p:cNvPr id="11" name="10 Marcador de contenido" descr="para diapositiva.png"/>
          <p:cNvPicPr>
            <a:picLocks noGrp="1" noChangeAspect="1"/>
          </p:cNvPicPr>
          <p:nvPr>
            <p:ph idx="1"/>
          </p:nvPr>
        </p:nvPicPr>
        <p:blipFill>
          <a:blip r:embed="rId4"/>
          <a:stretch>
            <a:fillRect/>
          </a:stretch>
        </p:blipFill>
        <p:spPr>
          <a:xfrm>
            <a:off x="6500826" y="1571612"/>
            <a:ext cx="2357833" cy="4500594"/>
          </a:xfrm>
        </p:spPr>
      </p:pic>
      <p:sp>
        <p:nvSpPr>
          <p:cNvPr id="13" name="12 Conector"/>
          <p:cNvSpPr/>
          <p:nvPr/>
        </p:nvSpPr>
        <p:spPr>
          <a:xfrm>
            <a:off x="1714480" y="1357298"/>
            <a:ext cx="117157" cy="142876"/>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13 Conector"/>
          <p:cNvSpPr/>
          <p:nvPr/>
        </p:nvSpPr>
        <p:spPr>
          <a:xfrm>
            <a:off x="4500562" y="1928802"/>
            <a:ext cx="142876" cy="14287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14 Conector"/>
          <p:cNvSpPr/>
          <p:nvPr/>
        </p:nvSpPr>
        <p:spPr>
          <a:xfrm>
            <a:off x="4429124" y="3071810"/>
            <a:ext cx="142876" cy="142876"/>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15 Rectángulo"/>
          <p:cNvSpPr/>
          <p:nvPr/>
        </p:nvSpPr>
        <p:spPr>
          <a:xfrm>
            <a:off x="0" y="6072206"/>
            <a:ext cx="9144000"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dirty="0" smtClean="0">
                <a:solidFill>
                  <a:schemeClr val="tx1"/>
                </a:solidFill>
              </a:rPr>
              <a:t>Actualmente se cuentan con 47 Despachos Fiscales Especializadas en Materia Ambiental (FEMA), 06 Fiscalías de Prevención del Delito con competencia en Materia Ambiental, y 02 Fiscalías Penales Corporativas en La Convención – Cusco, haciendo un total de 55 Despachos Fiscales que investigan Delitos Ambientales a nivel nacional.</a:t>
            </a:r>
            <a:endParaRPr lang="es-PE" sz="1400" b="1" dirty="0">
              <a:solidFill>
                <a:schemeClr val="tx1"/>
              </a:solidFill>
            </a:endParaRPr>
          </a:p>
        </p:txBody>
      </p:sp>
    </p:spTree>
    <p:extLst>
      <p:ext uri="{BB962C8B-B14F-4D97-AF65-F5344CB8AC3E}">
        <p14:creationId xmlns:p14="http://schemas.microsoft.com/office/powerpoint/2010/main" xmlns="" val="149157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1"/>
          <p:cNvGrpSpPr>
            <a:grpSpLocks/>
          </p:cNvGrpSpPr>
          <p:nvPr/>
        </p:nvGrpSpPr>
        <p:grpSpPr bwMode="auto">
          <a:xfrm>
            <a:off x="550072" y="2344514"/>
            <a:ext cx="8236771" cy="2271712"/>
            <a:chOff x="1319556" y="2430459"/>
            <a:chExt cx="11507649" cy="2067944"/>
          </a:xfrm>
        </p:grpSpPr>
        <p:grpSp>
          <p:nvGrpSpPr>
            <p:cNvPr id="3" name="3 Grupo"/>
            <p:cNvGrpSpPr>
              <a:grpSpLocks/>
            </p:cNvGrpSpPr>
            <p:nvPr/>
          </p:nvGrpSpPr>
          <p:grpSpPr bwMode="auto">
            <a:xfrm>
              <a:off x="1319556" y="2832397"/>
              <a:ext cx="11507649" cy="1437082"/>
              <a:chOff x="749560" y="4714311"/>
              <a:chExt cx="5789564" cy="1074440"/>
            </a:xfrm>
          </p:grpSpPr>
          <p:sp>
            <p:nvSpPr>
              <p:cNvPr id="5" name="4 CuadroTexto"/>
              <p:cNvSpPr txBox="1"/>
              <p:nvPr/>
            </p:nvSpPr>
            <p:spPr>
              <a:xfrm>
                <a:off x="749560" y="4972387"/>
                <a:ext cx="3650705" cy="754092"/>
              </a:xfrm>
              <a:prstGeom prst="rect">
                <a:avLst/>
              </a:prstGeom>
              <a:noFill/>
            </p:spPr>
            <p:txBody>
              <a:bodyPr>
                <a:spAutoFit/>
              </a:bodyPr>
              <a:lstStyle/>
              <a:p>
                <a:pPr algn="ctr" eaLnBrk="1" fontAlgn="auto" hangingPunct="1">
                  <a:spcBef>
                    <a:spcPts val="0"/>
                  </a:spcBef>
                  <a:spcAft>
                    <a:spcPts val="0"/>
                  </a:spcAft>
                  <a:defRPr/>
                </a:pPr>
                <a:endParaRPr lang="es-CO" sz="6600" b="1" dirty="0">
                  <a:solidFill>
                    <a:schemeClr val="accent6">
                      <a:lumMod val="50000"/>
                    </a:schemeClr>
                  </a:solidFill>
                  <a:effectLst>
                    <a:outerShdw blurRad="50800" algn="ctr" rotWithShape="0">
                      <a:prstClr val="black">
                        <a:alpha val="40000"/>
                      </a:prstClr>
                    </a:outerShdw>
                  </a:effectLst>
                  <a:latin typeface="Bebas Neue" pitchFamily="34" charset="0"/>
                  <a:cs typeface="+mn-cs"/>
                </a:endParaRPr>
              </a:p>
            </p:txBody>
          </p:sp>
          <p:sp>
            <p:nvSpPr>
              <p:cNvPr id="6" name="5 CuadroTexto"/>
              <p:cNvSpPr txBox="1"/>
              <p:nvPr/>
            </p:nvSpPr>
            <p:spPr>
              <a:xfrm>
                <a:off x="1705574" y="5432652"/>
                <a:ext cx="1738677" cy="356099"/>
              </a:xfrm>
              <a:prstGeom prst="rect">
                <a:avLst/>
              </a:prstGeom>
              <a:noFill/>
            </p:spPr>
            <p:txBody>
              <a:bodyPr>
                <a:spAutoFit/>
              </a:bodyPr>
              <a:lstStyle/>
              <a:p>
                <a:pPr eaLnBrk="1" fontAlgn="auto" hangingPunct="1">
                  <a:spcBef>
                    <a:spcPts val="0"/>
                  </a:spcBef>
                  <a:spcAft>
                    <a:spcPts val="0"/>
                  </a:spcAft>
                  <a:defRPr/>
                </a:pPr>
                <a:endParaRPr lang="es-CO" sz="2800" dirty="0">
                  <a:solidFill>
                    <a:schemeClr val="accent4">
                      <a:lumMod val="75000"/>
                    </a:schemeClr>
                  </a:solidFill>
                  <a:latin typeface="Bebas Neue" pitchFamily="34" charset="0"/>
                  <a:cs typeface="+mn-cs"/>
                </a:endParaRPr>
              </a:p>
            </p:txBody>
          </p:sp>
          <p:sp>
            <p:nvSpPr>
              <p:cNvPr id="7" name="Rectángulo 126"/>
              <p:cNvSpPr/>
              <p:nvPr/>
            </p:nvSpPr>
            <p:spPr>
              <a:xfrm>
                <a:off x="1656150" y="4744219"/>
                <a:ext cx="4438531" cy="397992"/>
              </a:xfrm>
              <a:prstGeom prst="rect">
                <a:avLst/>
              </a:prstGeom>
            </p:spPr>
            <p:txBody>
              <a:bodyPr anchor="ctr">
                <a:spAutoFit/>
              </a:bodyPr>
              <a:lstStyle/>
              <a:p>
                <a:pPr eaLnBrk="1" fontAlgn="auto" hangingPunct="1">
                  <a:spcBef>
                    <a:spcPts val="0"/>
                  </a:spcBef>
                  <a:spcAft>
                    <a:spcPts val="0"/>
                  </a:spcAft>
                  <a:defRPr/>
                </a:pPr>
                <a:endParaRPr lang="es-CO" sz="3200" dirty="0">
                  <a:solidFill>
                    <a:schemeClr val="accent6">
                      <a:lumMod val="50000"/>
                    </a:schemeClr>
                  </a:solidFill>
                  <a:latin typeface="Bebas Neue" pitchFamily="34" charset="0"/>
                  <a:cs typeface="+mn-cs"/>
                </a:endParaRPr>
              </a:p>
            </p:txBody>
          </p:sp>
          <p:sp>
            <p:nvSpPr>
              <p:cNvPr id="8" name="Rectángulo 126"/>
              <p:cNvSpPr/>
              <p:nvPr/>
            </p:nvSpPr>
            <p:spPr>
              <a:xfrm>
                <a:off x="1718654" y="4714311"/>
                <a:ext cx="4820470" cy="356099"/>
              </a:xfrm>
              <a:prstGeom prst="rect">
                <a:avLst/>
              </a:prstGeom>
            </p:spPr>
            <p:txBody>
              <a:bodyPr wrap="square" anchor="ctr">
                <a:spAutoFit/>
              </a:bodyPr>
              <a:lstStyle/>
              <a:p>
                <a:pPr eaLnBrk="1" fontAlgn="auto" hangingPunct="1">
                  <a:spcBef>
                    <a:spcPts val="0"/>
                  </a:spcBef>
                  <a:spcAft>
                    <a:spcPts val="0"/>
                  </a:spcAft>
                  <a:defRPr/>
                </a:pPr>
                <a:r>
                  <a:rPr lang="es-CO" sz="2800" dirty="0" smtClean="0">
                    <a:solidFill>
                      <a:srgbClr val="002060"/>
                    </a:solidFill>
                    <a:latin typeface="Candara" panose="020E0502030303020204" pitchFamily="34" charset="0"/>
                    <a:cs typeface="+mn-cs"/>
                  </a:rPr>
                  <a:t>NORMATIVA PENAL - DELITOS FORESTALES</a:t>
                </a:r>
                <a:endParaRPr lang="es-CO" sz="2800" dirty="0">
                  <a:solidFill>
                    <a:srgbClr val="002060"/>
                  </a:solidFill>
                  <a:latin typeface="Candara" panose="020E0502030303020204" pitchFamily="34" charset="0"/>
                  <a:cs typeface="+mn-cs"/>
                </a:endParaRPr>
              </a:p>
            </p:txBody>
          </p:sp>
          <p:cxnSp>
            <p:nvCxnSpPr>
              <p:cNvPr id="9" name="8 Conector recto"/>
              <p:cNvCxnSpPr/>
              <p:nvPr/>
            </p:nvCxnSpPr>
            <p:spPr>
              <a:xfrm>
                <a:off x="1670904" y="5429413"/>
                <a:ext cx="392437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10 Rectángulo"/>
            <p:cNvSpPr/>
            <p:nvPr/>
          </p:nvSpPr>
          <p:spPr>
            <a:xfrm flipH="1">
              <a:off x="3005712" y="2430459"/>
              <a:ext cx="95305" cy="2067944"/>
            </a:xfrm>
            <a:prstGeom prst="rect">
              <a:avLst/>
            </a:prstGeom>
            <a:solidFill>
              <a:schemeClr val="accent4">
                <a:lumMod val="5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grpSp>
      <p:pic>
        <p:nvPicPr>
          <p:cNvPr id="13" name="Imagen 12">
            <a:extLst>
              <a:ext uri="{FF2B5EF4-FFF2-40B4-BE49-F238E27FC236}">
                <a16:creationId xmlns="" xmlns:a16="http://schemas.microsoft.com/office/drawing/2014/main" id="{DBDA7954-7AA0-4121-AE8B-36ACCDEC1619}"/>
              </a:ext>
            </a:extLst>
          </p:cNvPr>
          <p:cNvPicPr>
            <a:picLocks noChangeAspect="1"/>
          </p:cNvPicPr>
          <p:nvPr/>
        </p:nvPicPr>
        <p:blipFill>
          <a:blip r:embed="rId2"/>
          <a:stretch>
            <a:fillRect/>
          </a:stretch>
        </p:blipFill>
        <p:spPr>
          <a:xfrm>
            <a:off x="1" y="2365151"/>
            <a:ext cx="1821656" cy="2428875"/>
          </a:xfrm>
          <a:prstGeom prst="rect">
            <a:avLst/>
          </a:prstGeom>
        </p:spPr>
      </p:pic>
    </p:spTree>
    <p:extLst>
      <p:ext uri="{BB962C8B-B14F-4D97-AF65-F5344CB8AC3E}">
        <p14:creationId xmlns:p14="http://schemas.microsoft.com/office/powerpoint/2010/main" xmlns="" val="902473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8" name="7 Subtítulo"/>
          <p:cNvSpPr>
            <a:spLocks noGrp="1"/>
          </p:cNvSpPr>
          <p:nvPr>
            <p:ph type="subTitle" idx="1"/>
          </p:nvPr>
        </p:nvSpPr>
        <p:spPr>
          <a:xfrm>
            <a:off x="500034" y="1142984"/>
            <a:ext cx="8358245" cy="5357850"/>
          </a:xfrm>
        </p:spPr>
        <p:txBody>
          <a:bodyPr>
            <a:normAutofit fontScale="25000" lnSpcReduction="20000"/>
          </a:bodyPr>
          <a:lstStyle/>
          <a:p>
            <a:pPr algn="just"/>
            <a:r>
              <a:rPr lang="es-PE" sz="6000" b="1" i="1" dirty="0" smtClean="0">
                <a:solidFill>
                  <a:schemeClr val="tx1"/>
                </a:solidFill>
              </a:rPr>
              <a:t>CÓDIGO PENAL</a:t>
            </a:r>
            <a:endParaRPr lang="es-PE" sz="7400" b="1" i="1" dirty="0">
              <a:solidFill>
                <a:schemeClr val="tx1"/>
              </a:solidFill>
            </a:endParaRPr>
          </a:p>
          <a:p>
            <a:pPr algn="just"/>
            <a:r>
              <a:rPr lang="es-PE" sz="7400" b="1" i="1" dirty="0" smtClean="0">
                <a:solidFill>
                  <a:schemeClr val="tx1"/>
                </a:solidFill>
              </a:rPr>
              <a:t>Artículo 310 .- </a:t>
            </a:r>
            <a:r>
              <a:rPr lang="es-PE" sz="7400" b="1" i="1" dirty="0">
                <a:solidFill>
                  <a:schemeClr val="tx1"/>
                </a:solidFill>
              </a:rPr>
              <a:t>Delitos contra los bosques o formaciones boscosas”: </a:t>
            </a:r>
            <a:r>
              <a:rPr lang="es-PE" sz="7400" i="1" dirty="0">
                <a:solidFill>
                  <a:schemeClr val="tx1"/>
                </a:solidFill>
              </a:rPr>
              <a:t>Será reprimido con pena privativa de libertad no menor de cuatro años ni mayor de seis años y con prestación de servicios comunitarios de cuarenta a ochenta jornadas el que, </a:t>
            </a:r>
            <a:r>
              <a:rPr lang="es-PE" sz="7400" i="1" u="sng" dirty="0">
                <a:solidFill>
                  <a:schemeClr val="tx1"/>
                </a:solidFill>
              </a:rPr>
              <a:t>sin contar con permiso, licencia, autorización o concesión otorgada por autoridad competente</a:t>
            </a:r>
            <a:r>
              <a:rPr lang="es-PE" sz="7400" i="1" dirty="0">
                <a:solidFill>
                  <a:schemeClr val="tx1"/>
                </a:solidFill>
              </a:rPr>
              <a:t>, destruye, quema, daña o tala, en todo o en parte, bosques u otras formaciones boscosas, sean naturales o plantaciones</a:t>
            </a:r>
            <a:r>
              <a:rPr lang="es-PE" sz="7400" i="1" dirty="0" smtClean="0">
                <a:solidFill>
                  <a:schemeClr val="tx1"/>
                </a:solidFill>
              </a:rPr>
              <a:t>.</a:t>
            </a:r>
            <a:endParaRPr lang="es-PE" sz="7400" b="1" i="1" dirty="0" smtClean="0">
              <a:solidFill>
                <a:schemeClr val="tx1"/>
              </a:solidFill>
            </a:endParaRPr>
          </a:p>
          <a:p>
            <a:pPr algn="just"/>
            <a:endParaRPr lang="es-PE" sz="7400" b="1" i="1" dirty="0">
              <a:solidFill>
                <a:schemeClr val="tx1"/>
              </a:solidFill>
            </a:endParaRPr>
          </a:p>
          <a:p>
            <a:pPr algn="just"/>
            <a:r>
              <a:rPr lang="es-PE" sz="7400" b="1" i="1" dirty="0" smtClean="0">
                <a:solidFill>
                  <a:schemeClr val="tx1"/>
                </a:solidFill>
              </a:rPr>
              <a:t>Artículo </a:t>
            </a:r>
            <a:r>
              <a:rPr lang="es-PE" sz="7400" b="1" i="1" dirty="0">
                <a:solidFill>
                  <a:schemeClr val="tx1"/>
                </a:solidFill>
              </a:rPr>
              <a:t>310-A.- Tráfico ilegal de productos forestales maderables</a:t>
            </a:r>
            <a:r>
              <a:rPr lang="es-PE" sz="7400" i="1" dirty="0">
                <a:solidFill>
                  <a:schemeClr val="tx1"/>
                </a:solidFill>
              </a:rPr>
              <a:t>”: El que adquiere, </a:t>
            </a:r>
            <a:r>
              <a:rPr lang="es-PE" sz="7400" i="1" u="sng" dirty="0">
                <a:solidFill>
                  <a:schemeClr val="tx1"/>
                </a:solidFill>
              </a:rPr>
              <a:t>acopia, almacena, transforma, transporta, oculta, custodia, comercializa, embarca, desembarca, importa, exporta o reexporta productos o especímenes forestales maderables,</a:t>
            </a:r>
            <a:r>
              <a:rPr lang="es-PE" sz="7400" i="1" dirty="0">
                <a:solidFill>
                  <a:schemeClr val="tx1"/>
                </a:solidFill>
              </a:rPr>
              <a:t> cuyo origen ilícito, conoce o puede presumir, será reprimido con pena privativa de libertad no menor de cuatro años ni mayor de siete años y con cien a seiscientos días-multa</a:t>
            </a:r>
            <a:r>
              <a:rPr lang="es-PE" sz="7400" i="1" dirty="0" smtClean="0">
                <a:solidFill>
                  <a:schemeClr val="tx1"/>
                </a:solidFill>
              </a:rPr>
              <a:t>.</a:t>
            </a:r>
            <a:r>
              <a:rPr lang="es-PE" sz="7400" b="1" i="1" dirty="0" smtClean="0">
                <a:solidFill>
                  <a:schemeClr val="tx1"/>
                </a:solidFill>
              </a:rPr>
              <a:t>“</a:t>
            </a:r>
          </a:p>
          <a:p>
            <a:pPr algn="just"/>
            <a:endParaRPr lang="es-PE" sz="7400" b="1" i="1" dirty="0" smtClean="0">
              <a:solidFill>
                <a:schemeClr val="tx1"/>
              </a:solidFill>
            </a:endParaRPr>
          </a:p>
          <a:p>
            <a:pPr algn="just"/>
            <a:r>
              <a:rPr lang="es-PE" sz="7400" b="1" i="1" dirty="0">
                <a:solidFill>
                  <a:schemeClr val="tx1"/>
                </a:solidFill>
              </a:rPr>
              <a:t>Artículo 310-C.- Formas agravadas</a:t>
            </a:r>
          </a:p>
          <a:p>
            <a:pPr algn="just"/>
            <a:r>
              <a:rPr lang="es-PE" sz="7400" dirty="0">
                <a:solidFill>
                  <a:schemeClr val="tx1"/>
                </a:solidFill>
              </a:rPr>
              <a:t>En los casos previstos en los artículos 310, 310-A y 310-B, la pena privativa de libertad será no menor de ocho años ni mayor de diez años, bajo cualquiera de los siguientes supuestos:</a:t>
            </a:r>
          </a:p>
          <a:p>
            <a:pPr algn="just"/>
            <a:r>
              <a:rPr lang="es-PE" sz="7400" b="1" i="1" dirty="0">
                <a:solidFill>
                  <a:schemeClr val="tx1"/>
                </a:solidFill>
              </a:rPr>
              <a:t>  7. Si el delito es cometido por los titulares de concesiones forestales.</a:t>
            </a:r>
            <a:endParaRPr lang="es-PE" sz="6000" dirty="0" smtClean="0"/>
          </a:p>
          <a:p>
            <a:pPr algn="just"/>
            <a:endParaRPr lang="es-P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8" name="7 Subtítulo"/>
          <p:cNvSpPr>
            <a:spLocks noGrp="1"/>
          </p:cNvSpPr>
          <p:nvPr>
            <p:ph type="subTitle" idx="1"/>
          </p:nvPr>
        </p:nvSpPr>
        <p:spPr>
          <a:xfrm>
            <a:off x="500035" y="1142985"/>
            <a:ext cx="8143932" cy="5500726"/>
          </a:xfrm>
        </p:spPr>
        <p:txBody>
          <a:bodyPr>
            <a:normAutofit fontScale="25000" lnSpcReduction="20000"/>
          </a:bodyPr>
          <a:lstStyle/>
          <a:p>
            <a:pPr algn="just"/>
            <a:r>
              <a:rPr lang="es-PE" sz="7200" b="1" i="1" dirty="0" smtClean="0">
                <a:solidFill>
                  <a:schemeClr val="tx1"/>
                </a:solidFill>
              </a:rPr>
              <a:t>Artículo </a:t>
            </a:r>
            <a:r>
              <a:rPr lang="es-PE" sz="7200" b="1" i="1" dirty="0">
                <a:solidFill>
                  <a:schemeClr val="tx1"/>
                </a:solidFill>
              </a:rPr>
              <a:t>314.- Responsabilidad de funcionario público por otorgamiento ilegal de derechos</a:t>
            </a:r>
            <a:endParaRPr lang="es-PE" sz="7200" dirty="0">
              <a:solidFill>
                <a:schemeClr val="tx1"/>
              </a:solidFill>
            </a:endParaRPr>
          </a:p>
          <a:p>
            <a:pPr algn="just"/>
            <a:r>
              <a:rPr lang="es-PE" sz="7200" i="1" u="sng" dirty="0" smtClean="0">
                <a:solidFill>
                  <a:schemeClr val="tx1"/>
                </a:solidFill>
              </a:rPr>
              <a:t>El </a:t>
            </a:r>
            <a:r>
              <a:rPr lang="es-PE" sz="7200" i="1" u="sng" dirty="0">
                <a:solidFill>
                  <a:schemeClr val="tx1"/>
                </a:solidFill>
              </a:rPr>
              <a:t>funcionario público que sin observar leyes, reglamentos, estándares ambientales vigentes, por haber faltado gravemente a sus obligaciones funcionales</a:t>
            </a:r>
            <a:r>
              <a:rPr lang="es-PE" sz="7200" i="1" dirty="0">
                <a:solidFill>
                  <a:schemeClr val="tx1"/>
                </a:solidFill>
              </a:rPr>
              <a:t>, autoriza el otorgamiento, renovación o cancelación de autorización, licencia, concesión, permiso u otro derecho habilitante en favor de la obra o actividad a que se refiere el presente Título, será reprimido con pena privativa de libertad no menor de cuatro años ni mayor de siete años, e inhabilitación de un año a siete años conforme al artículo 36 incisos 1, 2 y 4.</a:t>
            </a:r>
            <a:endParaRPr lang="es-PE" sz="7200" dirty="0">
              <a:solidFill>
                <a:schemeClr val="tx1"/>
              </a:solidFill>
            </a:endParaRPr>
          </a:p>
          <a:p>
            <a:pPr algn="just"/>
            <a:endParaRPr lang="es-PE" sz="7200" i="1" u="sng" dirty="0" smtClean="0">
              <a:solidFill>
                <a:schemeClr val="tx1"/>
              </a:solidFill>
            </a:endParaRPr>
          </a:p>
          <a:p>
            <a:pPr algn="just"/>
            <a:r>
              <a:rPr lang="es-PE" sz="7200" i="1" u="sng" dirty="0" smtClean="0">
                <a:solidFill>
                  <a:schemeClr val="tx1"/>
                </a:solidFill>
              </a:rPr>
              <a:t>El </a:t>
            </a:r>
            <a:r>
              <a:rPr lang="es-PE" sz="7200" i="1" u="sng" dirty="0">
                <a:solidFill>
                  <a:schemeClr val="tx1"/>
                </a:solidFill>
              </a:rPr>
              <a:t>servidor público que sin observar leyes, reglamentos, estándares ambientales</a:t>
            </a:r>
            <a:r>
              <a:rPr lang="es-PE" sz="7200" i="1" dirty="0">
                <a:solidFill>
                  <a:schemeClr val="tx1"/>
                </a:solidFill>
              </a:rPr>
              <a:t> vigentes se pronuncia favorablemente en informes u otro documento de gestión sobre el otorgamiento, renovación o cancelación de autorización, licencia, concesión, permiso u otro derecho habilitante en favor de la obra o actividad a que se refiere el presente Título, será reprimido con pena privativa de libertad no menor de cuatro años ni mayor de siete años, e inhabilitación de un año a siete años conforme al artículo 36 incisos 1, 2 y 4.</a:t>
            </a:r>
            <a:endParaRPr lang="es-PE" sz="7200" dirty="0">
              <a:solidFill>
                <a:schemeClr val="tx1"/>
              </a:solidFill>
            </a:endParaRPr>
          </a:p>
          <a:p>
            <a:pPr algn="just"/>
            <a:endParaRPr lang="es-PE" sz="7200" i="1" dirty="0" smtClean="0">
              <a:solidFill>
                <a:schemeClr val="tx1"/>
              </a:solidFill>
            </a:endParaRPr>
          </a:p>
          <a:p>
            <a:pPr algn="just"/>
            <a:r>
              <a:rPr lang="es-PE" sz="7200" i="1" dirty="0" smtClean="0">
                <a:solidFill>
                  <a:schemeClr val="tx1"/>
                </a:solidFill>
              </a:rPr>
              <a:t>La </a:t>
            </a:r>
            <a:r>
              <a:rPr lang="es-PE" sz="7200" i="1" dirty="0">
                <a:solidFill>
                  <a:schemeClr val="tx1"/>
                </a:solidFill>
              </a:rPr>
              <a:t>misma pena será para el funcionario público competente para combatir las conductas descritas en el presente Título y que, por negligencia inexcusable o por haber faltado gravemente a sus obligaciones funcionales, facilite la comisión de los delitos previstos en el presente Título</a:t>
            </a:r>
            <a:r>
              <a:rPr lang="es-PE" sz="7200" i="1" dirty="0" smtClean="0">
                <a:solidFill>
                  <a:schemeClr val="tx1"/>
                </a:solidFill>
              </a:rPr>
              <a:t>.</a:t>
            </a:r>
            <a:endParaRPr lang="es-PE" sz="7200" dirty="0">
              <a:solidFill>
                <a:schemeClr val="tx1"/>
              </a:solidFill>
            </a:endParaRPr>
          </a:p>
          <a:p>
            <a:pPr algn="just"/>
            <a:endParaRPr lang="es-PE" sz="3700" dirty="0"/>
          </a:p>
          <a:p>
            <a:pPr algn="just"/>
            <a:endParaRPr lang="es-PE" dirty="0" smtClean="0"/>
          </a:p>
          <a:p>
            <a:pPr algn="just"/>
            <a:endParaRPr lang="es-P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130">
            <a:extLst>
              <a:ext uri="{FF2B5EF4-FFF2-40B4-BE49-F238E27FC236}">
                <a16:creationId xmlns="" xmlns:a16="http://schemas.microsoft.com/office/drawing/2014/main" id="{F811339A-E72B-4F19-8C14-0E4678A3494F}"/>
              </a:ext>
            </a:extLst>
          </p:cNvPr>
          <p:cNvCxnSpPr>
            <a:cxnSpLocks noChangeShapeType="1"/>
          </p:cNvCxnSpPr>
          <p:nvPr/>
        </p:nvCxnSpPr>
        <p:spPr bwMode="auto">
          <a:xfrm>
            <a:off x="428596" y="785795"/>
            <a:ext cx="8572560" cy="1588"/>
          </a:xfrm>
          <a:prstGeom prst="line">
            <a:avLst/>
          </a:prstGeom>
          <a:noFill/>
          <a:ln w="6350" algn="ctr">
            <a:solidFill>
              <a:srgbClr val="548235"/>
            </a:solidFill>
            <a:miter lim="800000"/>
            <a:headEnd/>
            <a:tailEnd/>
          </a:ln>
          <a:extLst>
            <a:ext uri="{909E8E84-426E-40DD-AFC4-6F175D3DCCD1}">
              <a14:hiddenFill xmlns:a14="http://schemas.microsoft.com/office/drawing/2010/main" xmlns="">
                <a:noFill/>
              </a14:hiddenFill>
            </a:ext>
          </a:extLst>
        </p:spPr>
      </p:cxnSp>
      <p:pic>
        <p:nvPicPr>
          <p:cNvPr id="6" name="Imagen 6">
            <a:extLst>
              <a:ext uri="{FF2B5EF4-FFF2-40B4-BE49-F238E27FC236}">
                <a16:creationId xmlns="" xmlns:a16="http://schemas.microsoft.com/office/drawing/2014/main" id="{D63FA33F-ACFD-4EC2-9048-1891A0F9213B}"/>
              </a:ext>
            </a:extLst>
          </p:cNvPr>
          <p:cNvPicPr>
            <a:picLocks noChangeAspect="1"/>
          </p:cNvPicPr>
          <p:nvPr/>
        </p:nvPicPr>
        <p:blipFill>
          <a:blip r:embed="rId2" cstate="print"/>
          <a:stretch>
            <a:fillRect/>
          </a:stretch>
        </p:blipFill>
        <p:spPr>
          <a:xfrm>
            <a:off x="7929587" y="1"/>
            <a:ext cx="726831" cy="726831"/>
          </a:xfrm>
          <a:prstGeom prst="rect">
            <a:avLst/>
          </a:prstGeom>
        </p:spPr>
      </p:pic>
      <p:sp>
        <p:nvSpPr>
          <p:cNvPr id="8" name="7 Subtítulo"/>
          <p:cNvSpPr>
            <a:spLocks noGrp="1"/>
          </p:cNvSpPr>
          <p:nvPr>
            <p:ph type="subTitle" idx="1"/>
          </p:nvPr>
        </p:nvSpPr>
        <p:spPr>
          <a:xfrm>
            <a:off x="500035" y="1142985"/>
            <a:ext cx="8143932" cy="5500726"/>
          </a:xfrm>
        </p:spPr>
        <p:txBody>
          <a:bodyPr>
            <a:normAutofit fontScale="40000" lnSpcReduction="20000"/>
          </a:bodyPr>
          <a:lstStyle/>
          <a:p>
            <a:pPr algn="just"/>
            <a:r>
              <a:rPr lang="es-PE" sz="5600" b="1" i="1" dirty="0" smtClean="0">
                <a:solidFill>
                  <a:schemeClr val="tx1"/>
                </a:solidFill>
              </a:rPr>
              <a:t>Artículo </a:t>
            </a:r>
            <a:r>
              <a:rPr lang="es-PE" sz="5600" b="1" i="1" dirty="0">
                <a:solidFill>
                  <a:schemeClr val="tx1"/>
                </a:solidFill>
              </a:rPr>
              <a:t>314-B.- Responsabilidad por información falsa contenida en </a:t>
            </a:r>
            <a:r>
              <a:rPr lang="es-PE" sz="5600" b="1" i="1" dirty="0" smtClean="0">
                <a:solidFill>
                  <a:schemeClr val="tx1"/>
                </a:solidFill>
              </a:rPr>
              <a:t>informes</a:t>
            </a:r>
          </a:p>
          <a:p>
            <a:pPr algn="just"/>
            <a:r>
              <a:rPr lang="es-PE" sz="5600" i="1" dirty="0" smtClean="0">
                <a:solidFill>
                  <a:schemeClr val="tx1"/>
                </a:solidFill>
              </a:rPr>
              <a:t>El </a:t>
            </a:r>
            <a:r>
              <a:rPr lang="es-PE" sz="5600" i="1" dirty="0">
                <a:solidFill>
                  <a:schemeClr val="tx1"/>
                </a:solidFill>
              </a:rPr>
              <a:t>que, conociendo o pudiendo presumir la falsedad o la inexactitud, suscriba, realice, inserte o hace insertar al procedimiento administrativo, estudios, evaluaciones, auditorías ambientales, planes de manejo forestal, solicitudes u otro documento de </a:t>
            </a:r>
            <a:r>
              <a:rPr lang="es-PE" sz="5600" i="1" u="sng" dirty="0">
                <a:solidFill>
                  <a:schemeClr val="tx1"/>
                </a:solidFill>
              </a:rPr>
              <a:t>gestión forestal,</a:t>
            </a:r>
            <a:r>
              <a:rPr lang="es-PE" sz="5600" i="1" dirty="0">
                <a:solidFill>
                  <a:schemeClr val="tx1"/>
                </a:solidFill>
              </a:rPr>
              <a:t> exigido conforme a ley, en los que se incorpore o avale información falsa o inexacta, será reprimido con pena privativa de libertad no menor de cuatro años ni mayor de seis años, e inhabilitación de uno a seis años, conforme al inciso 2 y 4 del artículo 36.</a:t>
            </a:r>
            <a:endParaRPr lang="es-PE" sz="5600" dirty="0">
              <a:solidFill>
                <a:schemeClr val="tx1"/>
              </a:solidFill>
            </a:endParaRPr>
          </a:p>
          <a:p>
            <a:pPr algn="just"/>
            <a:r>
              <a:rPr lang="es-PE" sz="5600" i="1" dirty="0">
                <a:solidFill>
                  <a:schemeClr val="tx1"/>
                </a:solidFill>
              </a:rPr>
              <a:t>     </a:t>
            </a:r>
            <a:endParaRPr lang="es-PE" sz="5600" i="1" dirty="0" smtClean="0">
              <a:solidFill>
                <a:schemeClr val="tx1"/>
              </a:solidFill>
            </a:endParaRPr>
          </a:p>
          <a:p>
            <a:pPr algn="just"/>
            <a:r>
              <a:rPr lang="es-PE" sz="5600" i="1" dirty="0" smtClean="0">
                <a:solidFill>
                  <a:schemeClr val="tx1"/>
                </a:solidFill>
              </a:rPr>
              <a:t>Será </a:t>
            </a:r>
            <a:r>
              <a:rPr lang="es-PE" sz="5600" i="1" dirty="0">
                <a:solidFill>
                  <a:schemeClr val="tx1"/>
                </a:solidFill>
              </a:rPr>
              <a:t>reprimido con la misma pena todo aquel que, hace uso de un documento privado falso o falsificado o conteniendo información falsa como si fuese legítimo, con fines de evadir los </a:t>
            </a:r>
            <a:r>
              <a:rPr lang="es-PE" sz="5600" i="1" u="sng" dirty="0">
                <a:solidFill>
                  <a:schemeClr val="tx1"/>
                </a:solidFill>
              </a:rPr>
              <a:t>procedimientos de control y fiscalización en materia forestal y de fauna silvestre</a:t>
            </a:r>
            <a:r>
              <a:rPr lang="es-PE" sz="5600" i="1" dirty="0">
                <a:solidFill>
                  <a:schemeClr val="tx1"/>
                </a:solidFill>
              </a:rPr>
              <a:t> relativos al presente Título, incluyendo los controles tributarios, aduaneros y otros</a:t>
            </a:r>
            <a:r>
              <a:rPr lang="es-PE" sz="5600" i="1" dirty="0" smtClean="0">
                <a:solidFill>
                  <a:schemeClr val="tx1"/>
                </a:solidFill>
              </a:rPr>
              <a:t>.</a:t>
            </a:r>
            <a:endParaRPr lang="es-PE" sz="5600" dirty="0">
              <a:solidFill>
                <a:schemeClr val="tx1"/>
              </a:solidFill>
            </a:endParaRPr>
          </a:p>
          <a:p>
            <a:pPr algn="just"/>
            <a:endParaRPr lang="es-PE" sz="3700" dirty="0"/>
          </a:p>
          <a:p>
            <a:pPr algn="just"/>
            <a:endParaRPr lang="es-PE" dirty="0" smtClean="0"/>
          </a:p>
          <a:p>
            <a:pPr algn="just"/>
            <a:endParaRPr lang="es-P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5874</Words>
  <Application>Microsoft Office PowerPoint</Application>
  <PresentationFormat>Presentación en pantalla (4:3)</PresentationFormat>
  <Paragraphs>367</Paragraphs>
  <Slides>47</Slides>
  <Notes>4</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CONDICIONES QUE FAVORECIMIERON LA EXTRACCIÓN Y COMERCIALIZACIÓN DE MADERA ILEGAL</vt:lpstr>
      <vt:lpstr>Diapositiva 17</vt:lpstr>
      <vt:lpstr>Diapositiva 18</vt:lpstr>
      <vt:lpstr>Diapositiva 19</vt:lpstr>
      <vt:lpstr>Diapositiva 20</vt:lpstr>
      <vt:lpstr>Diapositiva 21</vt:lpstr>
      <vt:lpstr>Diapositiva 22</vt:lpstr>
      <vt:lpstr>Diapositiva 23</vt:lpstr>
      <vt:lpstr>Diapositiva 24</vt:lpstr>
      <vt:lpstr>CASO YACU KALLPA</vt:lpstr>
      <vt:lpstr>Diapositiva 26</vt:lpstr>
      <vt:lpstr>HECHOS RELEVANTES</vt:lpstr>
      <vt:lpstr>HECHOS RELEVANTES</vt:lpstr>
      <vt:lpstr>Diapositiva 29</vt:lpstr>
      <vt:lpstr>Diapositiva 30</vt:lpstr>
      <vt:lpstr>Diapositiva 31</vt:lpstr>
      <vt:lpstr>Diapositiva 32</vt:lpstr>
      <vt:lpstr>Diapositiva 33</vt:lpstr>
      <vt:lpstr>Diapositiva 34</vt:lpstr>
      <vt:lpstr>Diapositiva 35</vt:lpstr>
      <vt:lpstr>Diapositiva 36</vt:lpstr>
      <vt:lpstr>Diapositiva 37</vt:lpstr>
      <vt:lpstr>MOTIVOS QUE IMPIDIERON DESEMBARQUE EN PUERTO IQUITOS DEL PFM A BORDO DE YACU KALLPA</vt:lpstr>
      <vt:lpstr>DELITOS IMPUTADOS A LOS INVESTIGADOS EN EL CASO YACU KALLPA</vt:lpstr>
      <vt:lpstr>Diapositiva 40</vt:lpstr>
      <vt:lpstr>INVESTIGADOS EN LA FEMA LORETO - MAYNAS</vt:lpstr>
      <vt:lpstr>INVESTIGADOS EN LA FEMA LORETO - MAYNAS</vt:lpstr>
      <vt:lpstr>INVESTIGADOS EN LA FEMA IQUITOS</vt:lpstr>
      <vt:lpstr>INVESTIGADOS EN LA FEMA NAUTA</vt:lpstr>
      <vt:lpstr>INVESTIGADOS EN LA FEMA ALTO AMAZONAS YURIMAGUAS</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fn</dc:creator>
  <cp:lastModifiedBy>FN</cp:lastModifiedBy>
  <cp:revision>176</cp:revision>
  <cp:lastPrinted>2019-09-11T02:38:03Z</cp:lastPrinted>
  <dcterms:created xsi:type="dcterms:W3CDTF">2019-09-05T13:39:47Z</dcterms:created>
  <dcterms:modified xsi:type="dcterms:W3CDTF">2019-09-11T15:06:08Z</dcterms:modified>
</cp:coreProperties>
</file>