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846" r:id="rId3"/>
    <p:sldMasterId id="2147483859" r:id="rId4"/>
    <p:sldMasterId id="2147483879" r:id="rId5"/>
    <p:sldMasterId id="2147483895" r:id="rId6"/>
  </p:sldMasterIdLst>
  <p:notesMasterIdLst>
    <p:notesMasterId r:id="rId58"/>
  </p:notesMasterIdLst>
  <p:handoutMasterIdLst>
    <p:handoutMasterId r:id="rId59"/>
  </p:handoutMasterIdLst>
  <p:sldIdLst>
    <p:sldId id="551" r:id="rId7"/>
    <p:sldId id="499" r:id="rId8"/>
    <p:sldId id="511" r:id="rId9"/>
    <p:sldId id="502" r:id="rId10"/>
    <p:sldId id="501" r:id="rId11"/>
    <p:sldId id="503" r:id="rId12"/>
    <p:sldId id="504" r:id="rId13"/>
    <p:sldId id="505" r:id="rId14"/>
    <p:sldId id="506" r:id="rId15"/>
    <p:sldId id="508" r:id="rId16"/>
    <p:sldId id="509" r:id="rId17"/>
    <p:sldId id="515" r:id="rId18"/>
    <p:sldId id="518" r:id="rId19"/>
    <p:sldId id="516" r:id="rId20"/>
    <p:sldId id="416" r:id="rId21"/>
    <p:sldId id="417" r:id="rId22"/>
    <p:sldId id="418" r:id="rId23"/>
    <p:sldId id="292" r:id="rId24"/>
    <p:sldId id="294" r:id="rId25"/>
    <p:sldId id="419" r:id="rId26"/>
    <p:sldId id="302" r:id="rId27"/>
    <p:sldId id="490" r:id="rId28"/>
    <p:sldId id="414" r:id="rId29"/>
    <p:sldId id="494" r:id="rId30"/>
    <p:sldId id="520" r:id="rId31"/>
    <p:sldId id="498" r:id="rId32"/>
    <p:sldId id="514" r:id="rId33"/>
    <p:sldId id="420" r:id="rId34"/>
    <p:sldId id="421" r:id="rId35"/>
    <p:sldId id="422" r:id="rId36"/>
    <p:sldId id="423" r:id="rId37"/>
    <p:sldId id="424" r:id="rId38"/>
    <p:sldId id="425" r:id="rId39"/>
    <p:sldId id="428" r:id="rId40"/>
    <p:sldId id="519" r:id="rId41"/>
    <p:sldId id="451" r:id="rId42"/>
    <p:sldId id="452" r:id="rId43"/>
    <p:sldId id="453" r:id="rId44"/>
    <p:sldId id="454" r:id="rId45"/>
    <p:sldId id="528" r:id="rId46"/>
    <p:sldId id="456" r:id="rId47"/>
    <p:sldId id="521" r:id="rId48"/>
    <p:sldId id="522" r:id="rId49"/>
    <p:sldId id="523" r:id="rId50"/>
    <p:sldId id="524" r:id="rId51"/>
    <p:sldId id="542" r:id="rId52"/>
    <p:sldId id="546" r:id="rId53"/>
    <p:sldId id="547" r:id="rId54"/>
    <p:sldId id="548" r:id="rId55"/>
    <p:sldId id="549" r:id="rId56"/>
    <p:sldId id="369" r:id="rId57"/>
  </p:sldIdLst>
  <p:sldSz cx="12192000" cy="6858000"/>
  <p:notesSz cx="6865938" cy="99980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93DB9-0E89-4D67-AD1A-487BBC547ED2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B95C5480-30A9-413C-80DA-DAFC78D48212}">
      <dgm:prSet phldrT="[Texto]" custT="1"/>
      <dgm:spPr>
        <a:solidFill>
          <a:srgbClr val="FFCC00"/>
        </a:solidFill>
      </dgm:spPr>
      <dgm:t>
        <a:bodyPr/>
        <a:lstStyle/>
        <a:p>
          <a:r>
            <a:rPr lang="es-PE" sz="3600" dirty="0"/>
            <a:t>LEVES</a:t>
          </a:r>
        </a:p>
      </dgm:t>
    </dgm:pt>
    <dgm:pt modelId="{12ADA6BD-6D82-4D85-88AB-02557A988470}" type="parTrans" cxnId="{75D5A391-66A3-4946-A270-EE96CE6D16E1}">
      <dgm:prSet/>
      <dgm:spPr/>
      <dgm:t>
        <a:bodyPr/>
        <a:lstStyle/>
        <a:p>
          <a:endParaRPr lang="es-PE" sz="1800"/>
        </a:p>
      </dgm:t>
    </dgm:pt>
    <dgm:pt modelId="{1D551D28-6168-4373-90C6-A197D01EC236}" type="sibTrans" cxnId="{75D5A391-66A3-4946-A270-EE96CE6D16E1}">
      <dgm:prSet/>
      <dgm:spPr/>
      <dgm:t>
        <a:bodyPr/>
        <a:lstStyle/>
        <a:p>
          <a:endParaRPr lang="es-PE" sz="1800"/>
        </a:p>
      </dgm:t>
    </dgm:pt>
    <dgm:pt modelId="{94E13B8F-703E-4F2C-B25C-A8FA8960EA97}">
      <dgm:prSet phldrT="[Texto]" custT="1"/>
      <dgm:spPr/>
      <dgm:t>
        <a:bodyPr/>
        <a:lstStyle/>
        <a:p>
          <a:r>
            <a:rPr lang="es-ES_tradnl" sz="1600" dirty="0"/>
            <a:t>Incumplimiento de encausar las solicitudes de </a:t>
          </a:r>
          <a:r>
            <a:rPr lang="es-ES_tradnl" sz="1600" dirty="0" err="1"/>
            <a:t>informaci</a:t>
          </a:r>
          <a:r>
            <a:rPr lang="es-ES" sz="1600" dirty="0" err="1"/>
            <a:t>ón</a:t>
          </a:r>
          <a:r>
            <a:rPr lang="es-ES" sz="1600" dirty="0"/>
            <a:t>.</a:t>
          </a:r>
          <a:endParaRPr lang="es-PE" sz="1600" dirty="0"/>
        </a:p>
      </dgm:t>
    </dgm:pt>
    <dgm:pt modelId="{118E699E-33BA-4377-86D4-B6B55C0A743F}" type="parTrans" cxnId="{2DBB9133-E918-4A56-B81B-9BAE8F633D4F}">
      <dgm:prSet custT="1"/>
      <dgm:spPr/>
      <dgm:t>
        <a:bodyPr/>
        <a:lstStyle/>
        <a:p>
          <a:endParaRPr lang="es-PE" sz="500"/>
        </a:p>
      </dgm:t>
    </dgm:pt>
    <dgm:pt modelId="{D580F8F7-6622-446F-A6BF-EA3D69B5AD95}" type="sibTrans" cxnId="{2DBB9133-E918-4A56-B81B-9BAE8F633D4F}">
      <dgm:prSet/>
      <dgm:spPr/>
      <dgm:t>
        <a:bodyPr/>
        <a:lstStyle/>
        <a:p>
          <a:endParaRPr lang="es-PE" sz="1800"/>
        </a:p>
      </dgm:t>
    </dgm:pt>
    <dgm:pt modelId="{CC18E4A1-7919-465C-8B33-D628C076D22F}">
      <dgm:prSet custT="1"/>
      <dgm:spPr/>
      <dgm:t>
        <a:bodyPr/>
        <a:lstStyle/>
        <a:p>
          <a:r>
            <a:rPr lang="es-ES" sz="1600" dirty="0"/>
            <a:t>Falta de comunicación del uso del plazo al que hace referencia el inciso g) del artículo 11 de la Ley.</a:t>
          </a:r>
        </a:p>
      </dgm:t>
    </dgm:pt>
    <dgm:pt modelId="{B0335082-0F22-47F7-B828-5D2D9FD34268}" type="parTrans" cxnId="{4F19327B-0F36-47CD-8DD9-9882BD670577}">
      <dgm:prSet/>
      <dgm:spPr/>
      <dgm:t>
        <a:bodyPr/>
        <a:lstStyle/>
        <a:p>
          <a:endParaRPr lang="es-PE"/>
        </a:p>
      </dgm:t>
    </dgm:pt>
    <dgm:pt modelId="{C9DEFB4D-4279-4A75-B8EF-4928B5F98C65}" type="sibTrans" cxnId="{4F19327B-0F36-47CD-8DD9-9882BD670577}">
      <dgm:prSet/>
      <dgm:spPr/>
      <dgm:t>
        <a:bodyPr/>
        <a:lstStyle/>
        <a:p>
          <a:endParaRPr lang="es-PE"/>
        </a:p>
      </dgm:t>
    </dgm:pt>
    <dgm:pt modelId="{6DCB456E-C5D9-4AA3-9D4B-316EB399B2B2}">
      <dgm:prSet custT="1"/>
      <dgm:spPr/>
      <dgm:t>
        <a:bodyPr/>
        <a:lstStyle/>
        <a:p>
          <a:r>
            <a:rPr lang="es-ES" sz="1600"/>
            <a:t>Incumplir con la obligaciones de conservar la información que posee la Entidad Pública.</a:t>
          </a:r>
          <a:endParaRPr lang="es-ES_tradnl" sz="1600" dirty="0"/>
        </a:p>
      </dgm:t>
    </dgm:pt>
    <dgm:pt modelId="{654A8A36-A6DE-455A-BA70-7CD9B47921BF}" type="parTrans" cxnId="{3FB0C7F3-BD85-4389-AB91-3180FB994EEA}">
      <dgm:prSet/>
      <dgm:spPr/>
      <dgm:t>
        <a:bodyPr/>
        <a:lstStyle/>
        <a:p>
          <a:endParaRPr lang="es-PE"/>
        </a:p>
      </dgm:t>
    </dgm:pt>
    <dgm:pt modelId="{B6F097ED-DDCE-456E-B417-AD68F52756DE}" type="sibTrans" cxnId="{3FB0C7F3-BD85-4389-AB91-3180FB994EEA}">
      <dgm:prSet/>
      <dgm:spPr/>
      <dgm:t>
        <a:bodyPr/>
        <a:lstStyle/>
        <a:p>
          <a:endParaRPr lang="es-PE"/>
        </a:p>
      </dgm:t>
    </dgm:pt>
    <dgm:pt modelId="{38DCBE39-F71C-40B6-87CD-59FDEC3D7959}" type="pres">
      <dgm:prSet presAssocID="{F9A93DB9-0E89-4D67-AD1A-487BBC547E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C06A17-55EA-42D7-8709-9A13545063B0}" type="pres">
      <dgm:prSet presAssocID="{B95C5480-30A9-413C-80DA-DAFC78D48212}" presName="root1" presStyleCnt="0"/>
      <dgm:spPr/>
    </dgm:pt>
    <dgm:pt modelId="{F96061C7-8D25-41F1-81C6-3D2CDF69F50A}" type="pres">
      <dgm:prSet presAssocID="{B95C5480-30A9-413C-80DA-DAFC78D48212}" presName="LevelOneTextNode" presStyleLbl="node0" presStyleIdx="0" presStyleCnt="1" custScaleX="73895" custScaleY="70137">
        <dgm:presLayoutVars>
          <dgm:chPref val="3"/>
        </dgm:presLayoutVars>
      </dgm:prSet>
      <dgm:spPr/>
    </dgm:pt>
    <dgm:pt modelId="{BFB049BB-D66F-4F06-A44E-22D68C0E0CE0}" type="pres">
      <dgm:prSet presAssocID="{B95C5480-30A9-413C-80DA-DAFC78D48212}" presName="level2hierChild" presStyleCnt="0"/>
      <dgm:spPr/>
    </dgm:pt>
    <dgm:pt modelId="{34C7732A-818B-40A1-93EC-B84531BDF4D0}" type="pres">
      <dgm:prSet presAssocID="{118E699E-33BA-4377-86D4-B6B55C0A743F}" presName="conn2-1" presStyleLbl="parChTrans1D2" presStyleIdx="0" presStyleCnt="3"/>
      <dgm:spPr/>
    </dgm:pt>
    <dgm:pt modelId="{B288BE7A-52EB-4278-BAED-DC518F3D6102}" type="pres">
      <dgm:prSet presAssocID="{118E699E-33BA-4377-86D4-B6B55C0A743F}" presName="connTx" presStyleLbl="parChTrans1D2" presStyleIdx="0" presStyleCnt="3"/>
      <dgm:spPr/>
    </dgm:pt>
    <dgm:pt modelId="{15145524-A7A0-4DF7-8A90-2CA57E3A0040}" type="pres">
      <dgm:prSet presAssocID="{94E13B8F-703E-4F2C-B25C-A8FA8960EA97}" presName="root2" presStyleCnt="0"/>
      <dgm:spPr/>
    </dgm:pt>
    <dgm:pt modelId="{23DE828C-65F2-4520-ABFC-E8A97739A523}" type="pres">
      <dgm:prSet presAssocID="{94E13B8F-703E-4F2C-B25C-A8FA8960EA97}" presName="LevelTwoTextNode" presStyleLbl="node2" presStyleIdx="0" presStyleCnt="3" custScaleX="229122">
        <dgm:presLayoutVars>
          <dgm:chPref val="3"/>
        </dgm:presLayoutVars>
      </dgm:prSet>
      <dgm:spPr/>
    </dgm:pt>
    <dgm:pt modelId="{F8B5FB0A-E92C-4515-8983-D1F6215DF345}" type="pres">
      <dgm:prSet presAssocID="{94E13B8F-703E-4F2C-B25C-A8FA8960EA97}" presName="level3hierChild" presStyleCnt="0"/>
      <dgm:spPr/>
    </dgm:pt>
    <dgm:pt modelId="{D649E78E-611D-4344-BD67-7828BCB8CC6D}" type="pres">
      <dgm:prSet presAssocID="{B0335082-0F22-47F7-B828-5D2D9FD34268}" presName="conn2-1" presStyleLbl="parChTrans1D2" presStyleIdx="1" presStyleCnt="3"/>
      <dgm:spPr/>
    </dgm:pt>
    <dgm:pt modelId="{9B313D5B-C159-4413-A8B7-EB0A2A6CF855}" type="pres">
      <dgm:prSet presAssocID="{B0335082-0F22-47F7-B828-5D2D9FD34268}" presName="connTx" presStyleLbl="parChTrans1D2" presStyleIdx="1" presStyleCnt="3"/>
      <dgm:spPr/>
    </dgm:pt>
    <dgm:pt modelId="{3D57F4E4-A121-4666-8931-4BE56FF9CC8C}" type="pres">
      <dgm:prSet presAssocID="{CC18E4A1-7919-465C-8B33-D628C076D22F}" presName="root2" presStyleCnt="0"/>
      <dgm:spPr/>
    </dgm:pt>
    <dgm:pt modelId="{BC54C312-0457-4EBB-940F-DCEC10DAAD7B}" type="pres">
      <dgm:prSet presAssocID="{CC18E4A1-7919-465C-8B33-D628C076D22F}" presName="LevelTwoTextNode" presStyleLbl="node2" presStyleIdx="1" presStyleCnt="3" custScaleX="230790">
        <dgm:presLayoutVars>
          <dgm:chPref val="3"/>
        </dgm:presLayoutVars>
      </dgm:prSet>
      <dgm:spPr/>
    </dgm:pt>
    <dgm:pt modelId="{B046E22F-0D83-48CA-B5CB-4DABFC92346C}" type="pres">
      <dgm:prSet presAssocID="{CC18E4A1-7919-465C-8B33-D628C076D22F}" presName="level3hierChild" presStyleCnt="0"/>
      <dgm:spPr/>
    </dgm:pt>
    <dgm:pt modelId="{E4DAE5EC-A701-4868-9DA9-6A286E9C5A92}" type="pres">
      <dgm:prSet presAssocID="{654A8A36-A6DE-455A-BA70-7CD9B47921BF}" presName="conn2-1" presStyleLbl="parChTrans1D2" presStyleIdx="2" presStyleCnt="3"/>
      <dgm:spPr/>
    </dgm:pt>
    <dgm:pt modelId="{F4DBD5FE-7F79-448A-9258-079830F38DCA}" type="pres">
      <dgm:prSet presAssocID="{654A8A36-A6DE-455A-BA70-7CD9B47921BF}" presName="connTx" presStyleLbl="parChTrans1D2" presStyleIdx="2" presStyleCnt="3"/>
      <dgm:spPr/>
    </dgm:pt>
    <dgm:pt modelId="{F7D708CF-FC9D-4A34-BDB9-ECEEA0892747}" type="pres">
      <dgm:prSet presAssocID="{6DCB456E-C5D9-4AA3-9D4B-316EB399B2B2}" presName="root2" presStyleCnt="0"/>
      <dgm:spPr/>
    </dgm:pt>
    <dgm:pt modelId="{9FCE1D1E-7703-4DA1-8692-BAEE8476A429}" type="pres">
      <dgm:prSet presAssocID="{6DCB456E-C5D9-4AA3-9D4B-316EB399B2B2}" presName="LevelTwoTextNode" presStyleLbl="node2" presStyleIdx="2" presStyleCnt="3" custScaleX="230790">
        <dgm:presLayoutVars>
          <dgm:chPref val="3"/>
        </dgm:presLayoutVars>
      </dgm:prSet>
      <dgm:spPr/>
    </dgm:pt>
    <dgm:pt modelId="{94B3061B-49D6-48F3-A0BA-05BD4E661714}" type="pres">
      <dgm:prSet presAssocID="{6DCB456E-C5D9-4AA3-9D4B-316EB399B2B2}" presName="level3hierChild" presStyleCnt="0"/>
      <dgm:spPr/>
    </dgm:pt>
  </dgm:ptLst>
  <dgm:cxnLst>
    <dgm:cxn modelId="{A976AA08-AF27-4045-A85D-4D1BE80B8F93}" type="presOf" srcId="{CC18E4A1-7919-465C-8B33-D628C076D22F}" destId="{BC54C312-0457-4EBB-940F-DCEC10DAAD7B}" srcOrd="0" destOrd="0" presId="urn:microsoft.com/office/officeart/2008/layout/HorizontalMultiLevelHierarchy"/>
    <dgm:cxn modelId="{4FDCD01F-F762-43CB-A6EC-790790647F52}" type="presOf" srcId="{94E13B8F-703E-4F2C-B25C-A8FA8960EA97}" destId="{23DE828C-65F2-4520-ABFC-E8A97739A523}" srcOrd="0" destOrd="0" presId="urn:microsoft.com/office/officeart/2008/layout/HorizontalMultiLevelHierarchy"/>
    <dgm:cxn modelId="{2DBB9133-E918-4A56-B81B-9BAE8F633D4F}" srcId="{B95C5480-30A9-413C-80DA-DAFC78D48212}" destId="{94E13B8F-703E-4F2C-B25C-A8FA8960EA97}" srcOrd="0" destOrd="0" parTransId="{118E699E-33BA-4377-86D4-B6B55C0A743F}" sibTransId="{D580F8F7-6622-446F-A6BF-EA3D69B5AD95}"/>
    <dgm:cxn modelId="{1F520D36-ECF5-4020-90DF-24FAE7002F80}" type="presOf" srcId="{654A8A36-A6DE-455A-BA70-7CD9B47921BF}" destId="{F4DBD5FE-7F79-448A-9258-079830F38DCA}" srcOrd="1" destOrd="0" presId="urn:microsoft.com/office/officeart/2008/layout/HorizontalMultiLevelHierarchy"/>
    <dgm:cxn modelId="{21282265-B48C-435C-AD0E-A116F1AAC31E}" type="presOf" srcId="{B95C5480-30A9-413C-80DA-DAFC78D48212}" destId="{F96061C7-8D25-41F1-81C6-3D2CDF69F50A}" srcOrd="0" destOrd="0" presId="urn:microsoft.com/office/officeart/2008/layout/HorizontalMultiLevelHierarchy"/>
    <dgm:cxn modelId="{77AFC748-F52A-4532-8C53-639B124DD557}" type="presOf" srcId="{F9A93DB9-0E89-4D67-AD1A-487BBC547ED2}" destId="{38DCBE39-F71C-40B6-87CD-59FDEC3D7959}" srcOrd="0" destOrd="0" presId="urn:microsoft.com/office/officeart/2008/layout/HorizontalMultiLevelHierarchy"/>
    <dgm:cxn modelId="{4F19327B-0F36-47CD-8DD9-9882BD670577}" srcId="{B95C5480-30A9-413C-80DA-DAFC78D48212}" destId="{CC18E4A1-7919-465C-8B33-D628C076D22F}" srcOrd="1" destOrd="0" parTransId="{B0335082-0F22-47F7-B828-5D2D9FD34268}" sibTransId="{C9DEFB4D-4279-4A75-B8EF-4928B5F98C65}"/>
    <dgm:cxn modelId="{79A7A37C-9C2F-46FE-A75C-101FFBE8C938}" type="presOf" srcId="{118E699E-33BA-4377-86D4-B6B55C0A743F}" destId="{B288BE7A-52EB-4278-BAED-DC518F3D6102}" srcOrd="1" destOrd="0" presId="urn:microsoft.com/office/officeart/2008/layout/HorizontalMultiLevelHierarchy"/>
    <dgm:cxn modelId="{7CD0DC8A-7759-47D3-9620-25D6F688324D}" type="presOf" srcId="{6DCB456E-C5D9-4AA3-9D4B-316EB399B2B2}" destId="{9FCE1D1E-7703-4DA1-8692-BAEE8476A429}" srcOrd="0" destOrd="0" presId="urn:microsoft.com/office/officeart/2008/layout/HorizontalMultiLevelHierarchy"/>
    <dgm:cxn modelId="{75D5A391-66A3-4946-A270-EE96CE6D16E1}" srcId="{F9A93DB9-0E89-4D67-AD1A-487BBC547ED2}" destId="{B95C5480-30A9-413C-80DA-DAFC78D48212}" srcOrd="0" destOrd="0" parTransId="{12ADA6BD-6D82-4D85-88AB-02557A988470}" sibTransId="{1D551D28-6168-4373-90C6-A197D01EC236}"/>
    <dgm:cxn modelId="{AD1356A3-A305-4D73-B21D-EECC71735240}" type="presOf" srcId="{654A8A36-A6DE-455A-BA70-7CD9B47921BF}" destId="{E4DAE5EC-A701-4868-9DA9-6A286E9C5A92}" srcOrd="0" destOrd="0" presId="urn:microsoft.com/office/officeart/2008/layout/HorizontalMultiLevelHierarchy"/>
    <dgm:cxn modelId="{A91C24A9-BE0D-4B9C-A109-48F6F1A73E97}" type="presOf" srcId="{B0335082-0F22-47F7-B828-5D2D9FD34268}" destId="{9B313D5B-C159-4413-A8B7-EB0A2A6CF855}" srcOrd="1" destOrd="0" presId="urn:microsoft.com/office/officeart/2008/layout/HorizontalMultiLevelHierarchy"/>
    <dgm:cxn modelId="{10D6B8D3-545A-485D-A752-D89D4296F849}" type="presOf" srcId="{118E699E-33BA-4377-86D4-B6B55C0A743F}" destId="{34C7732A-818B-40A1-93EC-B84531BDF4D0}" srcOrd="0" destOrd="0" presId="urn:microsoft.com/office/officeart/2008/layout/HorizontalMultiLevelHierarchy"/>
    <dgm:cxn modelId="{E7DE53E9-E89A-4812-AD6F-D902B1B29A2C}" type="presOf" srcId="{B0335082-0F22-47F7-B828-5D2D9FD34268}" destId="{D649E78E-611D-4344-BD67-7828BCB8CC6D}" srcOrd="0" destOrd="0" presId="urn:microsoft.com/office/officeart/2008/layout/HorizontalMultiLevelHierarchy"/>
    <dgm:cxn modelId="{3FB0C7F3-BD85-4389-AB91-3180FB994EEA}" srcId="{B95C5480-30A9-413C-80DA-DAFC78D48212}" destId="{6DCB456E-C5D9-4AA3-9D4B-316EB399B2B2}" srcOrd="2" destOrd="0" parTransId="{654A8A36-A6DE-455A-BA70-7CD9B47921BF}" sibTransId="{B6F097ED-DDCE-456E-B417-AD68F52756DE}"/>
    <dgm:cxn modelId="{9CD40E0A-095F-4961-B57C-D9FBB1A05463}" type="presParOf" srcId="{38DCBE39-F71C-40B6-87CD-59FDEC3D7959}" destId="{82C06A17-55EA-42D7-8709-9A13545063B0}" srcOrd="0" destOrd="0" presId="urn:microsoft.com/office/officeart/2008/layout/HorizontalMultiLevelHierarchy"/>
    <dgm:cxn modelId="{EF628C90-9812-4F40-8EA2-ABB12553DD13}" type="presParOf" srcId="{82C06A17-55EA-42D7-8709-9A13545063B0}" destId="{F96061C7-8D25-41F1-81C6-3D2CDF69F50A}" srcOrd="0" destOrd="0" presId="urn:microsoft.com/office/officeart/2008/layout/HorizontalMultiLevelHierarchy"/>
    <dgm:cxn modelId="{21B74E4F-D4F5-4855-B397-881191C89486}" type="presParOf" srcId="{82C06A17-55EA-42D7-8709-9A13545063B0}" destId="{BFB049BB-D66F-4F06-A44E-22D68C0E0CE0}" srcOrd="1" destOrd="0" presId="urn:microsoft.com/office/officeart/2008/layout/HorizontalMultiLevelHierarchy"/>
    <dgm:cxn modelId="{D17FFFB7-B42F-4388-B508-2344D3C3503A}" type="presParOf" srcId="{BFB049BB-D66F-4F06-A44E-22D68C0E0CE0}" destId="{34C7732A-818B-40A1-93EC-B84531BDF4D0}" srcOrd="0" destOrd="0" presId="urn:microsoft.com/office/officeart/2008/layout/HorizontalMultiLevelHierarchy"/>
    <dgm:cxn modelId="{3C53FF50-CBEB-4313-A672-9DA853879C19}" type="presParOf" srcId="{34C7732A-818B-40A1-93EC-B84531BDF4D0}" destId="{B288BE7A-52EB-4278-BAED-DC518F3D6102}" srcOrd="0" destOrd="0" presId="urn:microsoft.com/office/officeart/2008/layout/HorizontalMultiLevelHierarchy"/>
    <dgm:cxn modelId="{6669FAC3-44CA-4B6A-BBE0-126E9005393B}" type="presParOf" srcId="{BFB049BB-D66F-4F06-A44E-22D68C0E0CE0}" destId="{15145524-A7A0-4DF7-8A90-2CA57E3A0040}" srcOrd="1" destOrd="0" presId="urn:microsoft.com/office/officeart/2008/layout/HorizontalMultiLevelHierarchy"/>
    <dgm:cxn modelId="{24E9D72E-7C28-401C-AE56-E667FD47BFAF}" type="presParOf" srcId="{15145524-A7A0-4DF7-8A90-2CA57E3A0040}" destId="{23DE828C-65F2-4520-ABFC-E8A97739A523}" srcOrd="0" destOrd="0" presId="urn:microsoft.com/office/officeart/2008/layout/HorizontalMultiLevelHierarchy"/>
    <dgm:cxn modelId="{A462395D-531A-4A8D-BFB9-272983FFFB18}" type="presParOf" srcId="{15145524-A7A0-4DF7-8A90-2CA57E3A0040}" destId="{F8B5FB0A-E92C-4515-8983-D1F6215DF345}" srcOrd="1" destOrd="0" presId="urn:microsoft.com/office/officeart/2008/layout/HorizontalMultiLevelHierarchy"/>
    <dgm:cxn modelId="{4C2E6D6A-49C5-4BFD-BDFF-03D42DE63962}" type="presParOf" srcId="{BFB049BB-D66F-4F06-A44E-22D68C0E0CE0}" destId="{D649E78E-611D-4344-BD67-7828BCB8CC6D}" srcOrd="2" destOrd="0" presId="urn:microsoft.com/office/officeart/2008/layout/HorizontalMultiLevelHierarchy"/>
    <dgm:cxn modelId="{51E60757-2167-42FE-86DC-C716F10779C5}" type="presParOf" srcId="{D649E78E-611D-4344-BD67-7828BCB8CC6D}" destId="{9B313D5B-C159-4413-A8B7-EB0A2A6CF855}" srcOrd="0" destOrd="0" presId="urn:microsoft.com/office/officeart/2008/layout/HorizontalMultiLevelHierarchy"/>
    <dgm:cxn modelId="{AD3C3639-74DF-4296-812F-8D426B63DDB8}" type="presParOf" srcId="{BFB049BB-D66F-4F06-A44E-22D68C0E0CE0}" destId="{3D57F4E4-A121-4666-8931-4BE56FF9CC8C}" srcOrd="3" destOrd="0" presId="urn:microsoft.com/office/officeart/2008/layout/HorizontalMultiLevelHierarchy"/>
    <dgm:cxn modelId="{6D52ED78-2EEE-4E97-95EC-4A8476AA2020}" type="presParOf" srcId="{3D57F4E4-A121-4666-8931-4BE56FF9CC8C}" destId="{BC54C312-0457-4EBB-940F-DCEC10DAAD7B}" srcOrd="0" destOrd="0" presId="urn:microsoft.com/office/officeart/2008/layout/HorizontalMultiLevelHierarchy"/>
    <dgm:cxn modelId="{575C7EE8-595D-4B6B-9D44-D807FD586784}" type="presParOf" srcId="{3D57F4E4-A121-4666-8931-4BE56FF9CC8C}" destId="{B046E22F-0D83-48CA-B5CB-4DABFC92346C}" srcOrd="1" destOrd="0" presId="urn:microsoft.com/office/officeart/2008/layout/HorizontalMultiLevelHierarchy"/>
    <dgm:cxn modelId="{B21376D9-1246-410B-8972-91C70873619A}" type="presParOf" srcId="{BFB049BB-D66F-4F06-A44E-22D68C0E0CE0}" destId="{E4DAE5EC-A701-4868-9DA9-6A286E9C5A92}" srcOrd="4" destOrd="0" presId="urn:microsoft.com/office/officeart/2008/layout/HorizontalMultiLevelHierarchy"/>
    <dgm:cxn modelId="{F17BA775-3BE4-42EA-B2D0-BF95ED0F6275}" type="presParOf" srcId="{E4DAE5EC-A701-4868-9DA9-6A286E9C5A92}" destId="{F4DBD5FE-7F79-448A-9258-079830F38DCA}" srcOrd="0" destOrd="0" presId="urn:microsoft.com/office/officeart/2008/layout/HorizontalMultiLevelHierarchy"/>
    <dgm:cxn modelId="{BA8DD3AF-698C-4F6F-87C4-41AAD6CB9E56}" type="presParOf" srcId="{BFB049BB-D66F-4F06-A44E-22D68C0E0CE0}" destId="{F7D708CF-FC9D-4A34-BDB9-ECEEA0892747}" srcOrd="5" destOrd="0" presId="urn:microsoft.com/office/officeart/2008/layout/HorizontalMultiLevelHierarchy"/>
    <dgm:cxn modelId="{E70D0A0D-EE53-4DEA-BE57-91C39239B894}" type="presParOf" srcId="{F7D708CF-FC9D-4A34-BDB9-ECEEA0892747}" destId="{9FCE1D1E-7703-4DA1-8692-BAEE8476A429}" srcOrd="0" destOrd="0" presId="urn:microsoft.com/office/officeart/2008/layout/HorizontalMultiLevelHierarchy"/>
    <dgm:cxn modelId="{20C8D01E-85C4-49CC-B85B-6002EEFDA1D5}" type="presParOf" srcId="{F7D708CF-FC9D-4A34-BDB9-ECEEA0892747}" destId="{94B3061B-49D6-48F3-A0BA-05BD4E6617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93DB9-0E89-4D67-AD1A-487BBC547ED2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B95C5480-30A9-413C-80DA-DAFC78D48212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_tradnl" sz="3600" dirty="0"/>
            <a:t>GRAVES</a:t>
          </a:r>
          <a:endParaRPr lang="es-PE" sz="3600" dirty="0"/>
        </a:p>
      </dgm:t>
    </dgm:pt>
    <dgm:pt modelId="{12ADA6BD-6D82-4D85-88AB-02557A988470}" type="parTrans" cxnId="{75D5A391-66A3-4946-A270-EE96CE6D16E1}">
      <dgm:prSet/>
      <dgm:spPr/>
      <dgm:t>
        <a:bodyPr/>
        <a:lstStyle/>
        <a:p>
          <a:endParaRPr lang="es-PE" sz="1800"/>
        </a:p>
      </dgm:t>
    </dgm:pt>
    <dgm:pt modelId="{1D551D28-6168-4373-90C6-A197D01EC236}" type="sibTrans" cxnId="{75D5A391-66A3-4946-A270-EE96CE6D16E1}">
      <dgm:prSet/>
      <dgm:spPr/>
      <dgm:t>
        <a:bodyPr/>
        <a:lstStyle/>
        <a:p>
          <a:endParaRPr lang="es-PE" sz="1800"/>
        </a:p>
      </dgm:t>
    </dgm:pt>
    <dgm:pt modelId="{94E13B8F-703E-4F2C-B25C-A8FA8960EA97}">
      <dgm:prSet phldrT="[Texto]" custT="1"/>
      <dgm:spPr/>
      <dgm:t>
        <a:bodyPr/>
        <a:lstStyle/>
        <a:p>
          <a:r>
            <a:rPr lang="es-ES_tradnl" sz="1600" dirty="0"/>
            <a:t>Negarse a recibir las solicitudes de acceso a la información</a:t>
          </a:r>
          <a:r>
            <a:rPr lang="es-ES" sz="1600" dirty="0"/>
            <a:t>.</a:t>
          </a:r>
          <a:endParaRPr lang="es-PE" sz="1600" dirty="0"/>
        </a:p>
      </dgm:t>
    </dgm:pt>
    <dgm:pt modelId="{118E699E-33BA-4377-86D4-B6B55C0A743F}" type="parTrans" cxnId="{2DBB9133-E918-4A56-B81B-9BAE8F633D4F}">
      <dgm:prSet custT="1"/>
      <dgm:spPr/>
      <dgm:t>
        <a:bodyPr/>
        <a:lstStyle/>
        <a:p>
          <a:endParaRPr lang="es-PE" sz="500"/>
        </a:p>
      </dgm:t>
    </dgm:pt>
    <dgm:pt modelId="{D580F8F7-6622-446F-A6BF-EA3D69B5AD95}" type="sibTrans" cxnId="{2DBB9133-E918-4A56-B81B-9BAE8F633D4F}">
      <dgm:prSet/>
      <dgm:spPr/>
      <dgm:t>
        <a:bodyPr/>
        <a:lstStyle/>
        <a:p>
          <a:endParaRPr lang="es-PE" sz="1800"/>
        </a:p>
      </dgm:t>
    </dgm:pt>
    <dgm:pt modelId="{A6D5D880-ADE4-4EF8-A7C1-A86CFD07BD74}">
      <dgm:prSet custT="1"/>
      <dgm:spPr/>
      <dgm:t>
        <a:bodyPr/>
        <a:lstStyle/>
        <a:p>
          <a:r>
            <a:rPr lang="es-ES" sz="1600"/>
            <a:t>Incumplir injustificadamente los plazos para atender las solicitudes de información.</a:t>
          </a:r>
          <a:endParaRPr lang="es-ES" sz="1600" dirty="0"/>
        </a:p>
      </dgm:t>
    </dgm:pt>
    <dgm:pt modelId="{13896AD2-702B-4206-BF57-3D2AAA027A6E}" type="parTrans" cxnId="{2796F77B-9E02-4954-A149-B5F21740739E}">
      <dgm:prSet/>
      <dgm:spPr/>
      <dgm:t>
        <a:bodyPr/>
        <a:lstStyle/>
        <a:p>
          <a:endParaRPr lang="es-PE"/>
        </a:p>
      </dgm:t>
    </dgm:pt>
    <dgm:pt modelId="{E80709E0-952C-40B4-AF3C-1F92DEF2B36E}" type="sibTrans" cxnId="{2796F77B-9E02-4954-A149-B5F21740739E}">
      <dgm:prSet/>
      <dgm:spPr/>
      <dgm:t>
        <a:bodyPr/>
        <a:lstStyle/>
        <a:p>
          <a:endParaRPr lang="es-PE"/>
        </a:p>
      </dgm:t>
    </dgm:pt>
    <dgm:pt modelId="{D4C02B1D-E8E6-4B08-801F-DDD5D51E5471}">
      <dgm:prSet custT="1"/>
      <dgm:spPr/>
      <dgm:t>
        <a:bodyPr/>
        <a:lstStyle/>
        <a:p>
          <a:r>
            <a:rPr lang="es-ES_tradnl" sz="1600"/>
            <a:t>No incorporar el procedimiento de acceso en el TUPA.</a:t>
          </a:r>
          <a:endParaRPr lang="es-ES_tradnl" sz="1600" dirty="0"/>
        </a:p>
      </dgm:t>
    </dgm:pt>
    <dgm:pt modelId="{1D0E9D77-8784-405B-A12A-0E4765C50C94}" type="parTrans" cxnId="{3BF1A2D1-3FE0-4789-9452-6F2AC2D492C6}">
      <dgm:prSet/>
      <dgm:spPr/>
      <dgm:t>
        <a:bodyPr/>
        <a:lstStyle/>
        <a:p>
          <a:endParaRPr lang="es-PE"/>
        </a:p>
      </dgm:t>
    </dgm:pt>
    <dgm:pt modelId="{AFD0A773-B8DA-450A-8EAE-E8B18DD97B40}" type="sibTrans" cxnId="{3BF1A2D1-3FE0-4789-9452-6F2AC2D492C6}">
      <dgm:prSet/>
      <dgm:spPr/>
      <dgm:t>
        <a:bodyPr/>
        <a:lstStyle/>
        <a:p>
          <a:endParaRPr lang="es-PE"/>
        </a:p>
      </dgm:t>
    </dgm:pt>
    <dgm:pt modelId="{2BA7B209-2E8E-4914-BD86-A01B5319FA7C}">
      <dgm:prSet custT="1"/>
      <dgm:spPr/>
      <dgm:t>
        <a:bodyPr/>
        <a:lstStyle/>
        <a:p>
          <a:r>
            <a:rPr lang="es-ES_tradnl" sz="1600" dirty="0"/>
            <a:t>Aprobar o efectuar cobros adicionales, que no correspondan al costo de reproducción</a:t>
          </a:r>
          <a:r>
            <a:rPr lang="es-ES" sz="1600" dirty="0"/>
            <a:t>.</a:t>
          </a:r>
        </a:p>
      </dgm:t>
    </dgm:pt>
    <dgm:pt modelId="{CD1A83BF-FC26-4838-B469-48D13445DA7E}" type="parTrans" cxnId="{CF542955-926E-4FC4-86C5-2D21988E3D62}">
      <dgm:prSet/>
      <dgm:spPr/>
      <dgm:t>
        <a:bodyPr/>
        <a:lstStyle/>
        <a:p>
          <a:endParaRPr lang="es-PE"/>
        </a:p>
      </dgm:t>
    </dgm:pt>
    <dgm:pt modelId="{1E34C2C5-7E08-42B9-A635-D9030BF7A08F}" type="sibTrans" cxnId="{CF542955-926E-4FC4-86C5-2D21988E3D62}">
      <dgm:prSet/>
      <dgm:spPr/>
      <dgm:t>
        <a:bodyPr/>
        <a:lstStyle/>
        <a:p>
          <a:endParaRPr lang="es-PE"/>
        </a:p>
      </dgm:t>
    </dgm:pt>
    <dgm:pt modelId="{04D2869C-2498-4FD5-8E09-6497199952F5}">
      <dgm:prSet custT="1"/>
      <dgm:spPr/>
      <dgm:t>
        <a:bodyPr/>
        <a:lstStyle/>
        <a:p>
          <a:r>
            <a:rPr lang="es-ES" sz="1600"/>
            <a:t>No remitir, dentro del plazo establecido, la información requerida por la Autoridad.</a:t>
          </a:r>
          <a:endParaRPr lang="es-ES" sz="1600" dirty="0"/>
        </a:p>
      </dgm:t>
    </dgm:pt>
    <dgm:pt modelId="{64CC7DE0-F1B6-4D08-BE32-BCD4A4FD0681}" type="parTrans" cxnId="{6A5AAD0D-62D9-4712-BCFF-DFCADD9A5EA9}">
      <dgm:prSet/>
      <dgm:spPr/>
      <dgm:t>
        <a:bodyPr/>
        <a:lstStyle/>
        <a:p>
          <a:endParaRPr lang="es-PE"/>
        </a:p>
      </dgm:t>
    </dgm:pt>
    <dgm:pt modelId="{0F1FF40D-A12A-4394-807E-91E40BCF5C5D}" type="sibTrans" cxnId="{6A5AAD0D-62D9-4712-BCFF-DFCADD9A5EA9}">
      <dgm:prSet/>
      <dgm:spPr/>
      <dgm:t>
        <a:bodyPr/>
        <a:lstStyle/>
        <a:p>
          <a:endParaRPr lang="es-PE"/>
        </a:p>
      </dgm:t>
    </dgm:pt>
    <dgm:pt modelId="{64E8BDC2-DBB2-40DC-A166-ACC12A270BE7}">
      <dgm:prSet custT="1"/>
      <dgm:spPr/>
      <dgm:t>
        <a:bodyPr/>
        <a:lstStyle/>
        <a:p>
          <a:r>
            <a:rPr lang="es-ES" sz="1600"/>
            <a:t>Incumplir con la obligación de colaboración con la Autoridad.</a:t>
          </a:r>
          <a:endParaRPr lang="es-ES_tradnl" sz="1600" dirty="0"/>
        </a:p>
      </dgm:t>
    </dgm:pt>
    <dgm:pt modelId="{20BF9CC2-7731-4EE7-8D07-05992853CE76}" type="parTrans" cxnId="{D9EFD2F1-F91E-4164-83E8-2A60E389B186}">
      <dgm:prSet/>
      <dgm:spPr/>
      <dgm:t>
        <a:bodyPr/>
        <a:lstStyle/>
        <a:p>
          <a:endParaRPr lang="es-PE"/>
        </a:p>
      </dgm:t>
    </dgm:pt>
    <dgm:pt modelId="{4F4A6F5D-4029-4870-9BC0-C18797D0520C}" type="sibTrans" cxnId="{D9EFD2F1-F91E-4164-83E8-2A60E389B186}">
      <dgm:prSet/>
      <dgm:spPr/>
      <dgm:t>
        <a:bodyPr/>
        <a:lstStyle/>
        <a:p>
          <a:endParaRPr lang="es-PE"/>
        </a:p>
      </dgm:t>
    </dgm:pt>
    <dgm:pt modelId="{38DCBE39-F71C-40B6-87CD-59FDEC3D7959}" type="pres">
      <dgm:prSet presAssocID="{F9A93DB9-0E89-4D67-AD1A-487BBC547E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C06A17-55EA-42D7-8709-9A13545063B0}" type="pres">
      <dgm:prSet presAssocID="{B95C5480-30A9-413C-80DA-DAFC78D48212}" presName="root1" presStyleCnt="0"/>
      <dgm:spPr/>
    </dgm:pt>
    <dgm:pt modelId="{F96061C7-8D25-41F1-81C6-3D2CDF69F50A}" type="pres">
      <dgm:prSet presAssocID="{B95C5480-30A9-413C-80DA-DAFC78D48212}" presName="LevelOneTextNode" presStyleLbl="node0" presStyleIdx="0" presStyleCnt="1">
        <dgm:presLayoutVars>
          <dgm:chPref val="3"/>
        </dgm:presLayoutVars>
      </dgm:prSet>
      <dgm:spPr/>
    </dgm:pt>
    <dgm:pt modelId="{BFB049BB-D66F-4F06-A44E-22D68C0E0CE0}" type="pres">
      <dgm:prSet presAssocID="{B95C5480-30A9-413C-80DA-DAFC78D48212}" presName="level2hierChild" presStyleCnt="0"/>
      <dgm:spPr/>
    </dgm:pt>
    <dgm:pt modelId="{34C7732A-818B-40A1-93EC-B84531BDF4D0}" type="pres">
      <dgm:prSet presAssocID="{118E699E-33BA-4377-86D4-B6B55C0A743F}" presName="conn2-1" presStyleLbl="parChTrans1D2" presStyleIdx="0" presStyleCnt="6"/>
      <dgm:spPr/>
    </dgm:pt>
    <dgm:pt modelId="{B288BE7A-52EB-4278-BAED-DC518F3D6102}" type="pres">
      <dgm:prSet presAssocID="{118E699E-33BA-4377-86D4-B6B55C0A743F}" presName="connTx" presStyleLbl="parChTrans1D2" presStyleIdx="0" presStyleCnt="6"/>
      <dgm:spPr/>
    </dgm:pt>
    <dgm:pt modelId="{15145524-A7A0-4DF7-8A90-2CA57E3A0040}" type="pres">
      <dgm:prSet presAssocID="{94E13B8F-703E-4F2C-B25C-A8FA8960EA97}" presName="root2" presStyleCnt="0"/>
      <dgm:spPr/>
    </dgm:pt>
    <dgm:pt modelId="{23DE828C-65F2-4520-ABFC-E8A97739A523}" type="pres">
      <dgm:prSet presAssocID="{94E13B8F-703E-4F2C-B25C-A8FA8960EA97}" presName="LevelTwoTextNode" presStyleLbl="node2" presStyleIdx="0" presStyleCnt="6" custScaleX="333211">
        <dgm:presLayoutVars>
          <dgm:chPref val="3"/>
        </dgm:presLayoutVars>
      </dgm:prSet>
      <dgm:spPr/>
    </dgm:pt>
    <dgm:pt modelId="{F8B5FB0A-E92C-4515-8983-D1F6215DF345}" type="pres">
      <dgm:prSet presAssocID="{94E13B8F-703E-4F2C-B25C-A8FA8960EA97}" presName="level3hierChild" presStyleCnt="0"/>
      <dgm:spPr/>
    </dgm:pt>
    <dgm:pt modelId="{816A46E4-FA7E-4690-B15C-9A92F204E460}" type="pres">
      <dgm:prSet presAssocID="{13896AD2-702B-4206-BF57-3D2AAA027A6E}" presName="conn2-1" presStyleLbl="parChTrans1D2" presStyleIdx="1" presStyleCnt="6"/>
      <dgm:spPr/>
    </dgm:pt>
    <dgm:pt modelId="{FD05C0F0-47A1-4314-9068-67731BFA8F18}" type="pres">
      <dgm:prSet presAssocID="{13896AD2-702B-4206-BF57-3D2AAA027A6E}" presName="connTx" presStyleLbl="parChTrans1D2" presStyleIdx="1" presStyleCnt="6"/>
      <dgm:spPr/>
    </dgm:pt>
    <dgm:pt modelId="{C25891DF-0819-4F89-9DFB-2F0BF2F4CDD9}" type="pres">
      <dgm:prSet presAssocID="{A6D5D880-ADE4-4EF8-A7C1-A86CFD07BD74}" presName="root2" presStyleCnt="0"/>
      <dgm:spPr/>
    </dgm:pt>
    <dgm:pt modelId="{397A9747-3257-459C-A9EC-2A1640152617}" type="pres">
      <dgm:prSet presAssocID="{A6D5D880-ADE4-4EF8-A7C1-A86CFD07BD74}" presName="LevelTwoTextNode" presStyleLbl="node2" presStyleIdx="1" presStyleCnt="6" custScaleX="333211">
        <dgm:presLayoutVars>
          <dgm:chPref val="3"/>
        </dgm:presLayoutVars>
      </dgm:prSet>
      <dgm:spPr/>
    </dgm:pt>
    <dgm:pt modelId="{57684254-DE10-45DC-A25E-0BC374F216D2}" type="pres">
      <dgm:prSet presAssocID="{A6D5D880-ADE4-4EF8-A7C1-A86CFD07BD74}" presName="level3hierChild" presStyleCnt="0"/>
      <dgm:spPr/>
    </dgm:pt>
    <dgm:pt modelId="{363FD8E9-58C4-4684-A483-41BAC4434A6E}" type="pres">
      <dgm:prSet presAssocID="{1D0E9D77-8784-405B-A12A-0E4765C50C94}" presName="conn2-1" presStyleLbl="parChTrans1D2" presStyleIdx="2" presStyleCnt="6"/>
      <dgm:spPr/>
    </dgm:pt>
    <dgm:pt modelId="{3E4A427C-7F2B-4461-BA20-7E27C66496C1}" type="pres">
      <dgm:prSet presAssocID="{1D0E9D77-8784-405B-A12A-0E4765C50C94}" presName="connTx" presStyleLbl="parChTrans1D2" presStyleIdx="2" presStyleCnt="6"/>
      <dgm:spPr/>
    </dgm:pt>
    <dgm:pt modelId="{4C5B3A8E-FD44-4A05-B2F0-B275A5344905}" type="pres">
      <dgm:prSet presAssocID="{D4C02B1D-E8E6-4B08-801F-DDD5D51E5471}" presName="root2" presStyleCnt="0"/>
      <dgm:spPr/>
    </dgm:pt>
    <dgm:pt modelId="{B83CE4A2-FCC3-4F32-90CA-C6D43D669BFC}" type="pres">
      <dgm:prSet presAssocID="{D4C02B1D-E8E6-4B08-801F-DDD5D51E5471}" presName="LevelTwoTextNode" presStyleLbl="node2" presStyleIdx="2" presStyleCnt="6" custScaleX="333211">
        <dgm:presLayoutVars>
          <dgm:chPref val="3"/>
        </dgm:presLayoutVars>
      </dgm:prSet>
      <dgm:spPr/>
    </dgm:pt>
    <dgm:pt modelId="{AFB133CF-7303-4C4B-8667-FBCC12B6D84B}" type="pres">
      <dgm:prSet presAssocID="{D4C02B1D-E8E6-4B08-801F-DDD5D51E5471}" presName="level3hierChild" presStyleCnt="0"/>
      <dgm:spPr/>
    </dgm:pt>
    <dgm:pt modelId="{DA860749-43DE-4ABA-B839-DBD0E17CC522}" type="pres">
      <dgm:prSet presAssocID="{CD1A83BF-FC26-4838-B469-48D13445DA7E}" presName="conn2-1" presStyleLbl="parChTrans1D2" presStyleIdx="3" presStyleCnt="6"/>
      <dgm:spPr/>
    </dgm:pt>
    <dgm:pt modelId="{0D190248-BB78-44BD-94FA-96FDBBEC7994}" type="pres">
      <dgm:prSet presAssocID="{CD1A83BF-FC26-4838-B469-48D13445DA7E}" presName="connTx" presStyleLbl="parChTrans1D2" presStyleIdx="3" presStyleCnt="6"/>
      <dgm:spPr/>
    </dgm:pt>
    <dgm:pt modelId="{468C7F12-50E4-4F40-80E7-AF374AD47274}" type="pres">
      <dgm:prSet presAssocID="{2BA7B209-2E8E-4914-BD86-A01B5319FA7C}" presName="root2" presStyleCnt="0"/>
      <dgm:spPr/>
    </dgm:pt>
    <dgm:pt modelId="{354F3F45-494C-48AD-A138-8F87BEFAFB24}" type="pres">
      <dgm:prSet presAssocID="{2BA7B209-2E8E-4914-BD86-A01B5319FA7C}" presName="LevelTwoTextNode" presStyleLbl="node2" presStyleIdx="3" presStyleCnt="6" custScaleX="333211">
        <dgm:presLayoutVars>
          <dgm:chPref val="3"/>
        </dgm:presLayoutVars>
      </dgm:prSet>
      <dgm:spPr/>
    </dgm:pt>
    <dgm:pt modelId="{70FC4BF1-CA1D-4E7A-A6F1-4F8C4660842E}" type="pres">
      <dgm:prSet presAssocID="{2BA7B209-2E8E-4914-BD86-A01B5319FA7C}" presName="level3hierChild" presStyleCnt="0"/>
      <dgm:spPr/>
    </dgm:pt>
    <dgm:pt modelId="{C0B51444-3417-4732-A1F4-34BF0103B8B8}" type="pres">
      <dgm:prSet presAssocID="{64CC7DE0-F1B6-4D08-BE32-BCD4A4FD0681}" presName="conn2-1" presStyleLbl="parChTrans1D2" presStyleIdx="4" presStyleCnt="6"/>
      <dgm:spPr/>
    </dgm:pt>
    <dgm:pt modelId="{D919D7B0-F710-4514-8240-396E96A2EECF}" type="pres">
      <dgm:prSet presAssocID="{64CC7DE0-F1B6-4D08-BE32-BCD4A4FD0681}" presName="connTx" presStyleLbl="parChTrans1D2" presStyleIdx="4" presStyleCnt="6"/>
      <dgm:spPr/>
    </dgm:pt>
    <dgm:pt modelId="{34A0B6E4-62D3-43DF-A54D-ED06F3C19E36}" type="pres">
      <dgm:prSet presAssocID="{04D2869C-2498-4FD5-8E09-6497199952F5}" presName="root2" presStyleCnt="0"/>
      <dgm:spPr/>
    </dgm:pt>
    <dgm:pt modelId="{6152FA86-44BD-4231-A0CC-8E36DE7FD499}" type="pres">
      <dgm:prSet presAssocID="{04D2869C-2498-4FD5-8E09-6497199952F5}" presName="LevelTwoTextNode" presStyleLbl="node2" presStyleIdx="4" presStyleCnt="6" custScaleX="333211">
        <dgm:presLayoutVars>
          <dgm:chPref val="3"/>
        </dgm:presLayoutVars>
      </dgm:prSet>
      <dgm:spPr/>
    </dgm:pt>
    <dgm:pt modelId="{A9A7EBE1-493F-4AE7-9F12-9502CF16B0E4}" type="pres">
      <dgm:prSet presAssocID="{04D2869C-2498-4FD5-8E09-6497199952F5}" presName="level3hierChild" presStyleCnt="0"/>
      <dgm:spPr/>
    </dgm:pt>
    <dgm:pt modelId="{E2A3B4D3-21C3-4E8F-ABF6-E92A3EBE36EC}" type="pres">
      <dgm:prSet presAssocID="{20BF9CC2-7731-4EE7-8D07-05992853CE76}" presName="conn2-1" presStyleLbl="parChTrans1D2" presStyleIdx="5" presStyleCnt="6"/>
      <dgm:spPr/>
    </dgm:pt>
    <dgm:pt modelId="{BDA56840-36BA-46D9-8675-5537118FB1D4}" type="pres">
      <dgm:prSet presAssocID="{20BF9CC2-7731-4EE7-8D07-05992853CE76}" presName="connTx" presStyleLbl="parChTrans1D2" presStyleIdx="5" presStyleCnt="6"/>
      <dgm:spPr/>
    </dgm:pt>
    <dgm:pt modelId="{85A58502-20C7-4FBA-832D-94A352468CCA}" type="pres">
      <dgm:prSet presAssocID="{64E8BDC2-DBB2-40DC-A166-ACC12A270BE7}" presName="root2" presStyleCnt="0"/>
      <dgm:spPr/>
    </dgm:pt>
    <dgm:pt modelId="{97BAD032-28B4-4267-A170-28D04FEB54FD}" type="pres">
      <dgm:prSet presAssocID="{64E8BDC2-DBB2-40DC-A166-ACC12A270BE7}" presName="LevelTwoTextNode" presStyleLbl="node2" presStyleIdx="5" presStyleCnt="6" custScaleX="333211">
        <dgm:presLayoutVars>
          <dgm:chPref val="3"/>
        </dgm:presLayoutVars>
      </dgm:prSet>
      <dgm:spPr/>
    </dgm:pt>
    <dgm:pt modelId="{681545F1-9441-4883-98CD-C4664C87FA52}" type="pres">
      <dgm:prSet presAssocID="{64E8BDC2-DBB2-40DC-A166-ACC12A270BE7}" presName="level3hierChild" presStyleCnt="0"/>
      <dgm:spPr/>
    </dgm:pt>
  </dgm:ptLst>
  <dgm:cxnLst>
    <dgm:cxn modelId="{4B200F02-78E5-4175-BDD5-54D861E9F793}" type="presOf" srcId="{20BF9CC2-7731-4EE7-8D07-05992853CE76}" destId="{E2A3B4D3-21C3-4E8F-ABF6-E92A3EBE36EC}" srcOrd="0" destOrd="0" presId="urn:microsoft.com/office/officeart/2008/layout/HorizontalMultiLevelHierarchy"/>
    <dgm:cxn modelId="{6A5AAD0D-62D9-4712-BCFF-DFCADD9A5EA9}" srcId="{B95C5480-30A9-413C-80DA-DAFC78D48212}" destId="{04D2869C-2498-4FD5-8E09-6497199952F5}" srcOrd="4" destOrd="0" parTransId="{64CC7DE0-F1B6-4D08-BE32-BCD4A4FD0681}" sibTransId="{0F1FF40D-A12A-4394-807E-91E40BCF5C5D}"/>
    <dgm:cxn modelId="{4441D116-BC99-486C-B232-3543644E7ECA}" type="presOf" srcId="{B95C5480-30A9-413C-80DA-DAFC78D48212}" destId="{F96061C7-8D25-41F1-81C6-3D2CDF69F50A}" srcOrd="0" destOrd="0" presId="urn:microsoft.com/office/officeart/2008/layout/HorizontalMultiLevelHierarchy"/>
    <dgm:cxn modelId="{C417E426-79B7-45C1-8D0C-6ECC7BC8CB85}" type="presOf" srcId="{CD1A83BF-FC26-4838-B469-48D13445DA7E}" destId="{DA860749-43DE-4ABA-B839-DBD0E17CC522}" srcOrd="0" destOrd="0" presId="urn:microsoft.com/office/officeart/2008/layout/HorizontalMultiLevelHierarchy"/>
    <dgm:cxn modelId="{41B5EE2F-4768-4F2A-979A-594DA9F8D848}" type="presOf" srcId="{A6D5D880-ADE4-4EF8-A7C1-A86CFD07BD74}" destId="{397A9747-3257-459C-A9EC-2A1640152617}" srcOrd="0" destOrd="0" presId="urn:microsoft.com/office/officeart/2008/layout/HorizontalMultiLevelHierarchy"/>
    <dgm:cxn modelId="{2DBB9133-E918-4A56-B81B-9BAE8F633D4F}" srcId="{B95C5480-30A9-413C-80DA-DAFC78D48212}" destId="{94E13B8F-703E-4F2C-B25C-A8FA8960EA97}" srcOrd="0" destOrd="0" parTransId="{118E699E-33BA-4377-86D4-B6B55C0A743F}" sibTransId="{D580F8F7-6622-446F-A6BF-EA3D69B5AD95}"/>
    <dgm:cxn modelId="{7D1AB433-7C4F-4DE4-ACFD-79E649150D58}" type="presOf" srcId="{94E13B8F-703E-4F2C-B25C-A8FA8960EA97}" destId="{23DE828C-65F2-4520-ABFC-E8A97739A523}" srcOrd="0" destOrd="0" presId="urn:microsoft.com/office/officeart/2008/layout/HorizontalMultiLevelHierarchy"/>
    <dgm:cxn modelId="{B12E7A35-F63A-49B8-9341-1CDADA20B3D9}" type="presOf" srcId="{2BA7B209-2E8E-4914-BD86-A01B5319FA7C}" destId="{354F3F45-494C-48AD-A138-8F87BEFAFB24}" srcOrd="0" destOrd="0" presId="urn:microsoft.com/office/officeart/2008/layout/HorizontalMultiLevelHierarchy"/>
    <dgm:cxn modelId="{D9C4625D-44DC-4171-AB24-BCC6DC8B6BF9}" type="presOf" srcId="{D4C02B1D-E8E6-4B08-801F-DDD5D51E5471}" destId="{B83CE4A2-FCC3-4F32-90CA-C6D43D669BFC}" srcOrd="0" destOrd="0" presId="urn:microsoft.com/office/officeart/2008/layout/HorizontalMultiLevelHierarchy"/>
    <dgm:cxn modelId="{CE7A2941-06EE-4DA9-9E67-76C378F58485}" type="presOf" srcId="{64CC7DE0-F1B6-4D08-BE32-BCD4A4FD0681}" destId="{D919D7B0-F710-4514-8240-396E96A2EECF}" srcOrd="1" destOrd="0" presId="urn:microsoft.com/office/officeart/2008/layout/HorizontalMultiLevelHierarchy"/>
    <dgm:cxn modelId="{F5639C67-9AD6-4A8C-89FD-86A7D1E4E396}" type="presOf" srcId="{13896AD2-702B-4206-BF57-3D2AAA027A6E}" destId="{FD05C0F0-47A1-4314-9068-67731BFA8F18}" srcOrd="1" destOrd="0" presId="urn:microsoft.com/office/officeart/2008/layout/HorizontalMultiLevelHierarchy"/>
    <dgm:cxn modelId="{CA38026C-1F61-4432-82D6-B3A786A3C144}" type="presOf" srcId="{20BF9CC2-7731-4EE7-8D07-05992853CE76}" destId="{BDA56840-36BA-46D9-8675-5537118FB1D4}" srcOrd="1" destOrd="0" presId="urn:microsoft.com/office/officeart/2008/layout/HorizontalMultiLevelHierarchy"/>
    <dgm:cxn modelId="{F523546D-D8E7-4B4A-AA9C-7D1DEFD8CCE1}" type="presOf" srcId="{64CC7DE0-F1B6-4D08-BE32-BCD4A4FD0681}" destId="{C0B51444-3417-4732-A1F4-34BF0103B8B8}" srcOrd="0" destOrd="0" presId="urn:microsoft.com/office/officeart/2008/layout/HorizontalMultiLevelHierarchy"/>
    <dgm:cxn modelId="{55638752-3F61-4F26-B096-5A2D8CA3158A}" type="presOf" srcId="{118E699E-33BA-4377-86D4-B6B55C0A743F}" destId="{34C7732A-818B-40A1-93EC-B84531BDF4D0}" srcOrd="0" destOrd="0" presId="urn:microsoft.com/office/officeart/2008/layout/HorizontalMultiLevelHierarchy"/>
    <dgm:cxn modelId="{CF542955-926E-4FC4-86C5-2D21988E3D62}" srcId="{B95C5480-30A9-413C-80DA-DAFC78D48212}" destId="{2BA7B209-2E8E-4914-BD86-A01B5319FA7C}" srcOrd="3" destOrd="0" parTransId="{CD1A83BF-FC26-4838-B469-48D13445DA7E}" sibTransId="{1E34C2C5-7E08-42B9-A635-D9030BF7A08F}"/>
    <dgm:cxn modelId="{F0517A76-DE93-4AA7-9156-FDBBD386F164}" type="presOf" srcId="{13896AD2-702B-4206-BF57-3D2AAA027A6E}" destId="{816A46E4-FA7E-4690-B15C-9A92F204E460}" srcOrd="0" destOrd="0" presId="urn:microsoft.com/office/officeart/2008/layout/HorizontalMultiLevelHierarchy"/>
    <dgm:cxn modelId="{2796F77B-9E02-4954-A149-B5F21740739E}" srcId="{B95C5480-30A9-413C-80DA-DAFC78D48212}" destId="{A6D5D880-ADE4-4EF8-A7C1-A86CFD07BD74}" srcOrd="1" destOrd="0" parTransId="{13896AD2-702B-4206-BF57-3D2AAA027A6E}" sibTransId="{E80709E0-952C-40B4-AF3C-1F92DEF2B36E}"/>
    <dgm:cxn modelId="{40A39681-0CAD-490D-B223-87B0FA81A937}" type="presOf" srcId="{F9A93DB9-0E89-4D67-AD1A-487BBC547ED2}" destId="{38DCBE39-F71C-40B6-87CD-59FDEC3D7959}" srcOrd="0" destOrd="0" presId="urn:microsoft.com/office/officeart/2008/layout/HorizontalMultiLevelHierarchy"/>
    <dgm:cxn modelId="{11226685-BBDA-4442-A628-45774B0E04FF}" type="presOf" srcId="{1D0E9D77-8784-405B-A12A-0E4765C50C94}" destId="{363FD8E9-58C4-4684-A483-41BAC4434A6E}" srcOrd="0" destOrd="0" presId="urn:microsoft.com/office/officeart/2008/layout/HorizontalMultiLevelHierarchy"/>
    <dgm:cxn modelId="{75D5A391-66A3-4946-A270-EE96CE6D16E1}" srcId="{F9A93DB9-0E89-4D67-AD1A-487BBC547ED2}" destId="{B95C5480-30A9-413C-80DA-DAFC78D48212}" srcOrd="0" destOrd="0" parTransId="{12ADA6BD-6D82-4D85-88AB-02557A988470}" sibTransId="{1D551D28-6168-4373-90C6-A197D01EC236}"/>
    <dgm:cxn modelId="{940240A4-EAA5-4DC0-9084-751C1E672158}" type="presOf" srcId="{CD1A83BF-FC26-4838-B469-48D13445DA7E}" destId="{0D190248-BB78-44BD-94FA-96FDBBEC7994}" srcOrd="1" destOrd="0" presId="urn:microsoft.com/office/officeart/2008/layout/HorizontalMultiLevelHierarchy"/>
    <dgm:cxn modelId="{51A37FB6-073A-402A-B2A7-F42C107BFD4A}" type="presOf" srcId="{04D2869C-2498-4FD5-8E09-6497199952F5}" destId="{6152FA86-44BD-4231-A0CC-8E36DE7FD499}" srcOrd="0" destOrd="0" presId="urn:microsoft.com/office/officeart/2008/layout/HorizontalMultiLevelHierarchy"/>
    <dgm:cxn modelId="{46F42EC6-78ED-40DB-85E9-8E457E81B886}" type="presOf" srcId="{64E8BDC2-DBB2-40DC-A166-ACC12A270BE7}" destId="{97BAD032-28B4-4267-A170-28D04FEB54FD}" srcOrd="0" destOrd="0" presId="urn:microsoft.com/office/officeart/2008/layout/HorizontalMultiLevelHierarchy"/>
    <dgm:cxn modelId="{99650BCF-BA8D-4297-8C9C-D754B65DD840}" type="presOf" srcId="{118E699E-33BA-4377-86D4-B6B55C0A743F}" destId="{B288BE7A-52EB-4278-BAED-DC518F3D6102}" srcOrd="1" destOrd="0" presId="urn:microsoft.com/office/officeart/2008/layout/HorizontalMultiLevelHierarchy"/>
    <dgm:cxn modelId="{522726CF-E68F-4AE7-8EF5-2310E3F67121}" type="presOf" srcId="{1D0E9D77-8784-405B-A12A-0E4765C50C94}" destId="{3E4A427C-7F2B-4461-BA20-7E27C66496C1}" srcOrd="1" destOrd="0" presId="urn:microsoft.com/office/officeart/2008/layout/HorizontalMultiLevelHierarchy"/>
    <dgm:cxn modelId="{3BF1A2D1-3FE0-4789-9452-6F2AC2D492C6}" srcId="{B95C5480-30A9-413C-80DA-DAFC78D48212}" destId="{D4C02B1D-E8E6-4B08-801F-DDD5D51E5471}" srcOrd="2" destOrd="0" parTransId="{1D0E9D77-8784-405B-A12A-0E4765C50C94}" sibTransId="{AFD0A773-B8DA-450A-8EAE-E8B18DD97B40}"/>
    <dgm:cxn modelId="{D9EFD2F1-F91E-4164-83E8-2A60E389B186}" srcId="{B95C5480-30A9-413C-80DA-DAFC78D48212}" destId="{64E8BDC2-DBB2-40DC-A166-ACC12A270BE7}" srcOrd="5" destOrd="0" parTransId="{20BF9CC2-7731-4EE7-8D07-05992853CE76}" sibTransId="{4F4A6F5D-4029-4870-9BC0-C18797D0520C}"/>
    <dgm:cxn modelId="{27AD533A-7C0B-4969-A9F4-F2CFECFF0EB0}" type="presParOf" srcId="{38DCBE39-F71C-40B6-87CD-59FDEC3D7959}" destId="{82C06A17-55EA-42D7-8709-9A13545063B0}" srcOrd="0" destOrd="0" presId="urn:microsoft.com/office/officeart/2008/layout/HorizontalMultiLevelHierarchy"/>
    <dgm:cxn modelId="{ED4E4855-F9A3-4D71-8D1F-0731F685C242}" type="presParOf" srcId="{82C06A17-55EA-42D7-8709-9A13545063B0}" destId="{F96061C7-8D25-41F1-81C6-3D2CDF69F50A}" srcOrd="0" destOrd="0" presId="urn:microsoft.com/office/officeart/2008/layout/HorizontalMultiLevelHierarchy"/>
    <dgm:cxn modelId="{A4DCC363-D230-430C-9772-BD94C16D7877}" type="presParOf" srcId="{82C06A17-55EA-42D7-8709-9A13545063B0}" destId="{BFB049BB-D66F-4F06-A44E-22D68C0E0CE0}" srcOrd="1" destOrd="0" presId="urn:microsoft.com/office/officeart/2008/layout/HorizontalMultiLevelHierarchy"/>
    <dgm:cxn modelId="{B1392869-CF4F-42BB-BECF-D4176FA8A986}" type="presParOf" srcId="{BFB049BB-D66F-4F06-A44E-22D68C0E0CE0}" destId="{34C7732A-818B-40A1-93EC-B84531BDF4D0}" srcOrd="0" destOrd="0" presId="urn:microsoft.com/office/officeart/2008/layout/HorizontalMultiLevelHierarchy"/>
    <dgm:cxn modelId="{0609B194-2313-4A3C-8488-4A3E66FF4962}" type="presParOf" srcId="{34C7732A-818B-40A1-93EC-B84531BDF4D0}" destId="{B288BE7A-52EB-4278-BAED-DC518F3D6102}" srcOrd="0" destOrd="0" presId="urn:microsoft.com/office/officeart/2008/layout/HorizontalMultiLevelHierarchy"/>
    <dgm:cxn modelId="{16039DAC-49F9-4B5C-859A-17D7C0D34D16}" type="presParOf" srcId="{BFB049BB-D66F-4F06-A44E-22D68C0E0CE0}" destId="{15145524-A7A0-4DF7-8A90-2CA57E3A0040}" srcOrd="1" destOrd="0" presId="urn:microsoft.com/office/officeart/2008/layout/HorizontalMultiLevelHierarchy"/>
    <dgm:cxn modelId="{704FF73F-B482-48DC-8722-F8041D9EA1E5}" type="presParOf" srcId="{15145524-A7A0-4DF7-8A90-2CA57E3A0040}" destId="{23DE828C-65F2-4520-ABFC-E8A97739A523}" srcOrd="0" destOrd="0" presId="urn:microsoft.com/office/officeart/2008/layout/HorizontalMultiLevelHierarchy"/>
    <dgm:cxn modelId="{384F1B8A-8A84-4FEC-B48B-CE81EA00EF47}" type="presParOf" srcId="{15145524-A7A0-4DF7-8A90-2CA57E3A0040}" destId="{F8B5FB0A-E92C-4515-8983-D1F6215DF345}" srcOrd="1" destOrd="0" presId="urn:microsoft.com/office/officeart/2008/layout/HorizontalMultiLevelHierarchy"/>
    <dgm:cxn modelId="{AB34A5D9-D2F9-4F2F-9285-7445AFF390FE}" type="presParOf" srcId="{BFB049BB-D66F-4F06-A44E-22D68C0E0CE0}" destId="{816A46E4-FA7E-4690-B15C-9A92F204E460}" srcOrd="2" destOrd="0" presId="urn:microsoft.com/office/officeart/2008/layout/HorizontalMultiLevelHierarchy"/>
    <dgm:cxn modelId="{E558FBFD-60BD-4570-97FD-E98F9363640D}" type="presParOf" srcId="{816A46E4-FA7E-4690-B15C-9A92F204E460}" destId="{FD05C0F0-47A1-4314-9068-67731BFA8F18}" srcOrd="0" destOrd="0" presId="urn:microsoft.com/office/officeart/2008/layout/HorizontalMultiLevelHierarchy"/>
    <dgm:cxn modelId="{EAC81301-08BC-4C31-9A97-18AE296062D6}" type="presParOf" srcId="{BFB049BB-D66F-4F06-A44E-22D68C0E0CE0}" destId="{C25891DF-0819-4F89-9DFB-2F0BF2F4CDD9}" srcOrd="3" destOrd="0" presId="urn:microsoft.com/office/officeart/2008/layout/HorizontalMultiLevelHierarchy"/>
    <dgm:cxn modelId="{D9488C1F-29A3-4777-B862-326120E7C3A0}" type="presParOf" srcId="{C25891DF-0819-4F89-9DFB-2F0BF2F4CDD9}" destId="{397A9747-3257-459C-A9EC-2A1640152617}" srcOrd="0" destOrd="0" presId="urn:microsoft.com/office/officeart/2008/layout/HorizontalMultiLevelHierarchy"/>
    <dgm:cxn modelId="{7D5C92DA-9AB7-4F0A-93E3-67D6832CBD20}" type="presParOf" srcId="{C25891DF-0819-4F89-9DFB-2F0BF2F4CDD9}" destId="{57684254-DE10-45DC-A25E-0BC374F216D2}" srcOrd="1" destOrd="0" presId="urn:microsoft.com/office/officeart/2008/layout/HorizontalMultiLevelHierarchy"/>
    <dgm:cxn modelId="{CE13530B-99DB-419B-A64B-70A8A6E39849}" type="presParOf" srcId="{BFB049BB-D66F-4F06-A44E-22D68C0E0CE0}" destId="{363FD8E9-58C4-4684-A483-41BAC4434A6E}" srcOrd="4" destOrd="0" presId="urn:microsoft.com/office/officeart/2008/layout/HorizontalMultiLevelHierarchy"/>
    <dgm:cxn modelId="{78A3629C-96ED-4C90-8EB2-D289D8D43C01}" type="presParOf" srcId="{363FD8E9-58C4-4684-A483-41BAC4434A6E}" destId="{3E4A427C-7F2B-4461-BA20-7E27C66496C1}" srcOrd="0" destOrd="0" presId="urn:microsoft.com/office/officeart/2008/layout/HorizontalMultiLevelHierarchy"/>
    <dgm:cxn modelId="{8B71A70F-081D-4536-B7A4-A9B4B90E08F9}" type="presParOf" srcId="{BFB049BB-D66F-4F06-A44E-22D68C0E0CE0}" destId="{4C5B3A8E-FD44-4A05-B2F0-B275A5344905}" srcOrd="5" destOrd="0" presId="urn:microsoft.com/office/officeart/2008/layout/HorizontalMultiLevelHierarchy"/>
    <dgm:cxn modelId="{2B0D58EC-0EC2-48C4-A6B0-6DBDFAD2D877}" type="presParOf" srcId="{4C5B3A8E-FD44-4A05-B2F0-B275A5344905}" destId="{B83CE4A2-FCC3-4F32-90CA-C6D43D669BFC}" srcOrd="0" destOrd="0" presId="urn:microsoft.com/office/officeart/2008/layout/HorizontalMultiLevelHierarchy"/>
    <dgm:cxn modelId="{3A895D85-875B-4140-89A8-ADB6B881B26C}" type="presParOf" srcId="{4C5B3A8E-FD44-4A05-B2F0-B275A5344905}" destId="{AFB133CF-7303-4C4B-8667-FBCC12B6D84B}" srcOrd="1" destOrd="0" presId="urn:microsoft.com/office/officeart/2008/layout/HorizontalMultiLevelHierarchy"/>
    <dgm:cxn modelId="{9BE86F63-54F4-4913-BBFE-3CEFA95E1D0B}" type="presParOf" srcId="{BFB049BB-D66F-4F06-A44E-22D68C0E0CE0}" destId="{DA860749-43DE-4ABA-B839-DBD0E17CC522}" srcOrd="6" destOrd="0" presId="urn:microsoft.com/office/officeart/2008/layout/HorizontalMultiLevelHierarchy"/>
    <dgm:cxn modelId="{F7BA3B1A-1E5F-4372-9904-B6122F5FFE43}" type="presParOf" srcId="{DA860749-43DE-4ABA-B839-DBD0E17CC522}" destId="{0D190248-BB78-44BD-94FA-96FDBBEC7994}" srcOrd="0" destOrd="0" presId="urn:microsoft.com/office/officeart/2008/layout/HorizontalMultiLevelHierarchy"/>
    <dgm:cxn modelId="{9EFE3948-6173-47DE-99B5-D3D4FAA0C41F}" type="presParOf" srcId="{BFB049BB-D66F-4F06-A44E-22D68C0E0CE0}" destId="{468C7F12-50E4-4F40-80E7-AF374AD47274}" srcOrd="7" destOrd="0" presId="urn:microsoft.com/office/officeart/2008/layout/HorizontalMultiLevelHierarchy"/>
    <dgm:cxn modelId="{75075F0B-8C32-4E06-B4E4-8800CFFFEAB0}" type="presParOf" srcId="{468C7F12-50E4-4F40-80E7-AF374AD47274}" destId="{354F3F45-494C-48AD-A138-8F87BEFAFB24}" srcOrd="0" destOrd="0" presId="urn:microsoft.com/office/officeart/2008/layout/HorizontalMultiLevelHierarchy"/>
    <dgm:cxn modelId="{62C391ED-323A-4B55-B714-FAAA82296A5E}" type="presParOf" srcId="{468C7F12-50E4-4F40-80E7-AF374AD47274}" destId="{70FC4BF1-CA1D-4E7A-A6F1-4F8C4660842E}" srcOrd="1" destOrd="0" presId="urn:microsoft.com/office/officeart/2008/layout/HorizontalMultiLevelHierarchy"/>
    <dgm:cxn modelId="{84A798DC-9D43-48AE-94B7-A5D45F105B27}" type="presParOf" srcId="{BFB049BB-D66F-4F06-A44E-22D68C0E0CE0}" destId="{C0B51444-3417-4732-A1F4-34BF0103B8B8}" srcOrd="8" destOrd="0" presId="urn:microsoft.com/office/officeart/2008/layout/HorizontalMultiLevelHierarchy"/>
    <dgm:cxn modelId="{2BE466CB-67CE-4F76-A872-60CB41472ADC}" type="presParOf" srcId="{C0B51444-3417-4732-A1F4-34BF0103B8B8}" destId="{D919D7B0-F710-4514-8240-396E96A2EECF}" srcOrd="0" destOrd="0" presId="urn:microsoft.com/office/officeart/2008/layout/HorizontalMultiLevelHierarchy"/>
    <dgm:cxn modelId="{9CE79443-33FE-4FF4-9DE4-6CE64626D90A}" type="presParOf" srcId="{BFB049BB-D66F-4F06-A44E-22D68C0E0CE0}" destId="{34A0B6E4-62D3-43DF-A54D-ED06F3C19E36}" srcOrd="9" destOrd="0" presId="urn:microsoft.com/office/officeart/2008/layout/HorizontalMultiLevelHierarchy"/>
    <dgm:cxn modelId="{A48B06BC-774E-4414-A123-549B14BE5FBF}" type="presParOf" srcId="{34A0B6E4-62D3-43DF-A54D-ED06F3C19E36}" destId="{6152FA86-44BD-4231-A0CC-8E36DE7FD499}" srcOrd="0" destOrd="0" presId="urn:microsoft.com/office/officeart/2008/layout/HorizontalMultiLevelHierarchy"/>
    <dgm:cxn modelId="{4A7CD167-F6EE-4EA0-8F6E-B6B2F81B9D7D}" type="presParOf" srcId="{34A0B6E4-62D3-43DF-A54D-ED06F3C19E36}" destId="{A9A7EBE1-493F-4AE7-9F12-9502CF16B0E4}" srcOrd="1" destOrd="0" presId="urn:microsoft.com/office/officeart/2008/layout/HorizontalMultiLevelHierarchy"/>
    <dgm:cxn modelId="{552D0A10-F14A-46CF-8F4B-A4E309D3B656}" type="presParOf" srcId="{BFB049BB-D66F-4F06-A44E-22D68C0E0CE0}" destId="{E2A3B4D3-21C3-4E8F-ABF6-E92A3EBE36EC}" srcOrd="10" destOrd="0" presId="urn:microsoft.com/office/officeart/2008/layout/HorizontalMultiLevelHierarchy"/>
    <dgm:cxn modelId="{C58CA7A1-4E54-4DBE-B72A-DAA6B9937B68}" type="presParOf" srcId="{E2A3B4D3-21C3-4E8F-ABF6-E92A3EBE36EC}" destId="{BDA56840-36BA-46D9-8675-5537118FB1D4}" srcOrd="0" destOrd="0" presId="urn:microsoft.com/office/officeart/2008/layout/HorizontalMultiLevelHierarchy"/>
    <dgm:cxn modelId="{6B40EAF2-414F-437A-AA1A-9CC6380E5904}" type="presParOf" srcId="{BFB049BB-D66F-4F06-A44E-22D68C0E0CE0}" destId="{85A58502-20C7-4FBA-832D-94A352468CCA}" srcOrd="11" destOrd="0" presId="urn:microsoft.com/office/officeart/2008/layout/HorizontalMultiLevelHierarchy"/>
    <dgm:cxn modelId="{881B5DAE-1F5B-4A40-B144-2D5119E04D09}" type="presParOf" srcId="{85A58502-20C7-4FBA-832D-94A352468CCA}" destId="{97BAD032-28B4-4267-A170-28D04FEB54FD}" srcOrd="0" destOrd="0" presId="urn:microsoft.com/office/officeart/2008/layout/HorizontalMultiLevelHierarchy"/>
    <dgm:cxn modelId="{24EC67B7-3813-4BDE-8275-DC48EBC77759}" type="presParOf" srcId="{85A58502-20C7-4FBA-832D-94A352468CCA}" destId="{681545F1-9441-4883-98CD-C4664C87FA5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93DB9-0E89-4D67-AD1A-487BBC547ED2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B95C5480-30A9-413C-80DA-DAFC78D48212}">
      <dgm:prSet phldrT="[Texto]" custT="1"/>
      <dgm:spPr>
        <a:solidFill>
          <a:srgbClr val="CC0000"/>
        </a:solidFill>
      </dgm:spPr>
      <dgm:t>
        <a:bodyPr/>
        <a:lstStyle/>
        <a:p>
          <a:r>
            <a:rPr lang="es-ES_tradnl" sz="3200" dirty="0"/>
            <a:t>MUY GRAVES</a:t>
          </a:r>
          <a:endParaRPr lang="es-PE" sz="3200" dirty="0"/>
        </a:p>
      </dgm:t>
    </dgm:pt>
    <dgm:pt modelId="{12ADA6BD-6D82-4D85-88AB-02557A988470}" type="parTrans" cxnId="{75D5A391-66A3-4946-A270-EE96CE6D16E1}">
      <dgm:prSet/>
      <dgm:spPr/>
      <dgm:t>
        <a:bodyPr/>
        <a:lstStyle/>
        <a:p>
          <a:endParaRPr lang="es-PE" sz="1800"/>
        </a:p>
      </dgm:t>
    </dgm:pt>
    <dgm:pt modelId="{1D551D28-6168-4373-90C6-A197D01EC236}" type="sibTrans" cxnId="{75D5A391-66A3-4946-A270-EE96CE6D16E1}">
      <dgm:prSet/>
      <dgm:spPr/>
      <dgm:t>
        <a:bodyPr/>
        <a:lstStyle/>
        <a:p>
          <a:endParaRPr lang="es-PE" sz="1800"/>
        </a:p>
      </dgm:t>
    </dgm:pt>
    <dgm:pt modelId="{94E13B8F-703E-4F2C-B25C-A8FA8960EA97}">
      <dgm:prSet phldrT="[Texto]" custT="1"/>
      <dgm:spPr/>
      <dgm:t>
        <a:bodyPr/>
        <a:lstStyle/>
        <a:p>
          <a:r>
            <a:rPr lang="es-ES_tradnl" sz="1400" dirty="0"/>
            <a:t>Sustraer, destruir, extraviar, alterar y/o mutilar, total o parcialmente, la información</a:t>
          </a:r>
          <a:r>
            <a:rPr lang="es-ES" sz="1400" dirty="0"/>
            <a:t> en poder del Estado o las solicitudes de acceso a la información.</a:t>
          </a:r>
          <a:endParaRPr lang="es-PE" sz="1400" dirty="0"/>
        </a:p>
      </dgm:t>
    </dgm:pt>
    <dgm:pt modelId="{118E699E-33BA-4377-86D4-B6B55C0A743F}" type="parTrans" cxnId="{2DBB9133-E918-4A56-B81B-9BAE8F633D4F}">
      <dgm:prSet custT="1"/>
      <dgm:spPr/>
      <dgm:t>
        <a:bodyPr/>
        <a:lstStyle/>
        <a:p>
          <a:endParaRPr lang="es-PE" sz="500"/>
        </a:p>
      </dgm:t>
    </dgm:pt>
    <dgm:pt modelId="{D580F8F7-6622-446F-A6BF-EA3D69B5AD95}" type="sibTrans" cxnId="{2DBB9133-E918-4A56-B81B-9BAE8F633D4F}">
      <dgm:prSet/>
      <dgm:spPr/>
      <dgm:t>
        <a:bodyPr/>
        <a:lstStyle/>
        <a:p>
          <a:endParaRPr lang="es-PE" sz="1800"/>
        </a:p>
      </dgm:t>
    </dgm:pt>
    <dgm:pt modelId="{AF03DC51-6F83-4E4E-9240-A6E9CEA95973}">
      <dgm:prSet custT="1"/>
      <dgm:spPr/>
      <dgm:t>
        <a:bodyPr/>
        <a:lstStyle/>
        <a:p>
          <a:r>
            <a:rPr lang="es-ES" sz="1400" dirty="0"/>
            <a:t>Emitir directivas, lineamientos y otras disposiciones de administración internas u órdenes que contravengan el régimen jurídico de la transparencia y acceso a la información pública.</a:t>
          </a:r>
        </a:p>
      </dgm:t>
    </dgm:pt>
    <dgm:pt modelId="{A5737CEF-39A0-49A5-9B80-88EDADF96500}" type="parTrans" cxnId="{B7A9C87F-B414-499F-BAB1-52BC6D96B739}">
      <dgm:prSet custT="1"/>
      <dgm:spPr/>
      <dgm:t>
        <a:bodyPr/>
        <a:lstStyle/>
        <a:p>
          <a:endParaRPr lang="es-PE" sz="500"/>
        </a:p>
      </dgm:t>
    </dgm:pt>
    <dgm:pt modelId="{E283A6B5-4D66-4944-807B-F8CF206AF674}" type="sibTrans" cxnId="{B7A9C87F-B414-499F-BAB1-52BC6D96B739}">
      <dgm:prSet/>
      <dgm:spPr/>
      <dgm:t>
        <a:bodyPr/>
        <a:lstStyle/>
        <a:p>
          <a:endParaRPr lang="es-PE" sz="1800"/>
        </a:p>
      </dgm:t>
    </dgm:pt>
    <dgm:pt modelId="{839713E8-DE8F-4F4B-B4D9-CB13B616696D}">
      <dgm:prSet custT="1"/>
      <dgm:spPr/>
      <dgm:t>
        <a:bodyPr/>
        <a:lstStyle/>
        <a:p>
          <a:r>
            <a:rPr lang="es-ES" sz="1400" dirty="0"/>
            <a:t>Negarse a cumplir con lo ordenado por la Autoridad.</a:t>
          </a:r>
        </a:p>
      </dgm:t>
    </dgm:pt>
    <dgm:pt modelId="{7B155A55-9E92-40A8-9E53-C5204CF6D81A}" type="parTrans" cxnId="{56146844-A248-4329-9E7E-480520B41AA5}">
      <dgm:prSet custT="1"/>
      <dgm:spPr/>
      <dgm:t>
        <a:bodyPr/>
        <a:lstStyle/>
        <a:p>
          <a:endParaRPr lang="es-PE" sz="500"/>
        </a:p>
      </dgm:t>
    </dgm:pt>
    <dgm:pt modelId="{39066FEE-DCF2-440A-8AE1-98FA4122A321}" type="sibTrans" cxnId="{56146844-A248-4329-9E7E-480520B41AA5}">
      <dgm:prSet/>
      <dgm:spPr/>
      <dgm:t>
        <a:bodyPr/>
        <a:lstStyle/>
        <a:p>
          <a:endParaRPr lang="es-PE" sz="1800"/>
        </a:p>
      </dgm:t>
    </dgm:pt>
    <dgm:pt modelId="{D7B5DCF0-8435-41DA-A1E6-140C6DE24C5C}">
      <dgm:prSet custT="1"/>
      <dgm:spPr/>
      <dgm:t>
        <a:bodyPr/>
        <a:lstStyle/>
        <a:p>
          <a:r>
            <a:rPr lang="es-ES" sz="1400" dirty="0"/>
            <a:t>Denegar solicitudes de acceso a la información sin expresar motivación, con motivación aparente o apartándose de los precedentes vinculantes, y doctrina jurisprudencial vinculante del TC.</a:t>
          </a:r>
        </a:p>
      </dgm:t>
    </dgm:pt>
    <dgm:pt modelId="{1EC6A7FB-A9A1-499D-A817-D2AC3A1B91F0}" type="parTrans" cxnId="{C9DC353A-38CE-41B5-B1D6-8426DFCC6D13}">
      <dgm:prSet custT="1"/>
      <dgm:spPr/>
      <dgm:t>
        <a:bodyPr/>
        <a:lstStyle/>
        <a:p>
          <a:endParaRPr lang="es-PE" sz="500"/>
        </a:p>
      </dgm:t>
    </dgm:pt>
    <dgm:pt modelId="{D977D7C4-7D96-4EFE-BE22-325E4552089A}" type="sibTrans" cxnId="{C9DC353A-38CE-41B5-B1D6-8426DFCC6D13}">
      <dgm:prSet/>
      <dgm:spPr/>
      <dgm:t>
        <a:bodyPr/>
        <a:lstStyle/>
        <a:p>
          <a:endParaRPr lang="es-PE" sz="1800"/>
        </a:p>
      </dgm:t>
    </dgm:pt>
    <dgm:pt modelId="{38DCBE39-F71C-40B6-87CD-59FDEC3D7959}" type="pres">
      <dgm:prSet presAssocID="{F9A93DB9-0E89-4D67-AD1A-487BBC547E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C06A17-55EA-42D7-8709-9A13545063B0}" type="pres">
      <dgm:prSet presAssocID="{B95C5480-30A9-413C-80DA-DAFC78D48212}" presName="root1" presStyleCnt="0"/>
      <dgm:spPr/>
    </dgm:pt>
    <dgm:pt modelId="{F96061C7-8D25-41F1-81C6-3D2CDF69F50A}" type="pres">
      <dgm:prSet presAssocID="{B95C5480-30A9-413C-80DA-DAFC78D48212}" presName="LevelOneTextNode" presStyleLbl="node0" presStyleIdx="0" presStyleCnt="1" custScaleX="77567" custScaleY="73477">
        <dgm:presLayoutVars>
          <dgm:chPref val="3"/>
        </dgm:presLayoutVars>
      </dgm:prSet>
      <dgm:spPr/>
    </dgm:pt>
    <dgm:pt modelId="{BFB049BB-D66F-4F06-A44E-22D68C0E0CE0}" type="pres">
      <dgm:prSet presAssocID="{B95C5480-30A9-413C-80DA-DAFC78D48212}" presName="level2hierChild" presStyleCnt="0"/>
      <dgm:spPr/>
    </dgm:pt>
    <dgm:pt modelId="{34C7732A-818B-40A1-93EC-B84531BDF4D0}" type="pres">
      <dgm:prSet presAssocID="{118E699E-33BA-4377-86D4-B6B55C0A743F}" presName="conn2-1" presStyleLbl="parChTrans1D2" presStyleIdx="0" presStyleCnt="4"/>
      <dgm:spPr/>
    </dgm:pt>
    <dgm:pt modelId="{B288BE7A-52EB-4278-BAED-DC518F3D6102}" type="pres">
      <dgm:prSet presAssocID="{118E699E-33BA-4377-86D4-B6B55C0A743F}" presName="connTx" presStyleLbl="parChTrans1D2" presStyleIdx="0" presStyleCnt="4"/>
      <dgm:spPr/>
    </dgm:pt>
    <dgm:pt modelId="{15145524-A7A0-4DF7-8A90-2CA57E3A0040}" type="pres">
      <dgm:prSet presAssocID="{94E13B8F-703E-4F2C-B25C-A8FA8960EA97}" presName="root2" presStyleCnt="0"/>
      <dgm:spPr/>
    </dgm:pt>
    <dgm:pt modelId="{23DE828C-65F2-4520-ABFC-E8A97739A523}" type="pres">
      <dgm:prSet presAssocID="{94E13B8F-703E-4F2C-B25C-A8FA8960EA97}" presName="LevelTwoTextNode" presStyleLbl="node2" presStyleIdx="0" presStyleCnt="4" custScaleX="279911">
        <dgm:presLayoutVars>
          <dgm:chPref val="3"/>
        </dgm:presLayoutVars>
      </dgm:prSet>
      <dgm:spPr/>
    </dgm:pt>
    <dgm:pt modelId="{F8B5FB0A-E92C-4515-8983-D1F6215DF345}" type="pres">
      <dgm:prSet presAssocID="{94E13B8F-703E-4F2C-B25C-A8FA8960EA97}" presName="level3hierChild" presStyleCnt="0"/>
      <dgm:spPr/>
    </dgm:pt>
    <dgm:pt modelId="{75901C31-530C-4D47-B88E-B0626FEDA687}" type="pres">
      <dgm:prSet presAssocID="{A5737CEF-39A0-49A5-9B80-88EDADF96500}" presName="conn2-1" presStyleLbl="parChTrans1D2" presStyleIdx="1" presStyleCnt="4"/>
      <dgm:spPr/>
    </dgm:pt>
    <dgm:pt modelId="{576CA642-1D23-4008-8912-CBA45576D912}" type="pres">
      <dgm:prSet presAssocID="{A5737CEF-39A0-49A5-9B80-88EDADF96500}" presName="connTx" presStyleLbl="parChTrans1D2" presStyleIdx="1" presStyleCnt="4"/>
      <dgm:spPr/>
    </dgm:pt>
    <dgm:pt modelId="{D1D1D1B3-3563-4311-AB69-A305D5855FCA}" type="pres">
      <dgm:prSet presAssocID="{AF03DC51-6F83-4E4E-9240-A6E9CEA95973}" presName="root2" presStyleCnt="0"/>
      <dgm:spPr/>
    </dgm:pt>
    <dgm:pt modelId="{A05AEA1C-5DD9-425E-A3DF-F819B9C33968}" type="pres">
      <dgm:prSet presAssocID="{AF03DC51-6F83-4E4E-9240-A6E9CEA95973}" presName="LevelTwoTextNode" presStyleLbl="node2" presStyleIdx="1" presStyleCnt="4" custScaleX="277147">
        <dgm:presLayoutVars>
          <dgm:chPref val="3"/>
        </dgm:presLayoutVars>
      </dgm:prSet>
      <dgm:spPr/>
    </dgm:pt>
    <dgm:pt modelId="{8865DB7C-8B5C-460F-99ED-B089BAEFB5DC}" type="pres">
      <dgm:prSet presAssocID="{AF03DC51-6F83-4E4E-9240-A6E9CEA95973}" presName="level3hierChild" presStyleCnt="0"/>
      <dgm:spPr/>
    </dgm:pt>
    <dgm:pt modelId="{87F8C843-929A-437B-A0A2-19E09FD4F2FF}" type="pres">
      <dgm:prSet presAssocID="{7B155A55-9E92-40A8-9E53-C5204CF6D81A}" presName="conn2-1" presStyleLbl="parChTrans1D2" presStyleIdx="2" presStyleCnt="4"/>
      <dgm:spPr/>
    </dgm:pt>
    <dgm:pt modelId="{38B4FB12-655B-4075-B8E5-1CF7A0BEDC9F}" type="pres">
      <dgm:prSet presAssocID="{7B155A55-9E92-40A8-9E53-C5204CF6D81A}" presName="connTx" presStyleLbl="parChTrans1D2" presStyleIdx="2" presStyleCnt="4"/>
      <dgm:spPr/>
    </dgm:pt>
    <dgm:pt modelId="{4686794F-1AA5-48E9-9446-00689E36E9D1}" type="pres">
      <dgm:prSet presAssocID="{839713E8-DE8F-4F4B-B4D9-CB13B616696D}" presName="root2" presStyleCnt="0"/>
      <dgm:spPr/>
    </dgm:pt>
    <dgm:pt modelId="{F0BB07E4-DC9B-45D4-B7FF-0E436B0CFD85}" type="pres">
      <dgm:prSet presAssocID="{839713E8-DE8F-4F4B-B4D9-CB13B616696D}" presName="LevelTwoTextNode" presStyleLbl="node2" presStyleIdx="2" presStyleCnt="4" custScaleX="274576">
        <dgm:presLayoutVars>
          <dgm:chPref val="3"/>
        </dgm:presLayoutVars>
      </dgm:prSet>
      <dgm:spPr/>
    </dgm:pt>
    <dgm:pt modelId="{0996B9E8-3D8B-406E-9CFB-BB3FC49ACEC1}" type="pres">
      <dgm:prSet presAssocID="{839713E8-DE8F-4F4B-B4D9-CB13B616696D}" presName="level3hierChild" presStyleCnt="0"/>
      <dgm:spPr/>
    </dgm:pt>
    <dgm:pt modelId="{AC218AA5-D7E6-4280-9FE5-D0B10914561E}" type="pres">
      <dgm:prSet presAssocID="{1EC6A7FB-A9A1-499D-A817-D2AC3A1B91F0}" presName="conn2-1" presStyleLbl="parChTrans1D2" presStyleIdx="3" presStyleCnt="4"/>
      <dgm:spPr/>
    </dgm:pt>
    <dgm:pt modelId="{822D907C-2113-4FE2-A248-4EFD35696FD5}" type="pres">
      <dgm:prSet presAssocID="{1EC6A7FB-A9A1-499D-A817-D2AC3A1B91F0}" presName="connTx" presStyleLbl="parChTrans1D2" presStyleIdx="3" presStyleCnt="4"/>
      <dgm:spPr/>
    </dgm:pt>
    <dgm:pt modelId="{0F4C5B62-5494-44F8-AB96-0A16578A4D9F}" type="pres">
      <dgm:prSet presAssocID="{D7B5DCF0-8435-41DA-A1E6-140C6DE24C5C}" presName="root2" presStyleCnt="0"/>
      <dgm:spPr/>
    </dgm:pt>
    <dgm:pt modelId="{8A7B01AA-2DA7-4AEB-A4C0-0C7CF02FFEC2}" type="pres">
      <dgm:prSet presAssocID="{D7B5DCF0-8435-41DA-A1E6-140C6DE24C5C}" presName="LevelTwoTextNode" presStyleLbl="node2" presStyleIdx="3" presStyleCnt="4" custScaleX="280125">
        <dgm:presLayoutVars>
          <dgm:chPref val="3"/>
        </dgm:presLayoutVars>
      </dgm:prSet>
      <dgm:spPr/>
    </dgm:pt>
    <dgm:pt modelId="{A3C1E2DF-9356-4080-8318-E2E5F9ED493D}" type="pres">
      <dgm:prSet presAssocID="{D7B5DCF0-8435-41DA-A1E6-140C6DE24C5C}" presName="level3hierChild" presStyleCnt="0"/>
      <dgm:spPr/>
    </dgm:pt>
  </dgm:ptLst>
  <dgm:cxnLst>
    <dgm:cxn modelId="{C4359D0E-638F-4982-BFA5-64E5C65D3242}" type="presOf" srcId="{B95C5480-30A9-413C-80DA-DAFC78D48212}" destId="{F96061C7-8D25-41F1-81C6-3D2CDF69F50A}" srcOrd="0" destOrd="0" presId="urn:microsoft.com/office/officeart/2008/layout/HorizontalMultiLevelHierarchy"/>
    <dgm:cxn modelId="{3D641826-61E3-437B-B8DB-6D1F4E5ADF5E}" type="presOf" srcId="{D7B5DCF0-8435-41DA-A1E6-140C6DE24C5C}" destId="{8A7B01AA-2DA7-4AEB-A4C0-0C7CF02FFEC2}" srcOrd="0" destOrd="0" presId="urn:microsoft.com/office/officeart/2008/layout/HorizontalMultiLevelHierarchy"/>
    <dgm:cxn modelId="{C2B5612D-3ECA-470A-B92B-685D780B013D}" type="presOf" srcId="{AF03DC51-6F83-4E4E-9240-A6E9CEA95973}" destId="{A05AEA1C-5DD9-425E-A3DF-F819B9C33968}" srcOrd="0" destOrd="0" presId="urn:microsoft.com/office/officeart/2008/layout/HorizontalMultiLevelHierarchy"/>
    <dgm:cxn modelId="{2DBB9133-E918-4A56-B81B-9BAE8F633D4F}" srcId="{B95C5480-30A9-413C-80DA-DAFC78D48212}" destId="{94E13B8F-703E-4F2C-B25C-A8FA8960EA97}" srcOrd="0" destOrd="0" parTransId="{118E699E-33BA-4377-86D4-B6B55C0A743F}" sibTransId="{D580F8F7-6622-446F-A6BF-EA3D69B5AD95}"/>
    <dgm:cxn modelId="{C9DC353A-38CE-41B5-B1D6-8426DFCC6D13}" srcId="{B95C5480-30A9-413C-80DA-DAFC78D48212}" destId="{D7B5DCF0-8435-41DA-A1E6-140C6DE24C5C}" srcOrd="3" destOrd="0" parTransId="{1EC6A7FB-A9A1-499D-A817-D2AC3A1B91F0}" sibTransId="{D977D7C4-7D96-4EFE-BE22-325E4552089A}"/>
    <dgm:cxn modelId="{56146844-A248-4329-9E7E-480520B41AA5}" srcId="{B95C5480-30A9-413C-80DA-DAFC78D48212}" destId="{839713E8-DE8F-4F4B-B4D9-CB13B616696D}" srcOrd="2" destOrd="0" parTransId="{7B155A55-9E92-40A8-9E53-C5204CF6D81A}" sibTransId="{39066FEE-DCF2-440A-8AE1-98FA4122A321}"/>
    <dgm:cxn modelId="{8724A246-5A99-43FE-B7A4-084D4392E4C1}" type="presOf" srcId="{A5737CEF-39A0-49A5-9B80-88EDADF96500}" destId="{576CA642-1D23-4008-8912-CBA45576D912}" srcOrd="1" destOrd="0" presId="urn:microsoft.com/office/officeart/2008/layout/HorizontalMultiLevelHierarchy"/>
    <dgm:cxn modelId="{BB4E8C68-ADC9-48B1-8143-F888498856F1}" type="presOf" srcId="{118E699E-33BA-4377-86D4-B6B55C0A743F}" destId="{B288BE7A-52EB-4278-BAED-DC518F3D6102}" srcOrd="1" destOrd="0" presId="urn:microsoft.com/office/officeart/2008/layout/HorizontalMultiLevelHierarchy"/>
    <dgm:cxn modelId="{48B7914B-F22D-4B1C-BF13-EBF946E2C9A7}" type="presOf" srcId="{1EC6A7FB-A9A1-499D-A817-D2AC3A1B91F0}" destId="{AC218AA5-D7E6-4280-9FE5-D0B10914561E}" srcOrd="0" destOrd="0" presId="urn:microsoft.com/office/officeart/2008/layout/HorizontalMultiLevelHierarchy"/>
    <dgm:cxn modelId="{B7A9C87F-B414-499F-BAB1-52BC6D96B739}" srcId="{B95C5480-30A9-413C-80DA-DAFC78D48212}" destId="{AF03DC51-6F83-4E4E-9240-A6E9CEA95973}" srcOrd="1" destOrd="0" parTransId="{A5737CEF-39A0-49A5-9B80-88EDADF96500}" sibTransId="{E283A6B5-4D66-4944-807B-F8CF206AF674}"/>
    <dgm:cxn modelId="{75D5A391-66A3-4946-A270-EE96CE6D16E1}" srcId="{F9A93DB9-0E89-4D67-AD1A-487BBC547ED2}" destId="{B95C5480-30A9-413C-80DA-DAFC78D48212}" srcOrd="0" destOrd="0" parTransId="{12ADA6BD-6D82-4D85-88AB-02557A988470}" sibTransId="{1D551D28-6168-4373-90C6-A197D01EC236}"/>
    <dgm:cxn modelId="{468A2C97-359A-42BF-85F8-731E94282F4F}" type="presOf" srcId="{94E13B8F-703E-4F2C-B25C-A8FA8960EA97}" destId="{23DE828C-65F2-4520-ABFC-E8A97739A523}" srcOrd="0" destOrd="0" presId="urn:microsoft.com/office/officeart/2008/layout/HorizontalMultiLevelHierarchy"/>
    <dgm:cxn modelId="{80212BAB-EE57-459E-9E6F-F81E9F429210}" type="presOf" srcId="{A5737CEF-39A0-49A5-9B80-88EDADF96500}" destId="{75901C31-530C-4D47-B88E-B0626FEDA687}" srcOrd="0" destOrd="0" presId="urn:microsoft.com/office/officeart/2008/layout/HorizontalMultiLevelHierarchy"/>
    <dgm:cxn modelId="{026975C4-04D7-4C78-A929-E9FFF45F7726}" type="presOf" srcId="{F9A93DB9-0E89-4D67-AD1A-487BBC547ED2}" destId="{38DCBE39-F71C-40B6-87CD-59FDEC3D7959}" srcOrd="0" destOrd="0" presId="urn:microsoft.com/office/officeart/2008/layout/HorizontalMultiLevelHierarchy"/>
    <dgm:cxn modelId="{EC77C3CA-3E8E-4DA8-B487-E10AD21B6557}" type="presOf" srcId="{7B155A55-9E92-40A8-9E53-C5204CF6D81A}" destId="{87F8C843-929A-437B-A0A2-19E09FD4F2FF}" srcOrd="0" destOrd="0" presId="urn:microsoft.com/office/officeart/2008/layout/HorizontalMultiLevelHierarchy"/>
    <dgm:cxn modelId="{FA1579CB-7F85-45B2-96E0-097F88D2E0C4}" type="presOf" srcId="{118E699E-33BA-4377-86D4-B6B55C0A743F}" destId="{34C7732A-818B-40A1-93EC-B84531BDF4D0}" srcOrd="0" destOrd="0" presId="urn:microsoft.com/office/officeart/2008/layout/HorizontalMultiLevelHierarchy"/>
    <dgm:cxn modelId="{631A02D0-E94E-436B-AF04-C5B47446B753}" type="presOf" srcId="{7B155A55-9E92-40A8-9E53-C5204CF6D81A}" destId="{38B4FB12-655B-4075-B8E5-1CF7A0BEDC9F}" srcOrd="1" destOrd="0" presId="urn:microsoft.com/office/officeart/2008/layout/HorizontalMultiLevelHierarchy"/>
    <dgm:cxn modelId="{E7D3F5E0-3E50-45C8-AE39-9053DA246B3B}" type="presOf" srcId="{839713E8-DE8F-4F4B-B4D9-CB13B616696D}" destId="{F0BB07E4-DC9B-45D4-B7FF-0E436B0CFD85}" srcOrd="0" destOrd="0" presId="urn:microsoft.com/office/officeart/2008/layout/HorizontalMultiLevelHierarchy"/>
    <dgm:cxn modelId="{63F96BEA-B9B1-4E84-8339-F58A6BDE2D5A}" type="presOf" srcId="{1EC6A7FB-A9A1-499D-A817-D2AC3A1B91F0}" destId="{822D907C-2113-4FE2-A248-4EFD35696FD5}" srcOrd="1" destOrd="0" presId="urn:microsoft.com/office/officeart/2008/layout/HorizontalMultiLevelHierarchy"/>
    <dgm:cxn modelId="{7B0FADF1-521B-434B-80E4-A2B967579E6D}" type="presParOf" srcId="{38DCBE39-F71C-40B6-87CD-59FDEC3D7959}" destId="{82C06A17-55EA-42D7-8709-9A13545063B0}" srcOrd="0" destOrd="0" presId="urn:microsoft.com/office/officeart/2008/layout/HorizontalMultiLevelHierarchy"/>
    <dgm:cxn modelId="{6931DC32-516C-4AC4-A2D1-05EF70A1E849}" type="presParOf" srcId="{82C06A17-55EA-42D7-8709-9A13545063B0}" destId="{F96061C7-8D25-41F1-81C6-3D2CDF69F50A}" srcOrd="0" destOrd="0" presId="urn:microsoft.com/office/officeart/2008/layout/HorizontalMultiLevelHierarchy"/>
    <dgm:cxn modelId="{17D5DCFC-705A-4C23-93CE-9A24AD767E1D}" type="presParOf" srcId="{82C06A17-55EA-42D7-8709-9A13545063B0}" destId="{BFB049BB-D66F-4F06-A44E-22D68C0E0CE0}" srcOrd="1" destOrd="0" presId="urn:microsoft.com/office/officeart/2008/layout/HorizontalMultiLevelHierarchy"/>
    <dgm:cxn modelId="{7B04538B-D397-45BA-951C-FCAB1A428030}" type="presParOf" srcId="{BFB049BB-D66F-4F06-A44E-22D68C0E0CE0}" destId="{34C7732A-818B-40A1-93EC-B84531BDF4D0}" srcOrd="0" destOrd="0" presId="urn:microsoft.com/office/officeart/2008/layout/HorizontalMultiLevelHierarchy"/>
    <dgm:cxn modelId="{B6681000-7C6C-42F3-BB20-7CC72C9ADD7F}" type="presParOf" srcId="{34C7732A-818B-40A1-93EC-B84531BDF4D0}" destId="{B288BE7A-52EB-4278-BAED-DC518F3D6102}" srcOrd="0" destOrd="0" presId="urn:microsoft.com/office/officeart/2008/layout/HorizontalMultiLevelHierarchy"/>
    <dgm:cxn modelId="{1D0F08D0-FD65-42DD-B11D-CBFBE696E5E8}" type="presParOf" srcId="{BFB049BB-D66F-4F06-A44E-22D68C0E0CE0}" destId="{15145524-A7A0-4DF7-8A90-2CA57E3A0040}" srcOrd="1" destOrd="0" presId="urn:microsoft.com/office/officeart/2008/layout/HorizontalMultiLevelHierarchy"/>
    <dgm:cxn modelId="{6863819B-E15E-4004-A526-05CE4F7F615A}" type="presParOf" srcId="{15145524-A7A0-4DF7-8A90-2CA57E3A0040}" destId="{23DE828C-65F2-4520-ABFC-E8A97739A523}" srcOrd="0" destOrd="0" presId="urn:microsoft.com/office/officeart/2008/layout/HorizontalMultiLevelHierarchy"/>
    <dgm:cxn modelId="{9E8BB58D-F806-4DD9-8F86-3FF48B62A17C}" type="presParOf" srcId="{15145524-A7A0-4DF7-8A90-2CA57E3A0040}" destId="{F8B5FB0A-E92C-4515-8983-D1F6215DF345}" srcOrd="1" destOrd="0" presId="urn:microsoft.com/office/officeart/2008/layout/HorizontalMultiLevelHierarchy"/>
    <dgm:cxn modelId="{07C5C109-85D1-4AAD-9006-1810E09FBECB}" type="presParOf" srcId="{BFB049BB-D66F-4F06-A44E-22D68C0E0CE0}" destId="{75901C31-530C-4D47-B88E-B0626FEDA687}" srcOrd="2" destOrd="0" presId="urn:microsoft.com/office/officeart/2008/layout/HorizontalMultiLevelHierarchy"/>
    <dgm:cxn modelId="{AE663B57-2FE9-4074-AF94-8EDB3D7739CF}" type="presParOf" srcId="{75901C31-530C-4D47-B88E-B0626FEDA687}" destId="{576CA642-1D23-4008-8912-CBA45576D912}" srcOrd="0" destOrd="0" presId="urn:microsoft.com/office/officeart/2008/layout/HorizontalMultiLevelHierarchy"/>
    <dgm:cxn modelId="{6A1174EB-052C-42D2-93EC-D09395E760CA}" type="presParOf" srcId="{BFB049BB-D66F-4F06-A44E-22D68C0E0CE0}" destId="{D1D1D1B3-3563-4311-AB69-A305D5855FCA}" srcOrd="3" destOrd="0" presId="urn:microsoft.com/office/officeart/2008/layout/HorizontalMultiLevelHierarchy"/>
    <dgm:cxn modelId="{F2CEEC60-5950-49C6-9E3A-A9F3CEBA1B1B}" type="presParOf" srcId="{D1D1D1B3-3563-4311-AB69-A305D5855FCA}" destId="{A05AEA1C-5DD9-425E-A3DF-F819B9C33968}" srcOrd="0" destOrd="0" presId="urn:microsoft.com/office/officeart/2008/layout/HorizontalMultiLevelHierarchy"/>
    <dgm:cxn modelId="{94603F91-7B4A-4C0A-B948-628CC2955415}" type="presParOf" srcId="{D1D1D1B3-3563-4311-AB69-A305D5855FCA}" destId="{8865DB7C-8B5C-460F-99ED-B089BAEFB5DC}" srcOrd="1" destOrd="0" presId="urn:microsoft.com/office/officeart/2008/layout/HorizontalMultiLevelHierarchy"/>
    <dgm:cxn modelId="{3F308413-F261-46DD-872B-DD26E7024B0A}" type="presParOf" srcId="{BFB049BB-D66F-4F06-A44E-22D68C0E0CE0}" destId="{87F8C843-929A-437B-A0A2-19E09FD4F2FF}" srcOrd="4" destOrd="0" presId="urn:microsoft.com/office/officeart/2008/layout/HorizontalMultiLevelHierarchy"/>
    <dgm:cxn modelId="{3256BCEE-476A-4B49-83AE-8A4BB7C6EC83}" type="presParOf" srcId="{87F8C843-929A-437B-A0A2-19E09FD4F2FF}" destId="{38B4FB12-655B-4075-B8E5-1CF7A0BEDC9F}" srcOrd="0" destOrd="0" presId="urn:microsoft.com/office/officeart/2008/layout/HorizontalMultiLevelHierarchy"/>
    <dgm:cxn modelId="{E49F80FC-F120-4DD5-B83B-9A282030D79D}" type="presParOf" srcId="{BFB049BB-D66F-4F06-A44E-22D68C0E0CE0}" destId="{4686794F-1AA5-48E9-9446-00689E36E9D1}" srcOrd="5" destOrd="0" presId="urn:microsoft.com/office/officeart/2008/layout/HorizontalMultiLevelHierarchy"/>
    <dgm:cxn modelId="{6CDF288F-D21E-4467-BF46-D78E1A312B2D}" type="presParOf" srcId="{4686794F-1AA5-48E9-9446-00689E36E9D1}" destId="{F0BB07E4-DC9B-45D4-B7FF-0E436B0CFD85}" srcOrd="0" destOrd="0" presId="urn:microsoft.com/office/officeart/2008/layout/HorizontalMultiLevelHierarchy"/>
    <dgm:cxn modelId="{81EFE562-B7D1-4B3D-BCAE-AEF66A791BA3}" type="presParOf" srcId="{4686794F-1AA5-48E9-9446-00689E36E9D1}" destId="{0996B9E8-3D8B-406E-9CFB-BB3FC49ACEC1}" srcOrd="1" destOrd="0" presId="urn:microsoft.com/office/officeart/2008/layout/HorizontalMultiLevelHierarchy"/>
    <dgm:cxn modelId="{66E637A5-6184-4DBC-934F-2FCDA16451A1}" type="presParOf" srcId="{BFB049BB-D66F-4F06-A44E-22D68C0E0CE0}" destId="{AC218AA5-D7E6-4280-9FE5-D0B10914561E}" srcOrd="6" destOrd="0" presId="urn:microsoft.com/office/officeart/2008/layout/HorizontalMultiLevelHierarchy"/>
    <dgm:cxn modelId="{F678B2E1-7F4B-4AD1-923D-D9A3C7B25EA8}" type="presParOf" srcId="{AC218AA5-D7E6-4280-9FE5-D0B10914561E}" destId="{822D907C-2113-4FE2-A248-4EFD35696FD5}" srcOrd="0" destOrd="0" presId="urn:microsoft.com/office/officeart/2008/layout/HorizontalMultiLevelHierarchy"/>
    <dgm:cxn modelId="{62454B3D-DF77-42B7-94DB-7ACAD20D336F}" type="presParOf" srcId="{BFB049BB-D66F-4F06-A44E-22D68C0E0CE0}" destId="{0F4C5B62-5494-44F8-AB96-0A16578A4D9F}" srcOrd="7" destOrd="0" presId="urn:microsoft.com/office/officeart/2008/layout/HorizontalMultiLevelHierarchy"/>
    <dgm:cxn modelId="{C80A469F-66DF-4E43-8B7C-5FB1AD9D5DF6}" type="presParOf" srcId="{0F4C5B62-5494-44F8-AB96-0A16578A4D9F}" destId="{8A7B01AA-2DA7-4AEB-A4C0-0C7CF02FFEC2}" srcOrd="0" destOrd="0" presId="urn:microsoft.com/office/officeart/2008/layout/HorizontalMultiLevelHierarchy"/>
    <dgm:cxn modelId="{0A8BCAB3-C28B-45E3-B081-85A7BEAC87F1}" type="presParOf" srcId="{0F4C5B62-5494-44F8-AB96-0A16578A4D9F}" destId="{A3C1E2DF-9356-4080-8318-E2E5F9ED49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E70BE9-A8F1-43AA-B4CE-247D0E68685D}" type="doc">
      <dgm:prSet loTypeId="urn:microsoft.com/office/officeart/2008/layout/Lined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PE"/>
        </a:p>
      </dgm:t>
    </dgm:pt>
    <dgm:pt modelId="{2F1B25F3-88DA-4BB5-A82F-C3AF672059FB}">
      <dgm:prSet phldrT="[Texto]"/>
      <dgm:spPr/>
      <dgm:t>
        <a:bodyPr/>
        <a:lstStyle/>
        <a:p>
          <a:r>
            <a:rPr lang="es-ES_tradnl" dirty="0"/>
            <a:t>Clases de sanciones:</a:t>
          </a:r>
          <a:endParaRPr lang="es-PE" dirty="0"/>
        </a:p>
      </dgm:t>
    </dgm:pt>
    <dgm:pt modelId="{82710AFC-800F-4180-9AA4-593722A15FF9}" type="parTrans" cxnId="{66EAA151-728E-4125-8FA1-EF2A6346DCD5}">
      <dgm:prSet/>
      <dgm:spPr/>
      <dgm:t>
        <a:bodyPr/>
        <a:lstStyle/>
        <a:p>
          <a:endParaRPr lang="es-PE"/>
        </a:p>
      </dgm:t>
    </dgm:pt>
    <dgm:pt modelId="{4BE51467-7077-456C-B0FD-E3529D4ECA04}" type="sibTrans" cxnId="{66EAA151-728E-4125-8FA1-EF2A6346DCD5}">
      <dgm:prSet/>
      <dgm:spPr/>
      <dgm:t>
        <a:bodyPr/>
        <a:lstStyle/>
        <a:p>
          <a:endParaRPr lang="es-PE"/>
        </a:p>
      </dgm:t>
    </dgm:pt>
    <dgm:pt modelId="{F3A761AA-27BB-46C1-BABA-4E2E6F2D7CE0}">
      <dgm:prSet phldrT="[Texto]"/>
      <dgm:spPr/>
      <dgm:t>
        <a:bodyPr/>
        <a:lstStyle/>
        <a:p>
          <a:r>
            <a:rPr lang="es-ES_tradnl" dirty="0"/>
            <a:t>Amonestación</a:t>
          </a:r>
          <a:r>
            <a:rPr lang="es-ES" dirty="0"/>
            <a:t> escrita</a:t>
          </a:r>
          <a:endParaRPr lang="es-PE" dirty="0"/>
        </a:p>
      </dgm:t>
    </dgm:pt>
    <dgm:pt modelId="{5BAFEB29-EFB9-42B2-9FAE-8479227769A4}" type="parTrans" cxnId="{C8A128D9-2D20-47E1-8662-197D51894DC5}">
      <dgm:prSet/>
      <dgm:spPr/>
      <dgm:t>
        <a:bodyPr/>
        <a:lstStyle/>
        <a:p>
          <a:endParaRPr lang="es-PE"/>
        </a:p>
      </dgm:t>
    </dgm:pt>
    <dgm:pt modelId="{582B3CAD-BBD7-4D98-8DD4-A76B9EF58945}" type="sibTrans" cxnId="{C8A128D9-2D20-47E1-8662-197D51894DC5}">
      <dgm:prSet/>
      <dgm:spPr/>
      <dgm:t>
        <a:bodyPr/>
        <a:lstStyle/>
        <a:p>
          <a:endParaRPr lang="es-PE"/>
        </a:p>
      </dgm:t>
    </dgm:pt>
    <dgm:pt modelId="{ED702203-312D-4F53-B397-26F7874178AE}">
      <dgm:prSet phldrT="[Texto]"/>
      <dgm:spPr/>
      <dgm:t>
        <a:bodyPr/>
        <a:lstStyle/>
        <a:p>
          <a:r>
            <a:rPr lang="es-ES" dirty="0"/>
            <a:t>Suspensión sin goce de haber entre diez y ciento ochenta días</a:t>
          </a:r>
          <a:endParaRPr lang="es-PE" dirty="0"/>
        </a:p>
      </dgm:t>
    </dgm:pt>
    <dgm:pt modelId="{56C3E22E-A175-400D-AE05-CAC60860E56C}" type="parTrans" cxnId="{E092B294-A144-4747-8BCC-F825F1A1585F}">
      <dgm:prSet/>
      <dgm:spPr/>
      <dgm:t>
        <a:bodyPr/>
        <a:lstStyle/>
        <a:p>
          <a:endParaRPr lang="es-PE"/>
        </a:p>
      </dgm:t>
    </dgm:pt>
    <dgm:pt modelId="{922516A9-5088-4C5D-86E7-A8EBAF5B5598}" type="sibTrans" cxnId="{E092B294-A144-4747-8BCC-F825F1A1585F}">
      <dgm:prSet/>
      <dgm:spPr/>
      <dgm:t>
        <a:bodyPr/>
        <a:lstStyle/>
        <a:p>
          <a:endParaRPr lang="es-PE"/>
        </a:p>
      </dgm:t>
    </dgm:pt>
    <dgm:pt modelId="{4575D639-A882-46DD-8071-05D90AB06CFD}">
      <dgm:prSet phldrT="[Texto]"/>
      <dgm:spPr/>
      <dgm:t>
        <a:bodyPr/>
        <a:lstStyle/>
        <a:p>
          <a:r>
            <a:rPr lang="es-ES" dirty="0"/>
            <a:t>Multa no mayor de 5 UIT</a:t>
          </a:r>
          <a:endParaRPr lang="es-PE" dirty="0"/>
        </a:p>
      </dgm:t>
    </dgm:pt>
    <dgm:pt modelId="{4C9F47B3-2C72-40DF-A5DC-DCA13FCFCE40}" type="parTrans" cxnId="{49DCD581-D335-4CD4-9900-BF81C1B759B8}">
      <dgm:prSet/>
      <dgm:spPr/>
      <dgm:t>
        <a:bodyPr/>
        <a:lstStyle/>
        <a:p>
          <a:endParaRPr lang="es-PE"/>
        </a:p>
      </dgm:t>
    </dgm:pt>
    <dgm:pt modelId="{A0535640-29CA-490D-8274-4B57BEE6F55B}" type="sibTrans" cxnId="{49DCD581-D335-4CD4-9900-BF81C1B759B8}">
      <dgm:prSet/>
      <dgm:spPr/>
      <dgm:t>
        <a:bodyPr/>
        <a:lstStyle/>
        <a:p>
          <a:endParaRPr lang="es-PE"/>
        </a:p>
      </dgm:t>
    </dgm:pt>
    <dgm:pt modelId="{A9D2F67D-557F-4148-B681-619BC4012E80}">
      <dgm:prSet phldrT="[Texto]"/>
      <dgm:spPr/>
      <dgm:t>
        <a:bodyPr/>
        <a:lstStyle/>
        <a:p>
          <a:r>
            <a:rPr lang="es-ES"/>
            <a:t>Destitución</a:t>
          </a:r>
          <a:endParaRPr lang="es-PE" dirty="0"/>
        </a:p>
      </dgm:t>
    </dgm:pt>
    <dgm:pt modelId="{AF4E03F4-58EE-4112-BF41-D27992E6B62B}" type="parTrans" cxnId="{C9DDC9E0-6E80-41DE-A774-4E6FEB0C9A59}">
      <dgm:prSet/>
      <dgm:spPr/>
      <dgm:t>
        <a:bodyPr/>
        <a:lstStyle/>
        <a:p>
          <a:endParaRPr lang="es-PE"/>
        </a:p>
      </dgm:t>
    </dgm:pt>
    <dgm:pt modelId="{546D5B40-2AA3-43F4-BB43-3FDDFC058BE4}" type="sibTrans" cxnId="{C9DDC9E0-6E80-41DE-A774-4E6FEB0C9A59}">
      <dgm:prSet/>
      <dgm:spPr/>
      <dgm:t>
        <a:bodyPr/>
        <a:lstStyle/>
        <a:p>
          <a:endParaRPr lang="es-PE"/>
        </a:p>
      </dgm:t>
    </dgm:pt>
    <dgm:pt modelId="{ACE19964-F6F0-4D6A-A75A-93BC33454D8F}">
      <dgm:prSet phldrT="[Texto]"/>
      <dgm:spPr/>
      <dgm:t>
        <a:bodyPr/>
        <a:lstStyle/>
        <a:p>
          <a:r>
            <a:rPr lang="es-ES" dirty="0"/>
            <a:t>Inhabilitación</a:t>
          </a:r>
          <a:endParaRPr lang="es-PE" dirty="0"/>
        </a:p>
      </dgm:t>
    </dgm:pt>
    <dgm:pt modelId="{72B11299-12A2-4929-9DAF-3E25092BEA00}" type="parTrans" cxnId="{875E67C6-E0CA-4010-BC75-7E1009015725}">
      <dgm:prSet/>
      <dgm:spPr/>
      <dgm:t>
        <a:bodyPr/>
        <a:lstStyle/>
        <a:p>
          <a:endParaRPr lang="es-PE"/>
        </a:p>
      </dgm:t>
    </dgm:pt>
    <dgm:pt modelId="{3672468E-16C8-4491-B4C8-9281D78AC4DC}" type="sibTrans" cxnId="{875E67C6-E0CA-4010-BC75-7E1009015725}">
      <dgm:prSet/>
      <dgm:spPr/>
      <dgm:t>
        <a:bodyPr/>
        <a:lstStyle/>
        <a:p>
          <a:endParaRPr lang="es-PE"/>
        </a:p>
      </dgm:t>
    </dgm:pt>
    <dgm:pt modelId="{90CA7999-98DB-41F0-8387-412BDA9165B2}" type="pres">
      <dgm:prSet presAssocID="{62E70BE9-A8F1-43AA-B4CE-247D0E68685D}" presName="vert0" presStyleCnt="0">
        <dgm:presLayoutVars>
          <dgm:dir/>
          <dgm:animOne val="branch"/>
          <dgm:animLvl val="lvl"/>
        </dgm:presLayoutVars>
      </dgm:prSet>
      <dgm:spPr/>
    </dgm:pt>
    <dgm:pt modelId="{D9FC6953-CE5C-46F0-9D39-539A10099115}" type="pres">
      <dgm:prSet presAssocID="{2F1B25F3-88DA-4BB5-A82F-C3AF672059FB}" presName="thickLine" presStyleLbl="alignNode1" presStyleIdx="0" presStyleCnt="1" custLinFactNeighborX="-31408" custLinFactNeighborY="-9721"/>
      <dgm:spPr/>
    </dgm:pt>
    <dgm:pt modelId="{81698C59-F237-4B5A-8A26-4C204A32583F}" type="pres">
      <dgm:prSet presAssocID="{2F1B25F3-88DA-4BB5-A82F-C3AF672059FB}" presName="horz1" presStyleCnt="0"/>
      <dgm:spPr/>
    </dgm:pt>
    <dgm:pt modelId="{CFD0AE84-EF2B-43A7-A44E-F5B5E5C01379}" type="pres">
      <dgm:prSet presAssocID="{2F1B25F3-88DA-4BB5-A82F-C3AF672059FB}" presName="tx1" presStyleLbl="revTx" presStyleIdx="0" presStyleCnt="6" custScaleX="91151"/>
      <dgm:spPr/>
    </dgm:pt>
    <dgm:pt modelId="{BB55B651-46BF-4025-B959-FE22D1583338}" type="pres">
      <dgm:prSet presAssocID="{2F1B25F3-88DA-4BB5-A82F-C3AF672059FB}" presName="vert1" presStyleCnt="0"/>
      <dgm:spPr/>
    </dgm:pt>
    <dgm:pt modelId="{CC3BF0AF-E7DB-42FF-AD14-0BF8979C25AF}" type="pres">
      <dgm:prSet presAssocID="{F3A761AA-27BB-46C1-BABA-4E2E6F2D7CE0}" presName="vertSpace2a" presStyleCnt="0"/>
      <dgm:spPr/>
    </dgm:pt>
    <dgm:pt modelId="{61708AD3-2490-4F33-AC5C-7069FD88BCA9}" type="pres">
      <dgm:prSet presAssocID="{F3A761AA-27BB-46C1-BABA-4E2E6F2D7CE0}" presName="horz2" presStyleCnt="0"/>
      <dgm:spPr/>
    </dgm:pt>
    <dgm:pt modelId="{6BF96031-992C-4195-8EC1-7CA3E4AB5301}" type="pres">
      <dgm:prSet presAssocID="{F3A761AA-27BB-46C1-BABA-4E2E6F2D7CE0}" presName="horzSpace2" presStyleCnt="0"/>
      <dgm:spPr/>
    </dgm:pt>
    <dgm:pt modelId="{F4DD487F-5F35-42C3-87A7-985640DA238E}" type="pres">
      <dgm:prSet presAssocID="{F3A761AA-27BB-46C1-BABA-4E2E6F2D7CE0}" presName="tx2" presStyleLbl="revTx" presStyleIdx="1" presStyleCnt="6"/>
      <dgm:spPr/>
    </dgm:pt>
    <dgm:pt modelId="{E0F0B0E7-C118-42CE-B52E-A0C1E78CC397}" type="pres">
      <dgm:prSet presAssocID="{F3A761AA-27BB-46C1-BABA-4E2E6F2D7CE0}" presName="vert2" presStyleCnt="0"/>
      <dgm:spPr/>
    </dgm:pt>
    <dgm:pt modelId="{A9D01C5E-2612-45EA-AB92-A2E7B26506B8}" type="pres">
      <dgm:prSet presAssocID="{F3A761AA-27BB-46C1-BABA-4E2E6F2D7CE0}" presName="thinLine2b" presStyleLbl="callout" presStyleIdx="0" presStyleCnt="5"/>
      <dgm:spPr/>
    </dgm:pt>
    <dgm:pt modelId="{417764A6-420B-435B-B169-B4BFC7277D18}" type="pres">
      <dgm:prSet presAssocID="{F3A761AA-27BB-46C1-BABA-4E2E6F2D7CE0}" presName="vertSpace2b" presStyleCnt="0"/>
      <dgm:spPr/>
    </dgm:pt>
    <dgm:pt modelId="{7861D19B-B2BF-4FA9-9324-1E410075CD48}" type="pres">
      <dgm:prSet presAssocID="{ED702203-312D-4F53-B397-26F7874178AE}" presName="horz2" presStyleCnt="0"/>
      <dgm:spPr/>
    </dgm:pt>
    <dgm:pt modelId="{681026E2-DE3A-4CB4-BFCC-BB41EF0C6F02}" type="pres">
      <dgm:prSet presAssocID="{ED702203-312D-4F53-B397-26F7874178AE}" presName="horzSpace2" presStyleCnt="0"/>
      <dgm:spPr/>
    </dgm:pt>
    <dgm:pt modelId="{FE5865E3-735A-4B2C-B13D-FE98B29A15EF}" type="pres">
      <dgm:prSet presAssocID="{ED702203-312D-4F53-B397-26F7874178AE}" presName="tx2" presStyleLbl="revTx" presStyleIdx="2" presStyleCnt="6"/>
      <dgm:spPr/>
    </dgm:pt>
    <dgm:pt modelId="{5BF7135A-0E84-4B4F-8E6D-1A2220062456}" type="pres">
      <dgm:prSet presAssocID="{ED702203-312D-4F53-B397-26F7874178AE}" presName="vert2" presStyleCnt="0"/>
      <dgm:spPr/>
    </dgm:pt>
    <dgm:pt modelId="{37F2BC7C-ED95-43AA-BF1C-5B23CC1F7420}" type="pres">
      <dgm:prSet presAssocID="{ED702203-312D-4F53-B397-26F7874178AE}" presName="thinLine2b" presStyleLbl="callout" presStyleIdx="1" presStyleCnt="5"/>
      <dgm:spPr/>
    </dgm:pt>
    <dgm:pt modelId="{9D1E9B09-C8F2-4F82-AF05-287C79BF6E83}" type="pres">
      <dgm:prSet presAssocID="{ED702203-312D-4F53-B397-26F7874178AE}" presName="vertSpace2b" presStyleCnt="0"/>
      <dgm:spPr/>
    </dgm:pt>
    <dgm:pt modelId="{6D63689B-03C5-45A5-8FEB-2DA8693F21F0}" type="pres">
      <dgm:prSet presAssocID="{4575D639-A882-46DD-8071-05D90AB06CFD}" presName="horz2" presStyleCnt="0"/>
      <dgm:spPr/>
    </dgm:pt>
    <dgm:pt modelId="{F579411E-2543-448D-A660-451550360603}" type="pres">
      <dgm:prSet presAssocID="{4575D639-A882-46DD-8071-05D90AB06CFD}" presName="horzSpace2" presStyleCnt="0"/>
      <dgm:spPr/>
    </dgm:pt>
    <dgm:pt modelId="{32CD3E67-D507-4A09-9101-A4CA2A0CCCB5}" type="pres">
      <dgm:prSet presAssocID="{4575D639-A882-46DD-8071-05D90AB06CFD}" presName="tx2" presStyleLbl="revTx" presStyleIdx="3" presStyleCnt="6"/>
      <dgm:spPr/>
    </dgm:pt>
    <dgm:pt modelId="{E7458EAB-22B1-4568-B986-C05FE41F2567}" type="pres">
      <dgm:prSet presAssocID="{4575D639-A882-46DD-8071-05D90AB06CFD}" presName="vert2" presStyleCnt="0"/>
      <dgm:spPr/>
    </dgm:pt>
    <dgm:pt modelId="{FA57144B-BA6F-4E36-B9A9-85CFF71EFE95}" type="pres">
      <dgm:prSet presAssocID="{4575D639-A882-46DD-8071-05D90AB06CFD}" presName="thinLine2b" presStyleLbl="callout" presStyleIdx="2" presStyleCnt="5"/>
      <dgm:spPr/>
    </dgm:pt>
    <dgm:pt modelId="{8498B2FC-DD72-408A-897F-F65FAB3B8337}" type="pres">
      <dgm:prSet presAssocID="{4575D639-A882-46DD-8071-05D90AB06CFD}" presName="vertSpace2b" presStyleCnt="0"/>
      <dgm:spPr/>
    </dgm:pt>
    <dgm:pt modelId="{C7F99AC5-E292-4F1B-A121-0A2C7F9EEADE}" type="pres">
      <dgm:prSet presAssocID="{A9D2F67D-557F-4148-B681-619BC4012E80}" presName="horz2" presStyleCnt="0"/>
      <dgm:spPr/>
    </dgm:pt>
    <dgm:pt modelId="{B395A544-E89A-4CE2-86A9-E4A03107F179}" type="pres">
      <dgm:prSet presAssocID="{A9D2F67D-557F-4148-B681-619BC4012E80}" presName="horzSpace2" presStyleCnt="0"/>
      <dgm:spPr/>
    </dgm:pt>
    <dgm:pt modelId="{90260D1A-9DDB-417A-BA0A-91C6CAA641B3}" type="pres">
      <dgm:prSet presAssocID="{A9D2F67D-557F-4148-B681-619BC4012E80}" presName="tx2" presStyleLbl="revTx" presStyleIdx="4" presStyleCnt="6"/>
      <dgm:spPr/>
    </dgm:pt>
    <dgm:pt modelId="{4478837C-5BD7-422F-A573-1A19FC9A4D04}" type="pres">
      <dgm:prSet presAssocID="{A9D2F67D-557F-4148-B681-619BC4012E80}" presName="vert2" presStyleCnt="0"/>
      <dgm:spPr/>
    </dgm:pt>
    <dgm:pt modelId="{AC5B0561-8AC9-43FE-8E27-CCC5064671B3}" type="pres">
      <dgm:prSet presAssocID="{A9D2F67D-557F-4148-B681-619BC4012E80}" presName="thinLine2b" presStyleLbl="callout" presStyleIdx="3" presStyleCnt="5"/>
      <dgm:spPr/>
    </dgm:pt>
    <dgm:pt modelId="{93F4A770-D0CE-4A6C-A793-F7DD9E34241C}" type="pres">
      <dgm:prSet presAssocID="{A9D2F67D-557F-4148-B681-619BC4012E80}" presName="vertSpace2b" presStyleCnt="0"/>
      <dgm:spPr/>
    </dgm:pt>
    <dgm:pt modelId="{54C2652C-9CA7-4ADE-AC1D-2F90647F645B}" type="pres">
      <dgm:prSet presAssocID="{ACE19964-F6F0-4D6A-A75A-93BC33454D8F}" presName="horz2" presStyleCnt="0"/>
      <dgm:spPr/>
    </dgm:pt>
    <dgm:pt modelId="{BDB69B28-95DE-4499-90BD-D33A1E539CBC}" type="pres">
      <dgm:prSet presAssocID="{ACE19964-F6F0-4D6A-A75A-93BC33454D8F}" presName="horzSpace2" presStyleCnt="0"/>
      <dgm:spPr/>
    </dgm:pt>
    <dgm:pt modelId="{A84EEC80-DA01-454D-AE75-40306AE3F387}" type="pres">
      <dgm:prSet presAssocID="{ACE19964-F6F0-4D6A-A75A-93BC33454D8F}" presName="tx2" presStyleLbl="revTx" presStyleIdx="5" presStyleCnt="6"/>
      <dgm:spPr/>
    </dgm:pt>
    <dgm:pt modelId="{2FF2B243-0575-434B-A65F-A85AE80604FF}" type="pres">
      <dgm:prSet presAssocID="{ACE19964-F6F0-4D6A-A75A-93BC33454D8F}" presName="vert2" presStyleCnt="0"/>
      <dgm:spPr/>
    </dgm:pt>
    <dgm:pt modelId="{371B1055-63B8-4FBC-9D64-24AFBAB32AAD}" type="pres">
      <dgm:prSet presAssocID="{ACE19964-F6F0-4D6A-A75A-93BC33454D8F}" presName="thinLine2b" presStyleLbl="callout" presStyleIdx="4" presStyleCnt="5"/>
      <dgm:spPr/>
    </dgm:pt>
    <dgm:pt modelId="{736D4997-1A29-4F80-AD58-1230E53EB868}" type="pres">
      <dgm:prSet presAssocID="{ACE19964-F6F0-4D6A-A75A-93BC33454D8F}" presName="vertSpace2b" presStyleCnt="0"/>
      <dgm:spPr/>
    </dgm:pt>
  </dgm:ptLst>
  <dgm:cxnLst>
    <dgm:cxn modelId="{0594381A-9B8A-4FA5-8F05-00D16FE5F171}" type="presOf" srcId="{ED702203-312D-4F53-B397-26F7874178AE}" destId="{FE5865E3-735A-4B2C-B13D-FE98B29A15EF}" srcOrd="0" destOrd="0" presId="urn:microsoft.com/office/officeart/2008/layout/LinedList"/>
    <dgm:cxn modelId="{66EAA151-728E-4125-8FA1-EF2A6346DCD5}" srcId="{62E70BE9-A8F1-43AA-B4CE-247D0E68685D}" destId="{2F1B25F3-88DA-4BB5-A82F-C3AF672059FB}" srcOrd="0" destOrd="0" parTransId="{82710AFC-800F-4180-9AA4-593722A15FF9}" sibTransId="{4BE51467-7077-456C-B0FD-E3529D4ECA04}"/>
    <dgm:cxn modelId="{59832673-66DF-410B-B2F0-37ADFFBB55EF}" type="presOf" srcId="{62E70BE9-A8F1-43AA-B4CE-247D0E68685D}" destId="{90CA7999-98DB-41F0-8387-412BDA9165B2}" srcOrd="0" destOrd="0" presId="urn:microsoft.com/office/officeart/2008/layout/LinedList"/>
    <dgm:cxn modelId="{49DCD581-D335-4CD4-9900-BF81C1B759B8}" srcId="{2F1B25F3-88DA-4BB5-A82F-C3AF672059FB}" destId="{4575D639-A882-46DD-8071-05D90AB06CFD}" srcOrd="2" destOrd="0" parTransId="{4C9F47B3-2C72-40DF-A5DC-DCA13FCFCE40}" sibTransId="{A0535640-29CA-490D-8274-4B57BEE6F55B}"/>
    <dgm:cxn modelId="{C16CA994-D1DB-4614-8252-D21E55BFB60F}" type="presOf" srcId="{2F1B25F3-88DA-4BB5-A82F-C3AF672059FB}" destId="{CFD0AE84-EF2B-43A7-A44E-F5B5E5C01379}" srcOrd="0" destOrd="0" presId="urn:microsoft.com/office/officeart/2008/layout/LinedList"/>
    <dgm:cxn modelId="{E092B294-A144-4747-8BCC-F825F1A1585F}" srcId="{2F1B25F3-88DA-4BB5-A82F-C3AF672059FB}" destId="{ED702203-312D-4F53-B397-26F7874178AE}" srcOrd="1" destOrd="0" parTransId="{56C3E22E-A175-400D-AE05-CAC60860E56C}" sibTransId="{922516A9-5088-4C5D-86E7-A8EBAF5B5598}"/>
    <dgm:cxn modelId="{FA9A0E9B-21DB-4C71-B9AC-CB6738FB0F6A}" type="presOf" srcId="{A9D2F67D-557F-4148-B681-619BC4012E80}" destId="{90260D1A-9DDB-417A-BA0A-91C6CAA641B3}" srcOrd="0" destOrd="0" presId="urn:microsoft.com/office/officeart/2008/layout/LinedList"/>
    <dgm:cxn modelId="{C22D0FB2-3AB6-405E-9E06-1CC92FA7A7B8}" type="presOf" srcId="{ACE19964-F6F0-4D6A-A75A-93BC33454D8F}" destId="{A84EEC80-DA01-454D-AE75-40306AE3F387}" srcOrd="0" destOrd="0" presId="urn:microsoft.com/office/officeart/2008/layout/LinedList"/>
    <dgm:cxn modelId="{875E67C6-E0CA-4010-BC75-7E1009015725}" srcId="{2F1B25F3-88DA-4BB5-A82F-C3AF672059FB}" destId="{ACE19964-F6F0-4D6A-A75A-93BC33454D8F}" srcOrd="4" destOrd="0" parTransId="{72B11299-12A2-4929-9DAF-3E25092BEA00}" sibTransId="{3672468E-16C8-4491-B4C8-9281D78AC4DC}"/>
    <dgm:cxn modelId="{C8A128D9-2D20-47E1-8662-197D51894DC5}" srcId="{2F1B25F3-88DA-4BB5-A82F-C3AF672059FB}" destId="{F3A761AA-27BB-46C1-BABA-4E2E6F2D7CE0}" srcOrd="0" destOrd="0" parTransId="{5BAFEB29-EFB9-42B2-9FAE-8479227769A4}" sibTransId="{582B3CAD-BBD7-4D98-8DD4-A76B9EF58945}"/>
    <dgm:cxn modelId="{C9DDC9E0-6E80-41DE-A774-4E6FEB0C9A59}" srcId="{2F1B25F3-88DA-4BB5-A82F-C3AF672059FB}" destId="{A9D2F67D-557F-4148-B681-619BC4012E80}" srcOrd="3" destOrd="0" parTransId="{AF4E03F4-58EE-4112-BF41-D27992E6B62B}" sibTransId="{546D5B40-2AA3-43F4-BB43-3FDDFC058BE4}"/>
    <dgm:cxn modelId="{7F511AEC-679C-42D9-9E87-E040EC413F64}" type="presOf" srcId="{4575D639-A882-46DD-8071-05D90AB06CFD}" destId="{32CD3E67-D507-4A09-9101-A4CA2A0CCCB5}" srcOrd="0" destOrd="0" presId="urn:microsoft.com/office/officeart/2008/layout/LinedList"/>
    <dgm:cxn modelId="{355237FA-E6A9-4974-B29D-1881D5B1D61B}" type="presOf" srcId="{F3A761AA-27BB-46C1-BABA-4E2E6F2D7CE0}" destId="{F4DD487F-5F35-42C3-87A7-985640DA238E}" srcOrd="0" destOrd="0" presId="urn:microsoft.com/office/officeart/2008/layout/LinedList"/>
    <dgm:cxn modelId="{65C8190B-6A30-40E5-82E4-8807D7FDDA46}" type="presParOf" srcId="{90CA7999-98DB-41F0-8387-412BDA9165B2}" destId="{D9FC6953-CE5C-46F0-9D39-539A10099115}" srcOrd="0" destOrd="0" presId="urn:microsoft.com/office/officeart/2008/layout/LinedList"/>
    <dgm:cxn modelId="{4B1B3280-B02B-49B6-BF15-3EAAC75C8604}" type="presParOf" srcId="{90CA7999-98DB-41F0-8387-412BDA9165B2}" destId="{81698C59-F237-4B5A-8A26-4C204A32583F}" srcOrd="1" destOrd="0" presId="urn:microsoft.com/office/officeart/2008/layout/LinedList"/>
    <dgm:cxn modelId="{DA9498F3-6536-490B-9084-BE597D1451F2}" type="presParOf" srcId="{81698C59-F237-4B5A-8A26-4C204A32583F}" destId="{CFD0AE84-EF2B-43A7-A44E-F5B5E5C01379}" srcOrd="0" destOrd="0" presId="urn:microsoft.com/office/officeart/2008/layout/LinedList"/>
    <dgm:cxn modelId="{E769597E-8ECE-426E-BD23-ECFFE4CA373E}" type="presParOf" srcId="{81698C59-F237-4B5A-8A26-4C204A32583F}" destId="{BB55B651-46BF-4025-B959-FE22D1583338}" srcOrd="1" destOrd="0" presId="urn:microsoft.com/office/officeart/2008/layout/LinedList"/>
    <dgm:cxn modelId="{2E58ADFD-A130-4DAB-87F3-197FE642F62C}" type="presParOf" srcId="{BB55B651-46BF-4025-B959-FE22D1583338}" destId="{CC3BF0AF-E7DB-42FF-AD14-0BF8979C25AF}" srcOrd="0" destOrd="0" presId="urn:microsoft.com/office/officeart/2008/layout/LinedList"/>
    <dgm:cxn modelId="{7CFDC758-853E-412C-B734-EBC285060E0A}" type="presParOf" srcId="{BB55B651-46BF-4025-B959-FE22D1583338}" destId="{61708AD3-2490-4F33-AC5C-7069FD88BCA9}" srcOrd="1" destOrd="0" presId="urn:microsoft.com/office/officeart/2008/layout/LinedList"/>
    <dgm:cxn modelId="{B53592DF-56FD-449C-A1A5-771CE301B884}" type="presParOf" srcId="{61708AD3-2490-4F33-AC5C-7069FD88BCA9}" destId="{6BF96031-992C-4195-8EC1-7CA3E4AB5301}" srcOrd="0" destOrd="0" presId="urn:microsoft.com/office/officeart/2008/layout/LinedList"/>
    <dgm:cxn modelId="{D954A872-7EC6-4643-8C73-027A4458E219}" type="presParOf" srcId="{61708AD3-2490-4F33-AC5C-7069FD88BCA9}" destId="{F4DD487F-5F35-42C3-87A7-985640DA238E}" srcOrd="1" destOrd="0" presId="urn:microsoft.com/office/officeart/2008/layout/LinedList"/>
    <dgm:cxn modelId="{36AE6188-564F-42FB-8C45-82EEA86FB57C}" type="presParOf" srcId="{61708AD3-2490-4F33-AC5C-7069FD88BCA9}" destId="{E0F0B0E7-C118-42CE-B52E-A0C1E78CC397}" srcOrd="2" destOrd="0" presId="urn:microsoft.com/office/officeart/2008/layout/LinedList"/>
    <dgm:cxn modelId="{70192396-3B98-4BCA-96F4-47E89A9B6B69}" type="presParOf" srcId="{BB55B651-46BF-4025-B959-FE22D1583338}" destId="{A9D01C5E-2612-45EA-AB92-A2E7B26506B8}" srcOrd="2" destOrd="0" presId="urn:microsoft.com/office/officeart/2008/layout/LinedList"/>
    <dgm:cxn modelId="{FB34536E-4317-46E7-BEDD-78D52E006293}" type="presParOf" srcId="{BB55B651-46BF-4025-B959-FE22D1583338}" destId="{417764A6-420B-435B-B169-B4BFC7277D18}" srcOrd="3" destOrd="0" presId="urn:microsoft.com/office/officeart/2008/layout/LinedList"/>
    <dgm:cxn modelId="{11032D6F-CF7C-4D97-972D-0B4372AA04A8}" type="presParOf" srcId="{BB55B651-46BF-4025-B959-FE22D1583338}" destId="{7861D19B-B2BF-4FA9-9324-1E410075CD48}" srcOrd="4" destOrd="0" presId="urn:microsoft.com/office/officeart/2008/layout/LinedList"/>
    <dgm:cxn modelId="{D814E0FB-4329-43C6-8705-3A775F32950F}" type="presParOf" srcId="{7861D19B-B2BF-4FA9-9324-1E410075CD48}" destId="{681026E2-DE3A-4CB4-BFCC-BB41EF0C6F02}" srcOrd="0" destOrd="0" presId="urn:microsoft.com/office/officeart/2008/layout/LinedList"/>
    <dgm:cxn modelId="{AEF4EA29-E88A-4AE9-9478-F06B296194A9}" type="presParOf" srcId="{7861D19B-B2BF-4FA9-9324-1E410075CD48}" destId="{FE5865E3-735A-4B2C-B13D-FE98B29A15EF}" srcOrd="1" destOrd="0" presId="urn:microsoft.com/office/officeart/2008/layout/LinedList"/>
    <dgm:cxn modelId="{C2657E59-136A-4B94-90B4-E6872D0E462E}" type="presParOf" srcId="{7861D19B-B2BF-4FA9-9324-1E410075CD48}" destId="{5BF7135A-0E84-4B4F-8E6D-1A2220062456}" srcOrd="2" destOrd="0" presId="urn:microsoft.com/office/officeart/2008/layout/LinedList"/>
    <dgm:cxn modelId="{42AC3678-61B3-4E5B-B3D9-64020072AD11}" type="presParOf" srcId="{BB55B651-46BF-4025-B959-FE22D1583338}" destId="{37F2BC7C-ED95-43AA-BF1C-5B23CC1F7420}" srcOrd="5" destOrd="0" presId="urn:microsoft.com/office/officeart/2008/layout/LinedList"/>
    <dgm:cxn modelId="{56B050D2-ED75-4D36-954E-15AF70C540B5}" type="presParOf" srcId="{BB55B651-46BF-4025-B959-FE22D1583338}" destId="{9D1E9B09-C8F2-4F82-AF05-287C79BF6E83}" srcOrd="6" destOrd="0" presId="urn:microsoft.com/office/officeart/2008/layout/LinedList"/>
    <dgm:cxn modelId="{A2B5BA65-42DD-449D-BCE4-851CBC492E7A}" type="presParOf" srcId="{BB55B651-46BF-4025-B959-FE22D1583338}" destId="{6D63689B-03C5-45A5-8FEB-2DA8693F21F0}" srcOrd="7" destOrd="0" presId="urn:microsoft.com/office/officeart/2008/layout/LinedList"/>
    <dgm:cxn modelId="{2510155C-4E19-41E8-BCAF-A99E3A3566B9}" type="presParOf" srcId="{6D63689B-03C5-45A5-8FEB-2DA8693F21F0}" destId="{F579411E-2543-448D-A660-451550360603}" srcOrd="0" destOrd="0" presId="urn:microsoft.com/office/officeart/2008/layout/LinedList"/>
    <dgm:cxn modelId="{AB52DC82-8364-49BA-AA07-6AD08E0CCC82}" type="presParOf" srcId="{6D63689B-03C5-45A5-8FEB-2DA8693F21F0}" destId="{32CD3E67-D507-4A09-9101-A4CA2A0CCCB5}" srcOrd="1" destOrd="0" presId="urn:microsoft.com/office/officeart/2008/layout/LinedList"/>
    <dgm:cxn modelId="{B10DE162-78B2-4AD9-AEB3-B5C604189C90}" type="presParOf" srcId="{6D63689B-03C5-45A5-8FEB-2DA8693F21F0}" destId="{E7458EAB-22B1-4568-B986-C05FE41F2567}" srcOrd="2" destOrd="0" presId="urn:microsoft.com/office/officeart/2008/layout/LinedList"/>
    <dgm:cxn modelId="{FAB9D44C-7DE9-4E54-8CB2-3E0DFA1CC759}" type="presParOf" srcId="{BB55B651-46BF-4025-B959-FE22D1583338}" destId="{FA57144B-BA6F-4E36-B9A9-85CFF71EFE95}" srcOrd="8" destOrd="0" presId="urn:microsoft.com/office/officeart/2008/layout/LinedList"/>
    <dgm:cxn modelId="{DCA8E80F-3E75-4B44-8D49-3AC8861561E9}" type="presParOf" srcId="{BB55B651-46BF-4025-B959-FE22D1583338}" destId="{8498B2FC-DD72-408A-897F-F65FAB3B8337}" srcOrd="9" destOrd="0" presId="urn:microsoft.com/office/officeart/2008/layout/LinedList"/>
    <dgm:cxn modelId="{807F06D0-7A86-49E7-AD3F-3EF9D6D535AF}" type="presParOf" srcId="{BB55B651-46BF-4025-B959-FE22D1583338}" destId="{C7F99AC5-E292-4F1B-A121-0A2C7F9EEADE}" srcOrd="10" destOrd="0" presId="urn:microsoft.com/office/officeart/2008/layout/LinedList"/>
    <dgm:cxn modelId="{B42A3D1F-D4BD-43F1-9B29-441BC49EDF87}" type="presParOf" srcId="{C7F99AC5-E292-4F1B-A121-0A2C7F9EEADE}" destId="{B395A544-E89A-4CE2-86A9-E4A03107F179}" srcOrd="0" destOrd="0" presId="urn:microsoft.com/office/officeart/2008/layout/LinedList"/>
    <dgm:cxn modelId="{B2365613-5C4A-49CC-AA2D-6DEB93BDE65D}" type="presParOf" srcId="{C7F99AC5-E292-4F1B-A121-0A2C7F9EEADE}" destId="{90260D1A-9DDB-417A-BA0A-91C6CAA641B3}" srcOrd="1" destOrd="0" presId="urn:microsoft.com/office/officeart/2008/layout/LinedList"/>
    <dgm:cxn modelId="{4B5501BC-564C-4BCD-AD4A-48F6CC7B37F8}" type="presParOf" srcId="{C7F99AC5-E292-4F1B-A121-0A2C7F9EEADE}" destId="{4478837C-5BD7-422F-A573-1A19FC9A4D04}" srcOrd="2" destOrd="0" presId="urn:microsoft.com/office/officeart/2008/layout/LinedList"/>
    <dgm:cxn modelId="{1475CC3A-C142-4AE8-AF8F-2ACEFF79231F}" type="presParOf" srcId="{BB55B651-46BF-4025-B959-FE22D1583338}" destId="{AC5B0561-8AC9-43FE-8E27-CCC5064671B3}" srcOrd="11" destOrd="0" presId="urn:microsoft.com/office/officeart/2008/layout/LinedList"/>
    <dgm:cxn modelId="{FD0C1901-ABFE-4ABA-8AAA-912572DFC647}" type="presParOf" srcId="{BB55B651-46BF-4025-B959-FE22D1583338}" destId="{93F4A770-D0CE-4A6C-A793-F7DD9E34241C}" srcOrd="12" destOrd="0" presId="urn:microsoft.com/office/officeart/2008/layout/LinedList"/>
    <dgm:cxn modelId="{56B9C4C0-3EED-4001-B0C6-93B208D64717}" type="presParOf" srcId="{BB55B651-46BF-4025-B959-FE22D1583338}" destId="{54C2652C-9CA7-4ADE-AC1D-2F90647F645B}" srcOrd="13" destOrd="0" presId="urn:microsoft.com/office/officeart/2008/layout/LinedList"/>
    <dgm:cxn modelId="{8399D8F9-D7DE-4F2B-8883-A43B5491312C}" type="presParOf" srcId="{54C2652C-9CA7-4ADE-AC1D-2F90647F645B}" destId="{BDB69B28-95DE-4499-90BD-D33A1E539CBC}" srcOrd="0" destOrd="0" presId="urn:microsoft.com/office/officeart/2008/layout/LinedList"/>
    <dgm:cxn modelId="{D83DDE7D-1DD6-4507-86EF-5F276E23C742}" type="presParOf" srcId="{54C2652C-9CA7-4ADE-AC1D-2F90647F645B}" destId="{A84EEC80-DA01-454D-AE75-40306AE3F387}" srcOrd="1" destOrd="0" presId="urn:microsoft.com/office/officeart/2008/layout/LinedList"/>
    <dgm:cxn modelId="{38D9F372-38B2-4DA6-89CD-421636E65EA1}" type="presParOf" srcId="{54C2652C-9CA7-4ADE-AC1D-2F90647F645B}" destId="{2FF2B243-0575-434B-A65F-A85AE80604FF}" srcOrd="2" destOrd="0" presId="urn:microsoft.com/office/officeart/2008/layout/LinedList"/>
    <dgm:cxn modelId="{116DB249-0DA4-4C1C-A166-89AAB888F678}" type="presParOf" srcId="{BB55B651-46BF-4025-B959-FE22D1583338}" destId="{371B1055-63B8-4FBC-9D64-24AFBAB32AAD}" srcOrd="14" destOrd="0" presId="urn:microsoft.com/office/officeart/2008/layout/LinedList"/>
    <dgm:cxn modelId="{EA4874C7-D5E0-4DFC-9AEF-FA800EF6A2A5}" type="presParOf" srcId="{BB55B651-46BF-4025-B959-FE22D1583338}" destId="{736D4997-1A29-4F80-AD58-1230E53EB86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046DD3-8F0A-42C6-B136-8CC16E45363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D125AE12-67D1-47BF-B59F-924F98BF9B6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P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de Transparencia, Acceso a la Información Pública y Protección de Datos Personales</a:t>
          </a:r>
        </a:p>
      </dgm:t>
    </dgm:pt>
    <dgm:pt modelId="{31598E34-0AAE-4D2F-821B-4A549E2AED84}" type="parTrans" cxnId="{E4F47405-F6E6-4AD8-9B37-BB8C3D1758ED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8FECA-B67F-427D-837F-ABEF22756651}" type="sibTrans" cxnId="{E4F47405-F6E6-4AD8-9B37-BB8C3D1758ED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8D231-EE3C-404F-92C2-2F3C34A51B04}">
      <dgm:prSet phldrT="[Texto]" custT="1"/>
      <dgm:spPr>
        <a:noFill/>
      </dgm:spPr>
      <dgm:t>
        <a:bodyPr/>
        <a:lstStyle/>
        <a:p>
          <a:r>
            <a:rPr lang="es-P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Transparencia y Acceso a la Información Pública</a:t>
          </a:r>
        </a:p>
      </dgm:t>
    </dgm:pt>
    <dgm:pt modelId="{C5A4D7D1-1939-4603-BAB7-F549050E15CC}" type="parTrans" cxnId="{D2FEFEF3-0A37-4943-AD85-08D96F45D645}">
      <dgm:prSet/>
      <dgm:spPr/>
      <dgm:t>
        <a:bodyPr/>
        <a:lstStyle/>
        <a:p>
          <a:endParaRPr lang="es-PE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0A760-2963-4B24-B1A3-21972745AC1C}" type="sibTrans" cxnId="{D2FEFEF3-0A37-4943-AD85-08D96F45D645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B9F93-9712-4D1B-9F80-AE48EAAFCD6D}">
      <dgm:prSet phldrT="[Texto]" custT="1"/>
      <dgm:spPr>
        <a:noFill/>
      </dgm:spPr>
      <dgm:t>
        <a:bodyPr/>
        <a:lstStyle/>
        <a:p>
          <a:r>
            <a:rPr lang="es-P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Protección de Datos Personales</a:t>
          </a:r>
        </a:p>
      </dgm:t>
    </dgm:pt>
    <dgm:pt modelId="{B78C8EF9-AB9A-469D-B571-8918DD1400E4}" type="parTrans" cxnId="{B418E1FB-F462-47A9-BC1A-81A6DE54A00F}">
      <dgm:prSet/>
      <dgm:spPr/>
      <dgm:t>
        <a:bodyPr/>
        <a:lstStyle/>
        <a:p>
          <a:endParaRPr lang="es-PE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3C4486-3D27-4C3E-86D4-6B4F7E9632CF}" type="sibTrans" cxnId="{B418E1FB-F462-47A9-BC1A-81A6DE54A00F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C9678-B14A-4932-9757-4DC3A4E3775B}">
      <dgm:prSet custT="1"/>
      <dgm:spPr>
        <a:noFill/>
      </dgm:spPr>
      <dgm:t>
        <a:bodyPr/>
        <a:lstStyle/>
        <a:p>
          <a:r>
            <a:rPr lang="es-P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Fiscalización e Instrucción</a:t>
          </a:r>
        </a:p>
      </dgm:t>
    </dgm:pt>
    <dgm:pt modelId="{6CB06219-7E02-4B54-A123-649FB6194BA6}" type="parTrans" cxnId="{91EAE0BD-C6A7-4EBC-A8A8-E55613DEDA03}">
      <dgm:prSet/>
      <dgm:spPr/>
      <dgm:t>
        <a:bodyPr/>
        <a:lstStyle/>
        <a:p>
          <a:endParaRPr lang="es-PE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EE9CF-D9F9-410C-8CDB-7761FA985D48}" type="sibTrans" cxnId="{91EAE0BD-C6A7-4EBC-A8A8-E55613DEDA03}">
      <dgm:prSet/>
      <dgm:spPr/>
      <dgm:t>
        <a:bodyPr/>
        <a:lstStyle/>
        <a:p>
          <a:endParaRPr lang="es-PE" sz="1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28E2F-E9D2-4A15-B603-6B5633F764BA}" type="pres">
      <dgm:prSet presAssocID="{44046DD3-8F0A-42C6-B136-8CC16E4536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57EEA7-6071-4C98-98A6-008BAB0C2F70}" type="pres">
      <dgm:prSet presAssocID="{D125AE12-67D1-47BF-B59F-924F98BF9B60}" presName="root1" presStyleCnt="0"/>
      <dgm:spPr/>
    </dgm:pt>
    <dgm:pt modelId="{59ED4621-C505-4645-A6C4-5D22E315F7C3}" type="pres">
      <dgm:prSet presAssocID="{D125AE12-67D1-47BF-B59F-924F98BF9B60}" presName="LevelOneTextNode" presStyleLbl="node0" presStyleIdx="0" presStyleCnt="1" custScaleX="104660" custScaleY="174431">
        <dgm:presLayoutVars>
          <dgm:chPref val="3"/>
        </dgm:presLayoutVars>
      </dgm:prSet>
      <dgm:spPr/>
    </dgm:pt>
    <dgm:pt modelId="{35A3BB45-DEC8-4737-A354-77D25CC7EDEE}" type="pres">
      <dgm:prSet presAssocID="{D125AE12-67D1-47BF-B59F-924F98BF9B60}" presName="level2hierChild" presStyleCnt="0"/>
      <dgm:spPr/>
    </dgm:pt>
    <dgm:pt modelId="{A4F118D8-E9CB-4B37-B029-23D46E3B06B1}" type="pres">
      <dgm:prSet presAssocID="{C5A4D7D1-1939-4603-BAB7-F549050E15CC}" presName="conn2-1" presStyleLbl="parChTrans1D2" presStyleIdx="0" presStyleCnt="3"/>
      <dgm:spPr/>
    </dgm:pt>
    <dgm:pt modelId="{02DB005C-6DE8-4697-B9A0-E8EC384DED70}" type="pres">
      <dgm:prSet presAssocID="{C5A4D7D1-1939-4603-BAB7-F549050E15CC}" presName="connTx" presStyleLbl="parChTrans1D2" presStyleIdx="0" presStyleCnt="3"/>
      <dgm:spPr/>
    </dgm:pt>
    <dgm:pt modelId="{333F4B09-9256-4814-B3EF-E100AF1C8C21}" type="pres">
      <dgm:prSet presAssocID="{06E8D231-EE3C-404F-92C2-2F3C34A51B04}" presName="root2" presStyleCnt="0"/>
      <dgm:spPr/>
    </dgm:pt>
    <dgm:pt modelId="{C5FE356A-51EF-45E1-8401-169D951846F1}" type="pres">
      <dgm:prSet presAssocID="{06E8D231-EE3C-404F-92C2-2F3C34A51B04}" presName="LevelTwoTextNode" presStyleLbl="node2" presStyleIdx="0" presStyleCnt="3" custScaleX="107469" custScaleY="119251" custLinFactNeighborX="-1588" custLinFactNeighborY="1767">
        <dgm:presLayoutVars>
          <dgm:chPref val="3"/>
        </dgm:presLayoutVars>
      </dgm:prSet>
      <dgm:spPr/>
    </dgm:pt>
    <dgm:pt modelId="{E99E6CFF-2454-4E58-8FE3-A68C96EDC5A0}" type="pres">
      <dgm:prSet presAssocID="{06E8D231-EE3C-404F-92C2-2F3C34A51B04}" presName="level3hierChild" presStyleCnt="0"/>
      <dgm:spPr/>
    </dgm:pt>
    <dgm:pt modelId="{4FEBC8A3-B218-4ECA-853A-ADA799143BD7}" type="pres">
      <dgm:prSet presAssocID="{B78C8EF9-AB9A-469D-B571-8918DD1400E4}" presName="conn2-1" presStyleLbl="parChTrans1D2" presStyleIdx="1" presStyleCnt="3"/>
      <dgm:spPr/>
    </dgm:pt>
    <dgm:pt modelId="{E44B48E7-A8FD-46B2-9E85-9BCDD2D0F987}" type="pres">
      <dgm:prSet presAssocID="{B78C8EF9-AB9A-469D-B571-8918DD1400E4}" presName="connTx" presStyleLbl="parChTrans1D2" presStyleIdx="1" presStyleCnt="3"/>
      <dgm:spPr/>
    </dgm:pt>
    <dgm:pt modelId="{2A09323C-4898-4C4B-B189-349DBF794459}" type="pres">
      <dgm:prSet presAssocID="{A79B9F93-9712-4D1B-9F80-AE48EAAFCD6D}" presName="root2" presStyleCnt="0"/>
      <dgm:spPr/>
    </dgm:pt>
    <dgm:pt modelId="{A82EB956-A8C5-42F7-A11A-429A74AC2872}" type="pres">
      <dgm:prSet presAssocID="{A79B9F93-9712-4D1B-9F80-AE48EAAFCD6D}" presName="LevelTwoTextNode" presStyleLbl="node2" presStyleIdx="1" presStyleCnt="3" custScaleX="110413" custScaleY="112024" custLinFactNeighborX="-1823" custLinFactNeighborY="29">
        <dgm:presLayoutVars>
          <dgm:chPref val="3"/>
        </dgm:presLayoutVars>
      </dgm:prSet>
      <dgm:spPr/>
    </dgm:pt>
    <dgm:pt modelId="{99509E05-21D2-484D-A6BA-253138F93F3C}" type="pres">
      <dgm:prSet presAssocID="{A79B9F93-9712-4D1B-9F80-AE48EAAFCD6D}" presName="level3hierChild" presStyleCnt="0"/>
      <dgm:spPr/>
    </dgm:pt>
    <dgm:pt modelId="{D5E2AE96-EA32-491C-ABE7-3532DBCC9240}" type="pres">
      <dgm:prSet presAssocID="{6CB06219-7E02-4B54-A123-649FB6194BA6}" presName="conn2-1" presStyleLbl="parChTrans1D2" presStyleIdx="2" presStyleCnt="3"/>
      <dgm:spPr/>
    </dgm:pt>
    <dgm:pt modelId="{AE83C887-8AA6-4ECD-BB82-527C44BEBC4C}" type="pres">
      <dgm:prSet presAssocID="{6CB06219-7E02-4B54-A123-649FB6194BA6}" presName="connTx" presStyleLbl="parChTrans1D2" presStyleIdx="2" presStyleCnt="3"/>
      <dgm:spPr/>
    </dgm:pt>
    <dgm:pt modelId="{87BD9AA2-87B4-418D-A1FE-F47C67D0E952}" type="pres">
      <dgm:prSet presAssocID="{F3DC9678-B14A-4932-9757-4DC3A4E3775B}" presName="root2" presStyleCnt="0"/>
      <dgm:spPr/>
    </dgm:pt>
    <dgm:pt modelId="{FA03CEC7-78C6-4E89-B07B-3A481CEBE90E}" type="pres">
      <dgm:prSet presAssocID="{F3DC9678-B14A-4932-9757-4DC3A4E3775B}" presName="LevelTwoTextNode" presStyleLbl="node2" presStyleIdx="2" presStyleCnt="3" custScaleX="109597" custScaleY="99608" custLinFactNeighborX="1153" custLinFactNeighborY="1738">
        <dgm:presLayoutVars>
          <dgm:chPref val="3"/>
        </dgm:presLayoutVars>
      </dgm:prSet>
      <dgm:spPr/>
    </dgm:pt>
    <dgm:pt modelId="{A1D1584F-B95C-4C69-8172-087B23FC3FD1}" type="pres">
      <dgm:prSet presAssocID="{F3DC9678-B14A-4932-9757-4DC3A4E3775B}" presName="level3hierChild" presStyleCnt="0"/>
      <dgm:spPr/>
    </dgm:pt>
  </dgm:ptLst>
  <dgm:cxnLst>
    <dgm:cxn modelId="{89FB6404-81D2-4E40-A93E-B0268257C74E}" type="presOf" srcId="{B78C8EF9-AB9A-469D-B571-8918DD1400E4}" destId="{E44B48E7-A8FD-46B2-9E85-9BCDD2D0F987}" srcOrd="1" destOrd="0" presId="urn:microsoft.com/office/officeart/2005/8/layout/hierarchy2"/>
    <dgm:cxn modelId="{E4F47405-F6E6-4AD8-9B37-BB8C3D1758ED}" srcId="{44046DD3-8F0A-42C6-B136-8CC16E45363B}" destId="{D125AE12-67D1-47BF-B59F-924F98BF9B60}" srcOrd="0" destOrd="0" parTransId="{31598E34-0AAE-4D2F-821B-4A549E2AED84}" sibTransId="{FF78FECA-B67F-427D-837F-ABEF22756651}"/>
    <dgm:cxn modelId="{FA8D0F09-E244-402A-AD5B-7437C2AA4C6B}" type="presOf" srcId="{6CB06219-7E02-4B54-A123-649FB6194BA6}" destId="{AE83C887-8AA6-4ECD-BB82-527C44BEBC4C}" srcOrd="1" destOrd="0" presId="urn:microsoft.com/office/officeart/2005/8/layout/hierarchy2"/>
    <dgm:cxn modelId="{BC320D36-55F9-43C6-B7C3-DA53A47DD035}" type="presOf" srcId="{06E8D231-EE3C-404F-92C2-2F3C34A51B04}" destId="{C5FE356A-51EF-45E1-8401-169D951846F1}" srcOrd="0" destOrd="0" presId="urn:microsoft.com/office/officeart/2005/8/layout/hierarchy2"/>
    <dgm:cxn modelId="{DBFF4138-CB31-48D7-9F2A-E8691D49526B}" type="presOf" srcId="{B78C8EF9-AB9A-469D-B571-8918DD1400E4}" destId="{4FEBC8A3-B218-4ECA-853A-ADA799143BD7}" srcOrd="0" destOrd="0" presId="urn:microsoft.com/office/officeart/2005/8/layout/hierarchy2"/>
    <dgm:cxn modelId="{C73B9061-0253-43A8-B9D3-BFA0F9AD21CE}" type="presOf" srcId="{A79B9F93-9712-4D1B-9F80-AE48EAAFCD6D}" destId="{A82EB956-A8C5-42F7-A11A-429A74AC2872}" srcOrd="0" destOrd="0" presId="urn:microsoft.com/office/officeart/2005/8/layout/hierarchy2"/>
    <dgm:cxn modelId="{ABC9E461-2B48-44FE-855D-686409081597}" type="presOf" srcId="{D125AE12-67D1-47BF-B59F-924F98BF9B60}" destId="{59ED4621-C505-4645-A6C4-5D22E315F7C3}" srcOrd="0" destOrd="0" presId="urn:microsoft.com/office/officeart/2005/8/layout/hierarchy2"/>
    <dgm:cxn modelId="{A72D2E67-D2CB-42EE-A1DF-09E87C70AE2C}" type="presOf" srcId="{C5A4D7D1-1939-4603-BAB7-F549050E15CC}" destId="{A4F118D8-E9CB-4B37-B029-23D46E3B06B1}" srcOrd="0" destOrd="0" presId="urn:microsoft.com/office/officeart/2005/8/layout/hierarchy2"/>
    <dgm:cxn modelId="{72915BA3-754E-4D23-B05F-2AC1A9A300DB}" type="presOf" srcId="{6CB06219-7E02-4B54-A123-649FB6194BA6}" destId="{D5E2AE96-EA32-491C-ABE7-3532DBCC9240}" srcOrd="0" destOrd="0" presId="urn:microsoft.com/office/officeart/2005/8/layout/hierarchy2"/>
    <dgm:cxn modelId="{91EAE0BD-C6A7-4EBC-A8A8-E55613DEDA03}" srcId="{D125AE12-67D1-47BF-B59F-924F98BF9B60}" destId="{F3DC9678-B14A-4932-9757-4DC3A4E3775B}" srcOrd="2" destOrd="0" parTransId="{6CB06219-7E02-4B54-A123-649FB6194BA6}" sibTransId="{281EE9CF-D9F9-410C-8CDB-7761FA985D48}"/>
    <dgm:cxn modelId="{E8D191C2-1FBB-4404-B0E7-5E16F3A206B6}" type="presOf" srcId="{C5A4D7D1-1939-4603-BAB7-F549050E15CC}" destId="{02DB005C-6DE8-4697-B9A0-E8EC384DED70}" srcOrd="1" destOrd="0" presId="urn:microsoft.com/office/officeart/2005/8/layout/hierarchy2"/>
    <dgm:cxn modelId="{EE8B9DE9-1B05-456E-BE57-26CEF88D499E}" type="presOf" srcId="{44046DD3-8F0A-42C6-B136-8CC16E45363B}" destId="{3EC28E2F-E9D2-4A15-B603-6B5633F764BA}" srcOrd="0" destOrd="0" presId="urn:microsoft.com/office/officeart/2005/8/layout/hierarchy2"/>
    <dgm:cxn modelId="{D2FEFEF3-0A37-4943-AD85-08D96F45D645}" srcId="{D125AE12-67D1-47BF-B59F-924F98BF9B60}" destId="{06E8D231-EE3C-404F-92C2-2F3C34A51B04}" srcOrd="0" destOrd="0" parTransId="{C5A4D7D1-1939-4603-BAB7-F549050E15CC}" sibTransId="{BA30A760-2963-4B24-B1A3-21972745AC1C}"/>
    <dgm:cxn modelId="{B418E1FB-F462-47A9-BC1A-81A6DE54A00F}" srcId="{D125AE12-67D1-47BF-B59F-924F98BF9B60}" destId="{A79B9F93-9712-4D1B-9F80-AE48EAAFCD6D}" srcOrd="1" destOrd="0" parTransId="{B78C8EF9-AB9A-469D-B571-8918DD1400E4}" sibTransId="{E33C4486-3D27-4C3E-86D4-6B4F7E9632CF}"/>
    <dgm:cxn modelId="{A1EDE9FC-D550-45B5-A660-606C9210AD6B}" type="presOf" srcId="{F3DC9678-B14A-4932-9757-4DC3A4E3775B}" destId="{FA03CEC7-78C6-4E89-B07B-3A481CEBE90E}" srcOrd="0" destOrd="0" presId="urn:microsoft.com/office/officeart/2005/8/layout/hierarchy2"/>
    <dgm:cxn modelId="{6FF081BD-0E9D-4A90-BADA-B34D98826F83}" type="presParOf" srcId="{3EC28E2F-E9D2-4A15-B603-6B5633F764BA}" destId="{7957EEA7-6071-4C98-98A6-008BAB0C2F70}" srcOrd="0" destOrd="0" presId="urn:microsoft.com/office/officeart/2005/8/layout/hierarchy2"/>
    <dgm:cxn modelId="{30918442-90FA-419A-8AAD-14F689287114}" type="presParOf" srcId="{7957EEA7-6071-4C98-98A6-008BAB0C2F70}" destId="{59ED4621-C505-4645-A6C4-5D22E315F7C3}" srcOrd="0" destOrd="0" presId="urn:microsoft.com/office/officeart/2005/8/layout/hierarchy2"/>
    <dgm:cxn modelId="{687DF351-EA0E-4B09-A320-56C3503A2C5A}" type="presParOf" srcId="{7957EEA7-6071-4C98-98A6-008BAB0C2F70}" destId="{35A3BB45-DEC8-4737-A354-77D25CC7EDEE}" srcOrd="1" destOrd="0" presId="urn:microsoft.com/office/officeart/2005/8/layout/hierarchy2"/>
    <dgm:cxn modelId="{E53AA794-2466-4392-911F-D93C76D4F122}" type="presParOf" srcId="{35A3BB45-DEC8-4737-A354-77D25CC7EDEE}" destId="{A4F118D8-E9CB-4B37-B029-23D46E3B06B1}" srcOrd="0" destOrd="0" presId="urn:microsoft.com/office/officeart/2005/8/layout/hierarchy2"/>
    <dgm:cxn modelId="{C13BA1AB-5074-4515-801B-207143AAF08D}" type="presParOf" srcId="{A4F118D8-E9CB-4B37-B029-23D46E3B06B1}" destId="{02DB005C-6DE8-4697-B9A0-E8EC384DED70}" srcOrd="0" destOrd="0" presId="urn:microsoft.com/office/officeart/2005/8/layout/hierarchy2"/>
    <dgm:cxn modelId="{AF7A1FFE-C767-4CB3-B867-CE9DFE8901FA}" type="presParOf" srcId="{35A3BB45-DEC8-4737-A354-77D25CC7EDEE}" destId="{333F4B09-9256-4814-B3EF-E100AF1C8C21}" srcOrd="1" destOrd="0" presId="urn:microsoft.com/office/officeart/2005/8/layout/hierarchy2"/>
    <dgm:cxn modelId="{A0A7057D-3AC2-4FFE-AD06-549DD229C007}" type="presParOf" srcId="{333F4B09-9256-4814-B3EF-E100AF1C8C21}" destId="{C5FE356A-51EF-45E1-8401-169D951846F1}" srcOrd="0" destOrd="0" presId="urn:microsoft.com/office/officeart/2005/8/layout/hierarchy2"/>
    <dgm:cxn modelId="{5FF6AB43-A92F-4520-9D72-61AAFE738285}" type="presParOf" srcId="{333F4B09-9256-4814-B3EF-E100AF1C8C21}" destId="{E99E6CFF-2454-4E58-8FE3-A68C96EDC5A0}" srcOrd="1" destOrd="0" presId="urn:microsoft.com/office/officeart/2005/8/layout/hierarchy2"/>
    <dgm:cxn modelId="{624F8C83-BA69-4D5F-8F7C-8DAE7A95B350}" type="presParOf" srcId="{35A3BB45-DEC8-4737-A354-77D25CC7EDEE}" destId="{4FEBC8A3-B218-4ECA-853A-ADA799143BD7}" srcOrd="2" destOrd="0" presId="urn:microsoft.com/office/officeart/2005/8/layout/hierarchy2"/>
    <dgm:cxn modelId="{1B11ED4B-EB02-49A8-8B47-002D16CCFCF5}" type="presParOf" srcId="{4FEBC8A3-B218-4ECA-853A-ADA799143BD7}" destId="{E44B48E7-A8FD-46B2-9E85-9BCDD2D0F987}" srcOrd="0" destOrd="0" presId="urn:microsoft.com/office/officeart/2005/8/layout/hierarchy2"/>
    <dgm:cxn modelId="{8B6F42D4-610F-4372-8A52-28D8E162BEB9}" type="presParOf" srcId="{35A3BB45-DEC8-4737-A354-77D25CC7EDEE}" destId="{2A09323C-4898-4C4B-B189-349DBF794459}" srcOrd="3" destOrd="0" presId="urn:microsoft.com/office/officeart/2005/8/layout/hierarchy2"/>
    <dgm:cxn modelId="{973636FC-6C39-40AA-B673-A7A3E6082092}" type="presParOf" srcId="{2A09323C-4898-4C4B-B189-349DBF794459}" destId="{A82EB956-A8C5-42F7-A11A-429A74AC2872}" srcOrd="0" destOrd="0" presId="urn:microsoft.com/office/officeart/2005/8/layout/hierarchy2"/>
    <dgm:cxn modelId="{4F23B151-6C9F-40CD-9B83-0AA35D9E76A0}" type="presParOf" srcId="{2A09323C-4898-4C4B-B189-349DBF794459}" destId="{99509E05-21D2-484D-A6BA-253138F93F3C}" srcOrd="1" destOrd="0" presId="urn:microsoft.com/office/officeart/2005/8/layout/hierarchy2"/>
    <dgm:cxn modelId="{E30B854D-397B-4DFE-BC80-455C026EE453}" type="presParOf" srcId="{35A3BB45-DEC8-4737-A354-77D25CC7EDEE}" destId="{D5E2AE96-EA32-491C-ABE7-3532DBCC9240}" srcOrd="4" destOrd="0" presId="urn:microsoft.com/office/officeart/2005/8/layout/hierarchy2"/>
    <dgm:cxn modelId="{48F0B3BB-CDEA-44FC-B29F-178F4CFEBC81}" type="presParOf" srcId="{D5E2AE96-EA32-491C-ABE7-3532DBCC9240}" destId="{AE83C887-8AA6-4ECD-BB82-527C44BEBC4C}" srcOrd="0" destOrd="0" presId="urn:microsoft.com/office/officeart/2005/8/layout/hierarchy2"/>
    <dgm:cxn modelId="{73214DFF-3E40-485D-9FB9-3B22CE1008C0}" type="presParOf" srcId="{35A3BB45-DEC8-4737-A354-77D25CC7EDEE}" destId="{87BD9AA2-87B4-418D-A1FE-F47C67D0E952}" srcOrd="5" destOrd="0" presId="urn:microsoft.com/office/officeart/2005/8/layout/hierarchy2"/>
    <dgm:cxn modelId="{D7C92D72-1B28-4BBC-A321-3574D963702F}" type="presParOf" srcId="{87BD9AA2-87B4-418D-A1FE-F47C67D0E952}" destId="{FA03CEC7-78C6-4E89-B07B-3A481CEBE90E}" srcOrd="0" destOrd="0" presId="urn:microsoft.com/office/officeart/2005/8/layout/hierarchy2"/>
    <dgm:cxn modelId="{9398C95C-FC3F-4FBB-BFDC-B011E72F334C}" type="presParOf" srcId="{87BD9AA2-87B4-418D-A1FE-F47C67D0E952}" destId="{A1D1584F-B95C-4C69-8172-087B23FC3FD1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9370A7-BFCA-4265-A411-3459670A981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F64AEFC-06C2-4CBA-92DB-8AD367530FDC}">
      <dgm:prSet phldrT="[Texto]"/>
      <dgm:spPr/>
      <dgm:t>
        <a:bodyPr/>
        <a:lstStyle/>
        <a:p>
          <a:pPr>
            <a:buFont typeface="Wingdings" pitchFamily="2" charset="2"/>
            <a:buChar char="§"/>
          </a:pPr>
          <a:endParaRPr lang="es-PE" dirty="0"/>
        </a:p>
      </dgm:t>
    </dgm:pt>
    <dgm:pt modelId="{B7BD005D-A620-4BF5-A587-968D830C566E}" type="parTrans" cxnId="{4D86604C-A60D-4E0B-B4FD-08F01606AF53}">
      <dgm:prSet/>
      <dgm:spPr/>
      <dgm:t>
        <a:bodyPr/>
        <a:lstStyle/>
        <a:p>
          <a:endParaRPr lang="es-PE"/>
        </a:p>
      </dgm:t>
    </dgm:pt>
    <dgm:pt modelId="{DEEF2992-4028-47F6-9940-CD58AAEC62F9}" type="sibTrans" cxnId="{4D86604C-A60D-4E0B-B4FD-08F01606AF53}">
      <dgm:prSet/>
      <dgm:spPr/>
      <dgm:t>
        <a:bodyPr/>
        <a:lstStyle/>
        <a:p>
          <a:endParaRPr lang="es-PE"/>
        </a:p>
      </dgm:t>
    </dgm:pt>
    <dgm:pt modelId="{8BC3142E-518B-4530-AB53-7FD8B70DD0AF}">
      <dgm:prSet custT="1"/>
      <dgm:spPr/>
      <dgm:t>
        <a:bodyPr/>
        <a:lstStyle/>
        <a:p>
          <a:pPr algn="ctr"/>
          <a:r>
            <a:rPr lang="es-PE" sz="1600" b="1" dirty="0"/>
            <a:t>Sistema Integrado de Administración Financiera – SIAF </a:t>
          </a:r>
        </a:p>
      </dgm:t>
    </dgm:pt>
    <dgm:pt modelId="{6E59133E-DECA-41BD-8C19-44258ACC68C1}" type="parTrans" cxnId="{2A0DA99D-2127-4689-B75C-7EF1A65173E0}">
      <dgm:prSet/>
      <dgm:spPr/>
      <dgm:t>
        <a:bodyPr/>
        <a:lstStyle/>
        <a:p>
          <a:endParaRPr lang="es-PE"/>
        </a:p>
      </dgm:t>
    </dgm:pt>
    <dgm:pt modelId="{E5277631-0E0B-46C5-BB6B-E394895F6F64}" type="sibTrans" cxnId="{2A0DA99D-2127-4689-B75C-7EF1A65173E0}">
      <dgm:prSet/>
      <dgm:spPr/>
      <dgm:t>
        <a:bodyPr/>
        <a:lstStyle/>
        <a:p>
          <a:endParaRPr lang="es-PE"/>
        </a:p>
      </dgm:t>
    </dgm:pt>
    <dgm:pt modelId="{2774DF57-0A3E-4803-9EA0-D627CADAAD65}">
      <dgm:prSet custT="1"/>
      <dgm:spPr/>
      <dgm:t>
        <a:bodyPr/>
        <a:lstStyle/>
        <a:p>
          <a:pPr algn="ctr"/>
          <a:r>
            <a:rPr lang="es-PE" sz="1600" b="1" dirty="0"/>
            <a:t>Sistema nacional de Inversión Pública – SNIP</a:t>
          </a:r>
        </a:p>
      </dgm:t>
    </dgm:pt>
    <dgm:pt modelId="{0F0BBCE8-0263-4F71-8BAA-B6AF0652A752}" type="parTrans" cxnId="{FD5F2F59-FDC1-4DE7-93AF-B84F2F9C6786}">
      <dgm:prSet/>
      <dgm:spPr/>
      <dgm:t>
        <a:bodyPr/>
        <a:lstStyle/>
        <a:p>
          <a:endParaRPr lang="es-PE"/>
        </a:p>
      </dgm:t>
    </dgm:pt>
    <dgm:pt modelId="{786C295D-0E00-48F7-9679-F3FD3680DB91}" type="sibTrans" cxnId="{FD5F2F59-FDC1-4DE7-93AF-B84F2F9C6786}">
      <dgm:prSet/>
      <dgm:spPr/>
      <dgm:t>
        <a:bodyPr/>
        <a:lstStyle/>
        <a:p>
          <a:endParaRPr lang="es-PE"/>
        </a:p>
      </dgm:t>
    </dgm:pt>
    <dgm:pt modelId="{90F12C24-3763-4E6C-A73C-AFAFA2CB2542}">
      <dgm:prSet/>
      <dgm:spPr/>
      <dgm:t>
        <a:bodyPr/>
        <a:lstStyle/>
        <a:p>
          <a:endParaRPr lang="es-PE" dirty="0"/>
        </a:p>
      </dgm:t>
    </dgm:pt>
    <dgm:pt modelId="{7F01BF37-BE0D-4EF8-AA7E-E0017B6D4CA6}" type="parTrans" cxnId="{449F5EE9-59D2-4899-BAE7-98D40A8EF7E5}">
      <dgm:prSet/>
      <dgm:spPr/>
      <dgm:t>
        <a:bodyPr/>
        <a:lstStyle/>
        <a:p>
          <a:endParaRPr lang="es-PE"/>
        </a:p>
      </dgm:t>
    </dgm:pt>
    <dgm:pt modelId="{A4F0FA2E-F95F-4557-927D-22D6ACCB6FD6}" type="sibTrans" cxnId="{449F5EE9-59D2-4899-BAE7-98D40A8EF7E5}">
      <dgm:prSet/>
      <dgm:spPr/>
      <dgm:t>
        <a:bodyPr/>
        <a:lstStyle/>
        <a:p>
          <a:endParaRPr lang="es-PE"/>
        </a:p>
      </dgm:t>
    </dgm:pt>
    <dgm:pt modelId="{5F3DC963-3B29-4A39-9AF4-E217D9D31E7C}">
      <dgm:prSet custT="1"/>
      <dgm:spPr/>
      <dgm:t>
        <a:bodyPr/>
        <a:lstStyle/>
        <a:p>
          <a:pPr algn="ctr"/>
          <a:r>
            <a:rPr lang="es-PE" sz="2000" b="1" dirty="0">
              <a:sym typeface="+mn-ea"/>
            </a:rPr>
            <a:t>Sistema Electrónico de Contrataciones del Estado – SEACE</a:t>
          </a:r>
          <a:endParaRPr lang="es-PE" sz="2000" b="1" dirty="0"/>
        </a:p>
      </dgm:t>
    </dgm:pt>
    <dgm:pt modelId="{9143CC95-4B68-4AB8-BC93-3A469D19027D}" type="parTrans" cxnId="{4A87C2CC-325E-4832-8A0B-6A955E5B6609}">
      <dgm:prSet/>
      <dgm:spPr/>
      <dgm:t>
        <a:bodyPr/>
        <a:lstStyle/>
        <a:p>
          <a:endParaRPr lang="es-PE"/>
        </a:p>
      </dgm:t>
    </dgm:pt>
    <dgm:pt modelId="{F8ED6F58-3D1D-4E29-B4EA-7CB0E2568608}" type="sibTrans" cxnId="{4A87C2CC-325E-4832-8A0B-6A955E5B6609}">
      <dgm:prSet/>
      <dgm:spPr/>
      <dgm:t>
        <a:bodyPr/>
        <a:lstStyle/>
        <a:p>
          <a:endParaRPr lang="es-PE"/>
        </a:p>
      </dgm:t>
    </dgm:pt>
    <dgm:pt modelId="{975B5760-95D3-4B9B-BBF6-C06D7AEDF4F5}">
      <dgm:prSet/>
      <dgm:spPr/>
      <dgm:t>
        <a:bodyPr/>
        <a:lstStyle/>
        <a:p>
          <a:endParaRPr lang="es-PE" dirty="0"/>
        </a:p>
      </dgm:t>
    </dgm:pt>
    <dgm:pt modelId="{DE110D91-67A4-4ACC-8323-60DE5BAA2758}" type="parTrans" cxnId="{40E3F7F7-EB9B-4473-B924-438F8DB8F38E}">
      <dgm:prSet/>
      <dgm:spPr/>
      <dgm:t>
        <a:bodyPr/>
        <a:lstStyle/>
        <a:p>
          <a:endParaRPr lang="es-PE"/>
        </a:p>
      </dgm:t>
    </dgm:pt>
    <dgm:pt modelId="{190A9475-C008-4E90-BF57-83085A9F117F}" type="sibTrans" cxnId="{40E3F7F7-EB9B-4473-B924-438F8DB8F38E}">
      <dgm:prSet/>
      <dgm:spPr/>
      <dgm:t>
        <a:bodyPr/>
        <a:lstStyle/>
        <a:p>
          <a:endParaRPr lang="es-PE"/>
        </a:p>
      </dgm:t>
    </dgm:pt>
    <dgm:pt modelId="{6A5E913D-F89E-4218-BC8D-DAF1474920E5}">
      <dgm:prSet custT="1"/>
      <dgm:spPr/>
      <dgm:t>
        <a:bodyPr/>
        <a:lstStyle/>
        <a:p>
          <a:pPr algn="l"/>
          <a:endParaRPr lang="es-PE" sz="1300" dirty="0">
            <a:sym typeface="+mn-ea"/>
          </a:endParaRPr>
        </a:p>
        <a:p>
          <a:pPr algn="ctr"/>
          <a:r>
            <a:rPr lang="es-PE" sz="2400" b="1" dirty="0">
              <a:sym typeface="+mn-ea"/>
            </a:rPr>
            <a:t>INFOBRAS</a:t>
          </a:r>
          <a:endParaRPr lang="es-PE" sz="2400" b="1" dirty="0"/>
        </a:p>
      </dgm:t>
    </dgm:pt>
    <dgm:pt modelId="{C993BADD-E359-460A-9C83-48949EB9B313}" type="parTrans" cxnId="{65332A38-76DA-4000-B562-F0027C0531FB}">
      <dgm:prSet/>
      <dgm:spPr/>
      <dgm:t>
        <a:bodyPr/>
        <a:lstStyle/>
        <a:p>
          <a:endParaRPr lang="es-PE"/>
        </a:p>
      </dgm:t>
    </dgm:pt>
    <dgm:pt modelId="{5E3B5640-32C5-4D7D-92F2-6F28B90D091C}" type="sibTrans" cxnId="{65332A38-76DA-4000-B562-F0027C0531FB}">
      <dgm:prSet/>
      <dgm:spPr/>
      <dgm:t>
        <a:bodyPr/>
        <a:lstStyle/>
        <a:p>
          <a:endParaRPr lang="es-PE"/>
        </a:p>
      </dgm:t>
    </dgm:pt>
    <dgm:pt modelId="{926B9BE2-3519-4079-A2D6-9282EE1A8644}" type="pres">
      <dgm:prSet presAssocID="{169370A7-BFCA-4265-A411-3459670A981E}" presName="vert0" presStyleCnt="0">
        <dgm:presLayoutVars>
          <dgm:dir/>
          <dgm:animOne val="branch"/>
          <dgm:animLvl val="lvl"/>
        </dgm:presLayoutVars>
      </dgm:prSet>
      <dgm:spPr/>
    </dgm:pt>
    <dgm:pt modelId="{D9297D56-5F39-47CE-A278-029A521A84BA}" type="pres">
      <dgm:prSet presAssocID="{3F64AEFC-06C2-4CBA-92DB-8AD367530FDC}" presName="thickLine" presStyleLbl="alignNode1" presStyleIdx="0" presStyleCnt="3"/>
      <dgm:spPr/>
    </dgm:pt>
    <dgm:pt modelId="{5F665C4A-78D9-470C-A9A7-F37787C17431}" type="pres">
      <dgm:prSet presAssocID="{3F64AEFC-06C2-4CBA-92DB-8AD367530FDC}" presName="horz1" presStyleCnt="0"/>
      <dgm:spPr/>
    </dgm:pt>
    <dgm:pt modelId="{82D64BBB-4F54-47D5-98EA-B62F8ADCC293}" type="pres">
      <dgm:prSet presAssocID="{3F64AEFC-06C2-4CBA-92DB-8AD367530FDC}" presName="tx1" presStyleLbl="revTx" presStyleIdx="0" presStyleCnt="7"/>
      <dgm:spPr/>
    </dgm:pt>
    <dgm:pt modelId="{3E75095A-094A-4AA0-ACB4-3F4AD3AF5B6A}" type="pres">
      <dgm:prSet presAssocID="{3F64AEFC-06C2-4CBA-92DB-8AD367530FDC}" presName="vert1" presStyleCnt="0"/>
      <dgm:spPr/>
    </dgm:pt>
    <dgm:pt modelId="{9447404F-59D4-4F2B-BD7D-A80483D3848D}" type="pres">
      <dgm:prSet presAssocID="{8BC3142E-518B-4530-AB53-7FD8B70DD0AF}" presName="vertSpace2a" presStyleCnt="0"/>
      <dgm:spPr/>
    </dgm:pt>
    <dgm:pt modelId="{2B6DD670-322C-4B83-9E59-EA4D3078AB30}" type="pres">
      <dgm:prSet presAssocID="{8BC3142E-518B-4530-AB53-7FD8B70DD0AF}" presName="horz2" presStyleCnt="0"/>
      <dgm:spPr/>
    </dgm:pt>
    <dgm:pt modelId="{8B3B4033-7A73-4CAC-BA6C-C89F48C45DA1}" type="pres">
      <dgm:prSet presAssocID="{8BC3142E-518B-4530-AB53-7FD8B70DD0AF}" presName="horzSpace2" presStyleCnt="0"/>
      <dgm:spPr/>
    </dgm:pt>
    <dgm:pt modelId="{46000B91-87BF-4A1C-B8A4-A015C2139DD4}" type="pres">
      <dgm:prSet presAssocID="{8BC3142E-518B-4530-AB53-7FD8B70DD0AF}" presName="tx2" presStyleLbl="revTx" presStyleIdx="1" presStyleCnt="7" custScaleX="70692" custLinFactNeighborX="22280" custLinFactNeighborY="1431"/>
      <dgm:spPr/>
    </dgm:pt>
    <dgm:pt modelId="{7C9662C7-B4FE-4A1E-8CFB-1A2E4ED6ED57}" type="pres">
      <dgm:prSet presAssocID="{8BC3142E-518B-4530-AB53-7FD8B70DD0AF}" presName="vert2" presStyleCnt="0"/>
      <dgm:spPr/>
    </dgm:pt>
    <dgm:pt modelId="{4BC84B76-A6CC-430A-A968-3D466F3D9B29}" type="pres">
      <dgm:prSet presAssocID="{8BC3142E-518B-4530-AB53-7FD8B70DD0AF}" presName="thinLine2b" presStyleLbl="callout" presStyleIdx="0" presStyleCnt="4"/>
      <dgm:spPr/>
    </dgm:pt>
    <dgm:pt modelId="{05BD1E41-6E8C-4D78-AFB4-1C2EB9B6DF4E}" type="pres">
      <dgm:prSet presAssocID="{8BC3142E-518B-4530-AB53-7FD8B70DD0AF}" presName="vertSpace2b" presStyleCnt="0"/>
      <dgm:spPr/>
    </dgm:pt>
    <dgm:pt modelId="{4D6E564C-4599-4AAE-8650-C63CD3A41D3F}" type="pres">
      <dgm:prSet presAssocID="{2774DF57-0A3E-4803-9EA0-D627CADAAD65}" presName="horz2" presStyleCnt="0"/>
      <dgm:spPr/>
    </dgm:pt>
    <dgm:pt modelId="{09011C8F-6458-49D8-B75D-63365F658104}" type="pres">
      <dgm:prSet presAssocID="{2774DF57-0A3E-4803-9EA0-D627CADAAD65}" presName="horzSpace2" presStyleCnt="0"/>
      <dgm:spPr/>
    </dgm:pt>
    <dgm:pt modelId="{E36ACEF7-4BF6-48F7-B71D-A714DD03B24F}" type="pres">
      <dgm:prSet presAssocID="{2774DF57-0A3E-4803-9EA0-D627CADAAD65}" presName="tx2" presStyleLbl="revTx" presStyleIdx="2" presStyleCnt="7" custScaleX="61986" custLinFactNeighborX="25006" custLinFactNeighborY="-5029"/>
      <dgm:spPr/>
    </dgm:pt>
    <dgm:pt modelId="{E914726F-9B7A-4765-BE76-37F93B6693FA}" type="pres">
      <dgm:prSet presAssocID="{2774DF57-0A3E-4803-9EA0-D627CADAAD65}" presName="vert2" presStyleCnt="0"/>
      <dgm:spPr/>
    </dgm:pt>
    <dgm:pt modelId="{B8FEB682-F0A2-4973-A57B-A9F4352C6B5E}" type="pres">
      <dgm:prSet presAssocID="{2774DF57-0A3E-4803-9EA0-D627CADAAD65}" presName="thinLine2b" presStyleLbl="callout" presStyleIdx="1" presStyleCnt="4"/>
      <dgm:spPr/>
    </dgm:pt>
    <dgm:pt modelId="{35DCD91B-1546-40F9-92BA-A2AA5DD9484F}" type="pres">
      <dgm:prSet presAssocID="{2774DF57-0A3E-4803-9EA0-D627CADAAD65}" presName="vertSpace2b" presStyleCnt="0"/>
      <dgm:spPr/>
    </dgm:pt>
    <dgm:pt modelId="{D4C66E0C-4337-4C7F-987B-844156D9BA61}" type="pres">
      <dgm:prSet presAssocID="{90F12C24-3763-4E6C-A73C-AFAFA2CB2542}" presName="thickLine" presStyleLbl="alignNode1" presStyleIdx="1" presStyleCnt="3"/>
      <dgm:spPr/>
    </dgm:pt>
    <dgm:pt modelId="{9BF1A137-E4D0-47E1-ACBC-AF267D499D42}" type="pres">
      <dgm:prSet presAssocID="{90F12C24-3763-4E6C-A73C-AFAFA2CB2542}" presName="horz1" presStyleCnt="0"/>
      <dgm:spPr/>
    </dgm:pt>
    <dgm:pt modelId="{2320A217-95ED-4F77-ADA4-F55B8D13F130}" type="pres">
      <dgm:prSet presAssocID="{90F12C24-3763-4E6C-A73C-AFAFA2CB2542}" presName="tx1" presStyleLbl="revTx" presStyleIdx="3" presStyleCnt="7"/>
      <dgm:spPr/>
    </dgm:pt>
    <dgm:pt modelId="{F342D462-0E6A-4F05-A96A-77A4C91F14A5}" type="pres">
      <dgm:prSet presAssocID="{90F12C24-3763-4E6C-A73C-AFAFA2CB2542}" presName="vert1" presStyleCnt="0"/>
      <dgm:spPr/>
    </dgm:pt>
    <dgm:pt modelId="{7EF0561D-52B1-4E44-951F-F788BF7FAE6F}" type="pres">
      <dgm:prSet presAssocID="{5F3DC963-3B29-4A39-9AF4-E217D9D31E7C}" presName="vertSpace2a" presStyleCnt="0"/>
      <dgm:spPr/>
    </dgm:pt>
    <dgm:pt modelId="{571F8831-2145-4B20-B16A-AE262CBC5551}" type="pres">
      <dgm:prSet presAssocID="{5F3DC963-3B29-4A39-9AF4-E217D9D31E7C}" presName="horz2" presStyleCnt="0"/>
      <dgm:spPr/>
    </dgm:pt>
    <dgm:pt modelId="{9A443906-5E15-4161-8E8E-87C4A4D57C72}" type="pres">
      <dgm:prSet presAssocID="{5F3DC963-3B29-4A39-9AF4-E217D9D31E7C}" presName="horzSpace2" presStyleCnt="0"/>
      <dgm:spPr/>
    </dgm:pt>
    <dgm:pt modelId="{01B55597-B07C-454A-A822-0152C8915FB5}" type="pres">
      <dgm:prSet presAssocID="{5F3DC963-3B29-4A39-9AF4-E217D9D31E7C}" presName="tx2" presStyleLbl="revTx" presStyleIdx="4" presStyleCnt="7" custScaleX="66713" custLinFactNeighborX="22644" custLinFactNeighborY="3698"/>
      <dgm:spPr/>
    </dgm:pt>
    <dgm:pt modelId="{8170219A-7C87-424A-A093-DEF4090BC732}" type="pres">
      <dgm:prSet presAssocID="{5F3DC963-3B29-4A39-9AF4-E217D9D31E7C}" presName="vert2" presStyleCnt="0"/>
      <dgm:spPr/>
    </dgm:pt>
    <dgm:pt modelId="{5D8965FF-E5FC-4073-B988-CF59B93865BA}" type="pres">
      <dgm:prSet presAssocID="{5F3DC963-3B29-4A39-9AF4-E217D9D31E7C}" presName="thinLine2b" presStyleLbl="callout" presStyleIdx="2" presStyleCnt="4"/>
      <dgm:spPr/>
    </dgm:pt>
    <dgm:pt modelId="{F60F643C-BC3B-4E77-8A7D-A48B546A3128}" type="pres">
      <dgm:prSet presAssocID="{5F3DC963-3B29-4A39-9AF4-E217D9D31E7C}" presName="vertSpace2b" presStyleCnt="0"/>
      <dgm:spPr/>
    </dgm:pt>
    <dgm:pt modelId="{87962C03-65C1-4043-9448-C56555F59B21}" type="pres">
      <dgm:prSet presAssocID="{975B5760-95D3-4B9B-BBF6-C06D7AEDF4F5}" presName="thickLine" presStyleLbl="alignNode1" presStyleIdx="2" presStyleCnt="3"/>
      <dgm:spPr/>
    </dgm:pt>
    <dgm:pt modelId="{FF565D2D-AFF1-4CFA-A8D0-117F3111E8F1}" type="pres">
      <dgm:prSet presAssocID="{975B5760-95D3-4B9B-BBF6-C06D7AEDF4F5}" presName="horz1" presStyleCnt="0"/>
      <dgm:spPr/>
    </dgm:pt>
    <dgm:pt modelId="{8BEC7FC9-8BDC-4E58-81F9-6CB5BDBEBFEE}" type="pres">
      <dgm:prSet presAssocID="{975B5760-95D3-4B9B-BBF6-C06D7AEDF4F5}" presName="tx1" presStyleLbl="revTx" presStyleIdx="5" presStyleCnt="7"/>
      <dgm:spPr/>
    </dgm:pt>
    <dgm:pt modelId="{682DFE80-A0D1-469E-A633-7B80A2EE90BD}" type="pres">
      <dgm:prSet presAssocID="{975B5760-95D3-4B9B-BBF6-C06D7AEDF4F5}" presName="vert1" presStyleCnt="0"/>
      <dgm:spPr/>
    </dgm:pt>
    <dgm:pt modelId="{0A0EB4AF-F28C-47C3-BB71-4504F3631E90}" type="pres">
      <dgm:prSet presAssocID="{6A5E913D-F89E-4218-BC8D-DAF1474920E5}" presName="vertSpace2a" presStyleCnt="0"/>
      <dgm:spPr/>
    </dgm:pt>
    <dgm:pt modelId="{63DBD79F-EA86-414D-9385-1E4558795F13}" type="pres">
      <dgm:prSet presAssocID="{6A5E913D-F89E-4218-BC8D-DAF1474920E5}" presName="horz2" presStyleCnt="0"/>
      <dgm:spPr/>
    </dgm:pt>
    <dgm:pt modelId="{6EA4E210-29CE-4F4E-B8D9-5F7E336CF88E}" type="pres">
      <dgm:prSet presAssocID="{6A5E913D-F89E-4218-BC8D-DAF1474920E5}" presName="horzSpace2" presStyleCnt="0"/>
      <dgm:spPr/>
    </dgm:pt>
    <dgm:pt modelId="{BD6B2DC6-D5A7-4EBF-921B-E49A1159DC82}" type="pres">
      <dgm:prSet presAssocID="{6A5E913D-F89E-4218-BC8D-DAF1474920E5}" presName="tx2" presStyleLbl="revTx" presStyleIdx="6" presStyleCnt="7" custScaleX="59439" custLinFactNeighborX="26322" custLinFactNeighborY="-1436"/>
      <dgm:spPr/>
    </dgm:pt>
    <dgm:pt modelId="{D613256B-1F36-4774-A8FA-BD89E6FF9D65}" type="pres">
      <dgm:prSet presAssocID="{6A5E913D-F89E-4218-BC8D-DAF1474920E5}" presName="vert2" presStyleCnt="0"/>
      <dgm:spPr/>
    </dgm:pt>
    <dgm:pt modelId="{366E7DEF-C3AA-4065-AE0F-F60485493604}" type="pres">
      <dgm:prSet presAssocID="{6A5E913D-F89E-4218-BC8D-DAF1474920E5}" presName="thinLine2b" presStyleLbl="callout" presStyleIdx="3" presStyleCnt="4"/>
      <dgm:spPr/>
    </dgm:pt>
    <dgm:pt modelId="{3DCFB8AB-8507-4A7C-A0C8-09C86AA16A04}" type="pres">
      <dgm:prSet presAssocID="{6A5E913D-F89E-4218-BC8D-DAF1474920E5}" presName="vertSpace2b" presStyleCnt="0"/>
      <dgm:spPr/>
    </dgm:pt>
  </dgm:ptLst>
  <dgm:cxnLst>
    <dgm:cxn modelId="{31AE1D02-F346-47F1-97BD-651A398885B1}" type="presOf" srcId="{6A5E913D-F89E-4218-BC8D-DAF1474920E5}" destId="{BD6B2DC6-D5A7-4EBF-921B-E49A1159DC82}" srcOrd="0" destOrd="0" presId="urn:microsoft.com/office/officeart/2008/layout/LinedList"/>
    <dgm:cxn modelId="{1D8BA50B-1EDB-4C07-80AC-C0CD946ABD8E}" type="presOf" srcId="{975B5760-95D3-4B9B-BBF6-C06D7AEDF4F5}" destId="{8BEC7FC9-8BDC-4E58-81F9-6CB5BDBEBFEE}" srcOrd="0" destOrd="0" presId="urn:microsoft.com/office/officeart/2008/layout/LinedList"/>
    <dgm:cxn modelId="{B5BAF31A-6B4F-4B83-8234-D6B522D176A9}" type="presOf" srcId="{8BC3142E-518B-4530-AB53-7FD8B70DD0AF}" destId="{46000B91-87BF-4A1C-B8A4-A015C2139DD4}" srcOrd="0" destOrd="0" presId="urn:microsoft.com/office/officeart/2008/layout/LinedList"/>
    <dgm:cxn modelId="{F2EA211C-5CD2-47FF-86FB-39FE2D212751}" type="presOf" srcId="{3F64AEFC-06C2-4CBA-92DB-8AD367530FDC}" destId="{82D64BBB-4F54-47D5-98EA-B62F8ADCC293}" srcOrd="0" destOrd="0" presId="urn:microsoft.com/office/officeart/2008/layout/LinedList"/>
    <dgm:cxn modelId="{65332A38-76DA-4000-B562-F0027C0531FB}" srcId="{975B5760-95D3-4B9B-BBF6-C06D7AEDF4F5}" destId="{6A5E913D-F89E-4218-BC8D-DAF1474920E5}" srcOrd="0" destOrd="0" parTransId="{C993BADD-E359-460A-9C83-48949EB9B313}" sibTransId="{5E3B5640-32C5-4D7D-92F2-6F28B90D091C}"/>
    <dgm:cxn modelId="{0C996162-A31E-4F3B-98C3-72C418382988}" type="presOf" srcId="{169370A7-BFCA-4265-A411-3459670A981E}" destId="{926B9BE2-3519-4079-A2D6-9282EE1A8644}" srcOrd="0" destOrd="0" presId="urn:microsoft.com/office/officeart/2008/layout/LinedList"/>
    <dgm:cxn modelId="{4D86604C-A60D-4E0B-B4FD-08F01606AF53}" srcId="{169370A7-BFCA-4265-A411-3459670A981E}" destId="{3F64AEFC-06C2-4CBA-92DB-8AD367530FDC}" srcOrd="0" destOrd="0" parTransId="{B7BD005D-A620-4BF5-A587-968D830C566E}" sibTransId="{DEEF2992-4028-47F6-9940-CD58AAEC62F9}"/>
    <dgm:cxn modelId="{5DAF2D6E-C0F7-4BC3-8589-335A8C94CA0C}" type="presOf" srcId="{2774DF57-0A3E-4803-9EA0-D627CADAAD65}" destId="{E36ACEF7-4BF6-48F7-B71D-A714DD03B24F}" srcOrd="0" destOrd="0" presId="urn:microsoft.com/office/officeart/2008/layout/LinedList"/>
    <dgm:cxn modelId="{59EB9D76-D72B-476B-AD05-345D8FA1A57F}" type="presOf" srcId="{5F3DC963-3B29-4A39-9AF4-E217D9D31E7C}" destId="{01B55597-B07C-454A-A822-0152C8915FB5}" srcOrd="0" destOrd="0" presId="urn:microsoft.com/office/officeart/2008/layout/LinedList"/>
    <dgm:cxn modelId="{FD5F2F59-FDC1-4DE7-93AF-B84F2F9C6786}" srcId="{3F64AEFC-06C2-4CBA-92DB-8AD367530FDC}" destId="{2774DF57-0A3E-4803-9EA0-D627CADAAD65}" srcOrd="1" destOrd="0" parTransId="{0F0BBCE8-0263-4F71-8BAA-B6AF0652A752}" sibTransId="{786C295D-0E00-48F7-9679-F3FD3680DB91}"/>
    <dgm:cxn modelId="{2A0DA99D-2127-4689-B75C-7EF1A65173E0}" srcId="{3F64AEFC-06C2-4CBA-92DB-8AD367530FDC}" destId="{8BC3142E-518B-4530-AB53-7FD8B70DD0AF}" srcOrd="0" destOrd="0" parTransId="{6E59133E-DECA-41BD-8C19-44258ACC68C1}" sibTransId="{E5277631-0E0B-46C5-BB6B-E394895F6F64}"/>
    <dgm:cxn modelId="{4A87C2CC-325E-4832-8A0B-6A955E5B6609}" srcId="{90F12C24-3763-4E6C-A73C-AFAFA2CB2542}" destId="{5F3DC963-3B29-4A39-9AF4-E217D9D31E7C}" srcOrd="0" destOrd="0" parTransId="{9143CC95-4B68-4AB8-BC93-3A469D19027D}" sibTransId="{F8ED6F58-3D1D-4E29-B4EA-7CB0E2568608}"/>
    <dgm:cxn modelId="{449F5EE9-59D2-4899-BAE7-98D40A8EF7E5}" srcId="{169370A7-BFCA-4265-A411-3459670A981E}" destId="{90F12C24-3763-4E6C-A73C-AFAFA2CB2542}" srcOrd="1" destOrd="0" parTransId="{7F01BF37-BE0D-4EF8-AA7E-E0017B6D4CA6}" sibTransId="{A4F0FA2E-F95F-4557-927D-22D6ACCB6FD6}"/>
    <dgm:cxn modelId="{CB25F9F2-571B-49C2-AE9C-8F86E873A243}" type="presOf" srcId="{90F12C24-3763-4E6C-A73C-AFAFA2CB2542}" destId="{2320A217-95ED-4F77-ADA4-F55B8D13F130}" srcOrd="0" destOrd="0" presId="urn:microsoft.com/office/officeart/2008/layout/LinedList"/>
    <dgm:cxn modelId="{40E3F7F7-EB9B-4473-B924-438F8DB8F38E}" srcId="{169370A7-BFCA-4265-A411-3459670A981E}" destId="{975B5760-95D3-4B9B-BBF6-C06D7AEDF4F5}" srcOrd="2" destOrd="0" parTransId="{DE110D91-67A4-4ACC-8323-60DE5BAA2758}" sibTransId="{190A9475-C008-4E90-BF57-83085A9F117F}"/>
    <dgm:cxn modelId="{FB1A701B-9B66-465F-B4DB-6A1E9A605380}" type="presParOf" srcId="{926B9BE2-3519-4079-A2D6-9282EE1A8644}" destId="{D9297D56-5F39-47CE-A278-029A521A84BA}" srcOrd="0" destOrd="0" presId="urn:microsoft.com/office/officeart/2008/layout/LinedList"/>
    <dgm:cxn modelId="{D4AFDAC1-D4A7-4156-ABF0-CE208A5DAA1D}" type="presParOf" srcId="{926B9BE2-3519-4079-A2D6-9282EE1A8644}" destId="{5F665C4A-78D9-470C-A9A7-F37787C17431}" srcOrd="1" destOrd="0" presId="urn:microsoft.com/office/officeart/2008/layout/LinedList"/>
    <dgm:cxn modelId="{43EED6B5-2C25-4A9F-9E42-A4E2E79DF474}" type="presParOf" srcId="{5F665C4A-78D9-470C-A9A7-F37787C17431}" destId="{82D64BBB-4F54-47D5-98EA-B62F8ADCC293}" srcOrd="0" destOrd="0" presId="urn:microsoft.com/office/officeart/2008/layout/LinedList"/>
    <dgm:cxn modelId="{DDBC0DA2-1953-42D6-B672-CE55F8708FBF}" type="presParOf" srcId="{5F665C4A-78D9-470C-A9A7-F37787C17431}" destId="{3E75095A-094A-4AA0-ACB4-3F4AD3AF5B6A}" srcOrd="1" destOrd="0" presId="urn:microsoft.com/office/officeart/2008/layout/LinedList"/>
    <dgm:cxn modelId="{19810C02-8BF5-4572-AA98-169E501E852B}" type="presParOf" srcId="{3E75095A-094A-4AA0-ACB4-3F4AD3AF5B6A}" destId="{9447404F-59D4-4F2B-BD7D-A80483D3848D}" srcOrd="0" destOrd="0" presId="urn:microsoft.com/office/officeart/2008/layout/LinedList"/>
    <dgm:cxn modelId="{D4EBBDCE-F0BD-46E0-A414-7D7DB75D6BE1}" type="presParOf" srcId="{3E75095A-094A-4AA0-ACB4-3F4AD3AF5B6A}" destId="{2B6DD670-322C-4B83-9E59-EA4D3078AB30}" srcOrd="1" destOrd="0" presId="urn:microsoft.com/office/officeart/2008/layout/LinedList"/>
    <dgm:cxn modelId="{D6CEAB07-6014-462E-82BD-342FDB072705}" type="presParOf" srcId="{2B6DD670-322C-4B83-9E59-EA4D3078AB30}" destId="{8B3B4033-7A73-4CAC-BA6C-C89F48C45DA1}" srcOrd="0" destOrd="0" presId="urn:microsoft.com/office/officeart/2008/layout/LinedList"/>
    <dgm:cxn modelId="{DC86A0FD-5941-4564-8CE7-8C1326F71502}" type="presParOf" srcId="{2B6DD670-322C-4B83-9E59-EA4D3078AB30}" destId="{46000B91-87BF-4A1C-B8A4-A015C2139DD4}" srcOrd="1" destOrd="0" presId="urn:microsoft.com/office/officeart/2008/layout/LinedList"/>
    <dgm:cxn modelId="{424A70D9-4841-4E03-AF6A-706203B48225}" type="presParOf" srcId="{2B6DD670-322C-4B83-9E59-EA4D3078AB30}" destId="{7C9662C7-B4FE-4A1E-8CFB-1A2E4ED6ED57}" srcOrd="2" destOrd="0" presId="urn:microsoft.com/office/officeart/2008/layout/LinedList"/>
    <dgm:cxn modelId="{0E326D0A-996B-4CF0-93C1-ACB105D913C4}" type="presParOf" srcId="{3E75095A-094A-4AA0-ACB4-3F4AD3AF5B6A}" destId="{4BC84B76-A6CC-430A-A968-3D466F3D9B29}" srcOrd="2" destOrd="0" presId="urn:microsoft.com/office/officeart/2008/layout/LinedList"/>
    <dgm:cxn modelId="{323B7B20-796C-480D-BDA7-FD880A3A1532}" type="presParOf" srcId="{3E75095A-094A-4AA0-ACB4-3F4AD3AF5B6A}" destId="{05BD1E41-6E8C-4D78-AFB4-1C2EB9B6DF4E}" srcOrd="3" destOrd="0" presId="urn:microsoft.com/office/officeart/2008/layout/LinedList"/>
    <dgm:cxn modelId="{6BA921EC-114A-48BC-914B-B825B14D27C2}" type="presParOf" srcId="{3E75095A-094A-4AA0-ACB4-3F4AD3AF5B6A}" destId="{4D6E564C-4599-4AAE-8650-C63CD3A41D3F}" srcOrd="4" destOrd="0" presId="urn:microsoft.com/office/officeart/2008/layout/LinedList"/>
    <dgm:cxn modelId="{50E23672-7B91-4D28-932F-51BC091C78E7}" type="presParOf" srcId="{4D6E564C-4599-4AAE-8650-C63CD3A41D3F}" destId="{09011C8F-6458-49D8-B75D-63365F658104}" srcOrd="0" destOrd="0" presId="urn:microsoft.com/office/officeart/2008/layout/LinedList"/>
    <dgm:cxn modelId="{984524CB-F222-4744-A5AD-8EBC720664A5}" type="presParOf" srcId="{4D6E564C-4599-4AAE-8650-C63CD3A41D3F}" destId="{E36ACEF7-4BF6-48F7-B71D-A714DD03B24F}" srcOrd="1" destOrd="0" presId="urn:microsoft.com/office/officeart/2008/layout/LinedList"/>
    <dgm:cxn modelId="{4B5B0048-8612-4973-BA67-7E1E4D134912}" type="presParOf" srcId="{4D6E564C-4599-4AAE-8650-C63CD3A41D3F}" destId="{E914726F-9B7A-4765-BE76-37F93B6693FA}" srcOrd="2" destOrd="0" presId="urn:microsoft.com/office/officeart/2008/layout/LinedList"/>
    <dgm:cxn modelId="{C2DAFBC3-6A93-4192-80A0-B4E4883D699E}" type="presParOf" srcId="{3E75095A-094A-4AA0-ACB4-3F4AD3AF5B6A}" destId="{B8FEB682-F0A2-4973-A57B-A9F4352C6B5E}" srcOrd="5" destOrd="0" presId="urn:microsoft.com/office/officeart/2008/layout/LinedList"/>
    <dgm:cxn modelId="{E201011A-0666-4291-A012-7431B049BA3A}" type="presParOf" srcId="{3E75095A-094A-4AA0-ACB4-3F4AD3AF5B6A}" destId="{35DCD91B-1546-40F9-92BA-A2AA5DD9484F}" srcOrd="6" destOrd="0" presId="urn:microsoft.com/office/officeart/2008/layout/LinedList"/>
    <dgm:cxn modelId="{EB386D5C-800E-47E2-9C3B-74391FD4E222}" type="presParOf" srcId="{926B9BE2-3519-4079-A2D6-9282EE1A8644}" destId="{D4C66E0C-4337-4C7F-987B-844156D9BA61}" srcOrd="2" destOrd="0" presId="urn:microsoft.com/office/officeart/2008/layout/LinedList"/>
    <dgm:cxn modelId="{F001D7C0-0F95-48BB-A050-EF04DDA052FA}" type="presParOf" srcId="{926B9BE2-3519-4079-A2D6-9282EE1A8644}" destId="{9BF1A137-E4D0-47E1-ACBC-AF267D499D42}" srcOrd="3" destOrd="0" presId="urn:microsoft.com/office/officeart/2008/layout/LinedList"/>
    <dgm:cxn modelId="{35EDD087-7CF4-439F-9068-938DA58BFBA5}" type="presParOf" srcId="{9BF1A137-E4D0-47E1-ACBC-AF267D499D42}" destId="{2320A217-95ED-4F77-ADA4-F55B8D13F130}" srcOrd="0" destOrd="0" presId="urn:microsoft.com/office/officeart/2008/layout/LinedList"/>
    <dgm:cxn modelId="{147737DF-DA6D-4415-A091-B35F218FF452}" type="presParOf" srcId="{9BF1A137-E4D0-47E1-ACBC-AF267D499D42}" destId="{F342D462-0E6A-4F05-A96A-77A4C91F14A5}" srcOrd="1" destOrd="0" presId="urn:microsoft.com/office/officeart/2008/layout/LinedList"/>
    <dgm:cxn modelId="{9A56723E-924B-485A-A81A-F35CACCCF1EB}" type="presParOf" srcId="{F342D462-0E6A-4F05-A96A-77A4C91F14A5}" destId="{7EF0561D-52B1-4E44-951F-F788BF7FAE6F}" srcOrd="0" destOrd="0" presId="urn:microsoft.com/office/officeart/2008/layout/LinedList"/>
    <dgm:cxn modelId="{0C171A11-3A63-48BE-9B56-78599F30FD3C}" type="presParOf" srcId="{F342D462-0E6A-4F05-A96A-77A4C91F14A5}" destId="{571F8831-2145-4B20-B16A-AE262CBC5551}" srcOrd="1" destOrd="0" presId="urn:microsoft.com/office/officeart/2008/layout/LinedList"/>
    <dgm:cxn modelId="{770194D8-DDD3-4DD9-AF70-A916F3D1913F}" type="presParOf" srcId="{571F8831-2145-4B20-B16A-AE262CBC5551}" destId="{9A443906-5E15-4161-8E8E-87C4A4D57C72}" srcOrd="0" destOrd="0" presId="urn:microsoft.com/office/officeart/2008/layout/LinedList"/>
    <dgm:cxn modelId="{FFE69D3A-6774-45FF-9EB8-02D944FECD8E}" type="presParOf" srcId="{571F8831-2145-4B20-B16A-AE262CBC5551}" destId="{01B55597-B07C-454A-A822-0152C8915FB5}" srcOrd="1" destOrd="0" presId="urn:microsoft.com/office/officeart/2008/layout/LinedList"/>
    <dgm:cxn modelId="{1F2FE15B-608A-41D9-9421-5862340B61BF}" type="presParOf" srcId="{571F8831-2145-4B20-B16A-AE262CBC5551}" destId="{8170219A-7C87-424A-A093-DEF4090BC732}" srcOrd="2" destOrd="0" presId="urn:microsoft.com/office/officeart/2008/layout/LinedList"/>
    <dgm:cxn modelId="{EB141F9D-909C-4CB3-BD3F-9860725202D2}" type="presParOf" srcId="{F342D462-0E6A-4F05-A96A-77A4C91F14A5}" destId="{5D8965FF-E5FC-4073-B988-CF59B93865BA}" srcOrd="2" destOrd="0" presId="urn:microsoft.com/office/officeart/2008/layout/LinedList"/>
    <dgm:cxn modelId="{8BB533CF-07D1-4FA9-8D7C-C5057A26DEEE}" type="presParOf" srcId="{F342D462-0E6A-4F05-A96A-77A4C91F14A5}" destId="{F60F643C-BC3B-4E77-8A7D-A48B546A3128}" srcOrd="3" destOrd="0" presId="urn:microsoft.com/office/officeart/2008/layout/LinedList"/>
    <dgm:cxn modelId="{0B339B82-3775-49E4-95CF-998F152A9C33}" type="presParOf" srcId="{926B9BE2-3519-4079-A2D6-9282EE1A8644}" destId="{87962C03-65C1-4043-9448-C56555F59B21}" srcOrd="4" destOrd="0" presId="urn:microsoft.com/office/officeart/2008/layout/LinedList"/>
    <dgm:cxn modelId="{886C84B5-E558-491A-A237-15187E1B99CB}" type="presParOf" srcId="{926B9BE2-3519-4079-A2D6-9282EE1A8644}" destId="{FF565D2D-AFF1-4CFA-A8D0-117F3111E8F1}" srcOrd="5" destOrd="0" presId="urn:microsoft.com/office/officeart/2008/layout/LinedList"/>
    <dgm:cxn modelId="{8EB678B3-A8BD-4AF1-9861-5AB050F88D9B}" type="presParOf" srcId="{FF565D2D-AFF1-4CFA-A8D0-117F3111E8F1}" destId="{8BEC7FC9-8BDC-4E58-81F9-6CB5BDBEBFEE}" srcOrd="0" destOrd="0" presId="urn:microsoft.com/office/officeart/2008/layout/LinedList"/>
    <dgm:cxn modelId="{C005CA66-8C57-46AD-ABE9-A8BDE1EB32F8}" type="presParOf" srcId="{FF565D2D-AFF1-4CFA-A8D0-117F3111E8F1}" destId="{682DFE80-A0D1-469E-A633-7B80A2EE90BD}" srcOrd="1" destOrd="0" presId="urn:microsoft.com/office/officeart/2008/layout/LinedList"/>
    <dgm:cxn modelId="{B42572F1-D1F7-4626-BEDE-FC72FDDB0BA0}" type="presParOf" srcId="{682DFE80-A0D1-469E-A633-7B80A2EE90BD}" destId="{0A0EB4AF-F28C-47C3-BB71-4504F3631E90}" srcOrd="0" destOrd="0" presId="urn:microsoft.com/office/officeart/2008/layout/LinedList"/>
    <dgm:cxn modelId="{9E618CCF-57C3-47D0-8279-B9CB82AE3300}" type="presParOf" srcId="{682DFE80-A0D1-469E-A633-7B80A2EE90BD}" destId="{63DBD79F-EA86-414D-9385-1E4558795F13}" srcOrd="1" destOrd="0" presId="urn:microsoft.com/office/officeart/2008/layout/LinedList"/>
    <dgm:cxn modelId="{F5FA7144-566C-43B5-9FE4-8B9F513BF13B}" type="presParOf" srcId="{63DBD79F-EA86-414D-9385-1E4558795F13}" destId="{6EA4E210-29CE-4F4E-B8D9-5F7E336CF88E}" srcOrd="0" destOrd="0" presId="urn:microsoft.com/office/officeart/2008/layout/LinedList"/>
    <dgm:cxn modelId="{8EAF38F1-B9CD-4E7A-9330-727FE3ECD2B8}" type="presParOf" srcId="{63DBD79F-EA86-414D-9385-1E4558795F13}" destId="{BD6B2DC6-D5A7-4EBF-921B-E49A1159DC82}" srcOrd="1" destOrd="0" presId="urn:microsoft.com/office/officeart/2008/layout/LinedList"/>
    <dgm:cxn modelId="{C12932F8-E6AD-4AFF-BDAB-B6210289879C}" type="presParOf" srcId="{63DBD79F-EA86-414D-9385-1E4558795F13}" destId="{D613256B-1F36-4774-A8FA-BD89E6FF9D65}" srcOrd="2" destOrd="0" presId="urn:microsoft.com/office/officeart/2008/layout/LinedList"/>
    <dgm:cxn modelId="{7BE65B85-7744-4E88-8190-41699FE789D2}" type="presParOf" srcId="{682DFE80-A0D1-469E-A633-7B80A2EE90BD}" destId="{366E7DEF-C3AA-4065-AE0F-F60485493604}" srcOrd="2" destOrd="0" presId="urn:microsoft.com/office/officeart/2008/layout/LinedList"/>
    <dgm:cxn modelId="{839CE729-3944-4329-A2B4-EC74DBC57F58}" type="presParOf" srcId="{682DFE80-A0D1-469E-A633-7B80A2EE90BD}" destId="{3DCFB8AB-8507-4A7C-A0C8-09C86AA16A0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D25454-78E8-4B59-B23E-94877645D9B5}" type="doc">
      <dgm:prSet loTypeId="urn:microsoft.com/office/officeart/2005/8/layout/vList2#6" loCatId="list" qsTypeId="urn:microsoft.com/office/officeart/2005/8/quickstyle/simple1#7" qsCatId="simple" csTypeId="urn:microsoft.com/office/officeart/2005/8/colors/accent1_2#6" csCatId="accent1" phldr="1"/>
      <dgm:spPr/>
      <dgm:t>
        <a:bodyPr/>
        <a:lstStyle/>
        <a:p>
          <a:endParaRPr lang="es-PE"/>
        </a:p>
      </dgm:t>
    </dgm:pt>
    <dgm:pt modelId="{14DF1214-ED06-4502-A902-EAA3F3C83CA9}">
      <dgm:prSet custT="1"/>
      <dgm:spPr/>
      <dgm:t>
        <a:bodyPr/>
        <a:lstStyle/>
        <a:p>
          <a:r>
            <a:rPr lang="es-PE" sz="2800" b="1" dirty="0"/>
            <a:t>OSINFOR:</a:t>
          </a:r>
          <a:endParaRPr lang="es-PE" sz="2800" dirty="0"/>
        </a:p>
      </dgm:t>
    </dgm:pt>
    <dgm:pt modelId="{A97BCEB5-41CB-4274-8737-13A6C9461CB2}" type="parTrans" cxnId="{892F46BB-56DD-4B1C-B6AE-FAA4EBC97E60}">
      <dgm:prSet/>
      <dgm:spPr/>
      <dgm:t>
        <a:bodyPr/>
        <a:lstStyle/>
        <a:p>
          <a:endParaRPr lang="es-PE"/>
        </a:p>
      </dgm:t>
    </dgm:pt>
    <dgm:pt modelId="{9EA6372B-0CAE-44E0-9DD8-ACDB053BFA6E}" type="sibTrans" cxnId="{892F46BB-56DD-4B1C-B6AE-FAA4EBC97E60}">
      <dgm:prSet/>
      <dgm:spPr/>
      <dgm:t>
        <a:bodyPr/>
        <a:lstStyle/>
        <a:p>
          <a:endParaRPr lang="es-PE"/>
        </a:p>
      </dgm:t>
    </dgm:pt>
    <dgm:pt modelId="{5682DE15-0921-4909-ABDA-4BB3396A80A6}">
      <dgm:prSet custT="1"/>
      <dgm:spPr/>
      <dgm:t>
        <a:bodyPr/>
        <a:lstStyle/>
        <a:p>
          <a:r>
            <a:rPr lang="es-PE" sz="2000" b="1" dirty="0">
              <a:solidFill>
                <a:srgbClr val="FF0000"/>
              </a:solidFill>
            </a:rPr>
            <a:t>Sistema de Información Gerencial del OSINFOR</a:t>
          </a:r>
          <a:r>
            <a:rPr lang="es-PE" sz="2000" dirty="0"/>
            <a:t>: contiene los resultados de los procesos de supervisión, fiscalización y capacitación (recursos forestales y de fauna silvestre). Automatizada y en tiempo real.</a:t>
          </a:r>
          <a:endParaRPr lang="es-PE" sz="1400" dirty="0"/>
        </a:p>
      </dgm:t>
    </dgm:pt>
    <dgm:pt modelId="{A037C8E8-4D2B-4B44-A62B-A44FBADA7F89}" type="parTrans" cxnId="{95B7E46B-5E8C-412A-B445-FC6BAED34300}">
      <dgm:prSet/>
      <dgm:spPr/>
      <dgm:t>
        <a:bodyPr/>
        <a:lstStyle/>
        <a:p>
          <a:endParaRPr lang="es-PE"/>
        </a:p>
      </dgm:t>
    </dgm:pt>
    <dgm:pt modelId="{0B586272-5D8F-4BAE-A888-F7F5C32E9217}" type="sibTrans" cxnId="{95B7E46B-5E8C-412A-B445-FC6BAED34300}">
      <dgm:prSet/>
      <dgm:spPr/>
      <dgm:t>
        <a:bodyPr/>
        <a:lstStyle/>
        <a:p>
          <a:endParaRPr lang="es-PE"/>
        </a:p>
      </dgm:t>
    </dgm:pt>
    <dgm:pt modelId="{A51D8F5B-91CB-43F4-A961-5A08B4396A68}" type="pres">
      <dgm:prSet presAssocID="{4AD25454-78E8-4B59-B23E-94877645D9B5}" presName="linear" presStyleCnt="0">
        <dgm:presLayoutVars>
          <dgm:animLvl val="lvl"/>
          <dgm:resizeHandles val="exact"/>
        </dgm:presLayoutVars>
      </dgm:prSet>
      <dgm:spPr/>
    </dgm:pt>
    <dgm:pt modelId="{788E719C-F9BB-42BA-8311-C4EEA34EB484}" type="pres">
      <dgm:prSet presAssocID="{14DF1214-ED06-4502-A902-EAA3F3C83CA9}" presName="parentText" presStyleLbl="node1" presStyleIdx="0" presStyleCnt="1" custScaleY="42901" custLinFactNeighborX="-333" custLinFactNeighborY="822">
        <dgm:presLayoutVars>
          <dgm:chMax val="0"/>
          <dgm:bulletEnabled val="1"/>
        </dgm:presLayoutVars>
      </dgm:prSet>
      <dgm:spPr/>
    </dgm:pt>
    <dgm:pt modelId="{11BC1DAB-192E-475D-8B6F-AD355AE3F27B}" type="pres">
      <dgm:prSet presAssocID="{14DF1214-ED06-4502-A902-EAA3F3C83CA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39AC819-91D2-48B4-A6AB-2ACECC242D99}" type="presOf" srcId="{4AD25454-78E8-4B59-B23E-94877645D9B5}" destId="{A51D8F5B-91CB-43F4-A961-5A08B4396A68}" srcOrd="0" destOrd="0" presId="urn:microsoft.com/office/officeart/2005/8/layout/vList2#6"/>
    <dgm:cxn modelId="{82DED06A-BC36-4B74-BCFC-0B883877F133}" type="presOf" srcId="{5682DE15-0921-4909-ABDA-4BB3396A80A6}" destId="{11BC1DAB-192E-475D-8B6F-AD355AE3F27B}" srcOrd="0" destOrd="0" presId="urn:microsoft.com/office/officeart/2005/8/layout/vList2#6"/>
    <dgm:cxn modelId="{95B7E46B-5E8C-412A-B445-FC6BAED34300}" srcId="{14DF1214-ED06-4502-A902-EAA3F3C83CA9}" destId="{5682DE15-0921-4909-ABDA-4BB3396A80A6}" srcOrd="0" destOrd="0" parTransId="{A037C8E8-4D2B-4B44-A62B-A44FBADA7F89}" sibTransId="{0B586272-5D8F-4BAE-A888-F7F5C32E9217}"/>
    <dgm:cxn modelId="{892F46BB-56DD-4B1C-B6AE-FAA4EBC97E60}" srcId="{4AD25454-78E8-4B59-B23E-94877645D9B5}" destId="{14DF1214-ED06-4502-A902-EAA3F3C83CA9}" srcOrd="0" destOrd="0" parTransId="{A97BCEB5-41CB-4274-8737-13A6C9461CB2}" sibTransId="{9EA6372B-0CAE-44E0-9DD8-ACDB053BFA6E}"/>
    <dgm:cxn modelId="{BF3348E7-3179-4FF6-B9D3-8D3938437F5D}" type="presOf" srcId="{14DF1214-ED06-4502-A902-EAA3F3C83CA9}" destId="{788E719C-F9BB-42BA-8311-C4EEA34EB484}" srcOrd="0" destOrd="0" presId="urn:microsoft.com/office/officeart/2005/8/layout/vList2#6"/>
    <dgm:cxn modelId="{BBA957F5-8FB4-471A-853F-220871AFE068}" type="presParOf" srcId="{A51D8F5B-91CB-43F4-A961-5A08B4396A68}" destId="{788E719C-F9BB-42BA-8311-C4EEA34EB484}" srcOrd="0" destOrd="0" presId="urn:microsoft.com/office/officeart/2005/8/layout/vList2#6"/>
    <dgm:cxn modelId="{2C01BED7-3F4E-487F-B998-3B684CFC0B70}" type="presParOf" srcId="{A51D8F5B-91CB-43F4-A961-5A08B4396A68}" destId="{11BC1DAB-192E-475D-8B6F-AD355AE3F27B}" srcOrd="1" destOrd="0" presId="urn:microsoft.com/office/officeart/2005/8/layout/vList2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AE5EC-A701-4868-9DA9-6A286E9C5A92}">
      <dsp:nvSpPr>
        <dsp:cNvPr id="0" name=""/>
        <dsp:cNvSpPr/>
      </dsp:nvSpPr>
      <dsp:spPr>
        <a:xfrm>
          <a:off x="720956" y="1613162"/>
          <a:ext cx="401343" cy="76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671" y="0"/>
              </a:lnTo>
              <a:lnTo>
                <a:pt x="200671" y="764756"/>
              </a:lnTo>
              <a:lnTo>
                <a:pt x="401343" y="764756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900036" y="1973948"/>
        <a:ext cx="43183" cy="43183"/>
      </dsp:txXfrm>
    </dsp:sp>
    <dsp:sp modelId="{D649E78E-611D-4344-BD67-7828BCB8CC6D}">
      <dsp:nvSpPr>
        <dsp:cNvPr id="0" name=""/>
        <dsp:cNvSpPr/>
      </dsp:nvSpPr>
      <dsp:spPr>
        <a:xfrm>
          <a:off x="720956" y="1567442"/>
          <a:ext cx="4013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343" y="4572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911594" y="1603128"/>
        <a:ext cx="20067" cy="20067"/>
      </dsp:txXfrm>
    </dsp:sp>
    <dsp:sp modelId="{34C7732A-818B-40A1-93EC-B84531BDF4D0}">
      <dsp:nvSpPr>
        <dsp:cNvPr id="0" name=""/>
        <dsp:cNvSpPr/>
      </dsp:nvSpPr>
      <dsp:spPr>
        <a:xfrm>
          <a:off x="720956" y="848405"/>
          <a:ext cx="401343" cy="764756"/>
        </a:xfrm>
        <a:custGeom>
          <a:avLst/>
          <a:gdLst/>
          <a:ahLst/>
          <a:cxnLst/>
          <a:rect l="0" t="0" r="0" b="0"/>
          <a:pathLst>
            <a:path>
              <a:moveTo>
                <a:pt x="0" y="764756"/>
              </a:moveTo>
              <a:lnTo>
                <a:pt x="200671" y="764756"/>
              </a:lnTo>
              <a:lnTo>
                <a:pt x="200671" y="0"/>
              </a:lnTo>
              <a:lnTo>
                <a:pt x="401343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900036" y="1209192"/>
        <a:ext cx="43183" cy="43183"/>
      </dsp:txXfrm>
    </dsp:sp>
    <dsp:sp modelId="{F96061C7-8D25-41F1-81C6-3D2CDF69F50A}">
      <dsp:nvSpPr>
        <dsp:cNvPr id="0" name=""/>
        <dsp:cNvSpPr/>
      </dsp:nvSpPr>
      <dsp:spPr>
        <a:xfrm rot="16200000">
          <a:off x="-634305" y="1387115"/>
          <a:ext cx="2258429" cy="452093"/>
        </a:xfrm>
        <a:prstGeom prst="rect">
          <a:avLst/>
        </a:prstGeom>
        <a:solidFill>
          <a:srgbClr val="FFCC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/>
            <a:t>LEVES</a:t>
          </a:r>
        </a:p>
      </dsp:txBody>
      <dsp:txXfrm>
        <a:off x="-634305" y="1387115"/>
        <a:ext cx="2258429" cy="452093"/>
      </dsp:txXfrm>
    </dsp:sp>
    <dsp:sp modelId="{23DE828C-65F2-4520-ABFC-E8A97739A523}">
      <dsp:nvSpPr>
        <dsp:cNvPr id="0" name=""/>
        <dsp:cNvSpPr/>
      </dsp:nvSpPr>
      <dsp:spPr>
        <a:xfrm>
          <a:off x="1122300" y="542503"/>
          <a:ext cx="4597836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Incumplimiento de encausar las solicitudes de </a:t>
          </a:r>
          <a:r>
            <a:rPr lang="es-ES_tradnl" sz="1600" kern="1200" dirty="0" err="1"/>
            <a:t>informaci</a:t>
          </a:r>
          <a:r>
            <a:rPr lang="es-ES" sz="1600" kern="1200" dirty="0" err="1"/>
            <a:t>ón</a:t>
          </a:r>
          <a:r>
            <a:rPr lang="es-ES" sz="1600" kern="1200" dirty="0"/>
            <a:t>.</a:t>
          </a:r>
          <a:endParaRPr lang="es-PE" sz="1600" kern="1200" dirty="0"/>
        </a:p>
      </dsp:txBody>
      <dsp:txXfrm>
        <a:off x="1122300" y="542503"/>
        <a:ext cx="4597836" cy="611804"/>
      </dsp:txXfrm>
    </dsp:sp>
    <dsp:sp modelId="{BC54C312-0457-4EBB-940F-DCEC10DAAD7B}">
      <dsp:nvSpPr>
        <dsp:cNvPr id="0" name=""/>
        <dsp:cNvSpPr/>
      </dsp:nvSpPr>
      <dsp:spPr>
        <a:xfrm>
          <a:off x="1122300" y="1307259"/>
          <a:ext cx="4631309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Falta de comunicación del uso del plazo al que hace referencia el inciso g) del artículo 11 de la Ley.</a:t>
          </a:r>
        </a:p>
      </dsp:txBody>
      <dsp:txXfrm>
        <a:off x="1122300" y="1307259"/>
        <a:ext cx="4631309" cy="611804"/>
      </dsp:txXfrm>
    </dsp:sp>
    <dsp:sp modelId="{9FCE1D1E-7703-4DA1-8692-BAEE8476A429}">
      <dsp:nvSpPr>
        <dsp:cNvPr id="0" name=""/>
        <dsp:cNvSpPr/>
      </dsp:nvSpPr>
      <dsp:spPr>
        <a:xfrm>
          <a:off x="1122300" y="2072015"/>
          <a:ext cx="4631309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Incumplir con la obligaciones de conservar la información que posee la Entidad Pública.</a:t>
          </a:r>
          <a:endParaRPr lang="es-ES_tradnl" sz="1600" kern="1200" dirty="0"/>
        </a:p>
      </dsp:txBody>
      <dsp:txXfrm>
        <a:off x="1122300" y="2072015"/>
        <a:ext cx="4631309" cy="611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B4D3-21C3-4E8F-ABF6-E92A3EBE36EC}">
      <dsp:nvSpPr>
        <dsp:cNvPr id="0" name=""/>
        <dsp:cNvSpPr/>
      </dsp:nvSpPr>
      <dsp:spPr>
        <a:xfrm>
          <a:off x="659437" y="1613162"/>
          <a:ext cx="291494" cy="1388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747" y="0"/>
              </a:lnTo>
              <a:lnTo>
                <a:pt x="145747" y="1388596"/>
              </a:lnTo>
              <a:lnTo>
                <a:pt x="291494" y="1388596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69712" y="2271988"/>
        <a:ext cx="70943" cy="70943"/>
      </dsp:txXfrm>
    </dsp:sp>
    <dsp:sp modelId="{C0B51444-3417-4732-A1F4-34BF0103B8B8}">
      <dsp:nvSpPr>
        <dsp:cNvPr id="0" name=""/>
        <dsp:cNvSpPr/>
      </dsp:nvSpPr>
      <dsp:spPr>
        <a:xfrm>
          <a:off x="659437" y="1613162"/>
          <a:ext cx="291494" cy="833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747" y="0"/>
              </a:lnTo>
              <a:lnTo>
                <a:pt x="145747" y="833158"/>
              </a:lnTo>
              <a:lnTo>
                <a:pt x="291494" y="833158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83117" y="2007674"/>
        <a:ext cx="44133" cy="44133"/>
      </dsp:txXfrm>
    </dsp:sp>
    <dsp:sp modelId="{DA860749-43DE-4ABA-B839-DBD0E17CC522}">
      <dsp:nvSpPr>
        <dsp:cNvPr id="0" name=""/>
        <dsp:cNvSpPr/>
      </dsp:nvSpPr>
      <dsp:spPr>
        <a:xfrm>
          <a:off x="659437" y="1613162"/>
          <a:ext cx="291494" cy="27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747" y="0"/>
              </a:lnTo>
              <a:lnTo>
                <a:pt x="145747" y="277719"/>
              </a:lnTo>
              <a:lnTo>
                <a:pt x="291494" y="277719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95119" y="1741956"/>
        <a:ext cx="20130" cy="20130"/>
      </dsp:txXfrm>
    </dsp:sp>
    <dsp:sp modelId="{363FD8E9-58C4-4684-A483-41BAC4434A6E}">
      <dsp:nvSpPr>
        <dsp:cNvPr id="0" name=""/>
        <dsp:cNvSpPr/>
      </dsp:nvSpPr>
      <dsp:spPr>
        <a:xfrm>
          <a:off x="659437" y="1335442"/>
          <a:ext cx="291494" cy="277719"/>
        </a:xfrm>
        <a:custGeom>
          <a:avLst/>
          <a:gdLst/>
          <a:ahLst/>
          <a:cxnLst/>
          <a:rect l="0" t="0" r="0" b="0"/>
          <a:pathLst>
            <a:path>
              <a:moveTo>
                <a:pt x="0" y="277719"/>
              </a:moveTo>
              <a:lnTo>
                <a:pt x="145747" y="277719"/>
              </a:lnTo>
              <a:lnTo>
                <a:pt x="145747" y="0"/>
              </a:lnTo>
              <a:lnTo>
                <a:pt x="291494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95119" y="1464237"/>
        <a:ext cx="20130" cy="20130"/>
      </dsp:txXfrm>
    </dsp:sp>
    <dsp:sp modelId="{816A46E4-FA7E-4690-B15C-9A92F204E460}">
      <dsp:nvSpPr>
        <dsp:cNvPr id="0" name=""/>
        <dsp:cNvSpPr/>
      </dsp:nvSpPr>
      <dsp:spPr>
        <a:xfrm>
          <a:off x="659437" y="780003"/>
          <a:ext cx="291494" cy="833158"/>
        </a:xfrm>
        <a:custGeom>
          <a:avLst/>
          <a:gdLst/>
          <a:ahLst/>
          <a:cxnLst/>
          <a:rect l="0" t="0" r="0" b="0"/>
          <a:pathLst>
            <a:path>
              <a:moveTo>
                <a:pt x="0" y="833158"/>
              </a:moveTo>
              <a:lnTo>
                <a:pt x="145747" y="833158"/>
              </a:lnTo>
              <a:lnTo>
                <a:pt x="145747" y="0"/>
              </a:lnTo>
              <a:lnTo>
                <a:pt x="291494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83117" y="1174516"/>
        <a:ext cx="44133" cy="44133"/>
      </dsp:txXfrm>
    </dsp:sp>
    <dsp:sp modelId="{34C7732A-818B-40A1-93EC-B84531BDF4D0}">
      <dsp:nvSpPr>
        <dsp:cNvPr id="0" name=""/>
        <dsp:cNvSpPr/>
      </dsp:nvSpPr>
      <dsp:spPr>
        <a:xfrm>
          <a:off x="659437" y="224565"/>
          <a:ext cx="291494" cy="1388596"/>
        </a:xfrm>
        <a:custGeom>
          <a:avLst/>
          <a:gdLst/>
          <a:ahLst/>
          <a:cxnLst/>
          <a:rect l="0" t="0" r="0" b="0"/>
          <a:pathLst>
            <a:path>
              <a:moveTo>
                <a:pt x="0" y="1388596"/>
              </a:moveTo>
              <a:lnTo>
                <a:pt x="145747" y="1388596"/>
              </a:lnTo>
              <a:lnTo>
                <a:pt x="145747" y="0"/>
              </a:lnTo>
              <a:lnTo>
                <a:pt x="291494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769712" y="883392"/>
        <a:ext cx="70943" cy="70943"/>
      </dsp:txXfrm>
    </dsp:sp>
    <dsp:sp modelId="{F96061C7-8D25-41F1-81C6-3D2CDF69F50A}">
      <dsp:nvSpPr>
        <dsp:cNvPr id="0" name=""/>
        <dsp:cNvSpPr/>
      </dsp:nvSpPr>
      <dsp:spPr>
        <a:xfrm rot="16200000">
          <a:off x="-732082" y="1390986"/>
          <a:ext cx="2338689" cy="444350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kern="1200" dirty="0"/>
            <a:t>GRAVES</a:t>
          </a:r>
          <a:endParaRPr lang="es-PE" sz="3600" kern="1200" dirty="0"/>
        </a:p>
      </dsp:txBody>
      <dsp:txXfrm>
        <a:off x="-732082" y="1390986"/>
        <a:ext cx="2338689" cy="444350"/>
      </dsp:txXfrm>
    </dsp:sp>
    <dsp:sp modelId="{23DE828C-65F2-4520-ABFC-E8A97739A523}">
      <dsp:nvSpPr>
        <dsp:cNvPr id="0" name=""/>
        <dsp:cNvSpPr/>
      </dsp:nvSpPr>
      <dsp:spPr>
        <a:xfrm>
          <a:off x="950931" y="2389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Negarse a recibir las solicitudes de acceso a la información</a:t>
          </a:r>
          <a:r>
            <a:rPr lang="es-ES" sz="1600" kern="1200" dirty="0"/>
            <a:t>.</a:t>
          </a:r>
          <a:endParaRPr lang="es-PE" sz="1600" kern="1200" dirty="0"/>
        </a:p>
      </dsp:txBody>
      <dsp:txXfrm>
        <a:off x="950931" y="2389"/>
        <a:ext cx="4856454" cy="444350"/>
      </dsp:txXfrm>
    </dsp:sp>
    <dsp:sp modelId="{397A9747-3257-459C-A9EC-2A1640152617}">
      <dsp:nvSpPr>
        <dsp:cNvPr id="0" name=""/>
        <dsp:cNvSpPr/>
      </dsp:nvSpPr>
      <dsp:spPr>
        <a:xfrm>
          <a:off x="950931" y="557828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Incumplir injustificadamente los plazos para atender las solicitudes de información.</a:t>
          </a:r>
          <a:endParaRPr lang="es-ES" sz="1600" kern="1200" dirty="0"/>
        </a:p>
      </dsp:txBody>
      <dsp:txXfrm>
        <a:off x="950931" y="557828"/>
        <a:ext cx="4856454" cy="444350"/>
      </dsp:txXfrm>
    </dsp:sp>
    <dsp:sp modelId="{B83CE4A2-FCC3-4F32-90CA-C6D43D669BFC}">
      <dsp:nvSpPr>
        <dsp:cNvPr id="0" name=""/>
        <dsp:cNvSpPr/>
      </dsp:nvSpPr>
      <dsp:spPr>
        <a:xfrm>
          <a:off x="950931" y="1113267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/>
            <a:t>No incorporar el procedimiento de acceso en el TUPA.</a:t>
          </a:r>
          <a:endParaRPr lang="es-ES_tradnl" sz="1600" kern="1200" dirty="0"/>
        </a:p>
      </dsp:txBody>
      <dsp:txXfrm>
        <a:off x="950931" y="1113267"/>
        <a:ext cx="4856454" cy="444350"/>
      </dsp:txXfrm>
    </dsp:sp>
    <dsp:sp modelId="{354F3F45-494C-48AD-A138-8F87BEFAFB24}">
      <dsp:nvSpPr>
        <dsp:cNvPr id="0" name=""/>
        <dsp:cNvSpPr/>
      </dsp:nvSpPr>
      <dsp:spPr>
        <a:xfrm>
          <a:off x="950931" y="1668705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Aprobar o efectuar cobros adicionales, que no correspondan al costo de reproducción</a:t>
          </a:r>
          <a:r>
            <a:rPr lang="es-ES" sz="1600" kern="1200" dirty="0"/>
            <a:t>.</a:t>
          </a:r>
        </a:p>
      </dsp:txBody>
      <dsp:txXfrm>
        <a:off x="950931" y="1668705"/>
        <a:ext cx="4856454" cy="444350"/>
      </dsp:txXfrm>
    </dsp:sp>
    <dsp:sp modelId="{6152FA86-44BD-4231-A0CC-8E36DE7FD499}">
      <dsp:nvSpPr>
        <dsp:cNvPr id="0" name=""/>
        <dsp:cNvSpPr/>
      </dsp:nvSpPr>
      <dsp:spPr>
        <a:xfrm>
          <a:off x="950931" y="2224144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No remitir, dentro del plazo establecido, la información requerida por la Autoridad.</a:t>
          </a:r>
          <a:endParaRPr lang="es-ES" sz="1600" kern="1200" dirty="0"/>
        </a:p>
      </dsp:txBody>
      <dsp:txXfrm>
        <a:off x="950931" y="2224144"/>
        <a:ext cx="4856454" cy="444350"/>
      </dsp:txXfrm>
    </dsp:sp>
    <dsp:sp modelId="{97BAD032-28B4-4267-A170-28D04FEB54FD}">
      <dsp:nvSpPr>
        <dsp:cNvPr id="0" name=""/>
        <dsp:cNvSpPr/>
      </dsp:nvSpPr>
      <dsp:spPr>
        <a:xfrm>
          <a:off x="950931" y="2779583"/>
          <a:ext cx="4856454" cy="44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Incumplir con la obligación de colaboración con la Autoridad.</a:t>
          </a:r>
          <a:endParaRPr lang="es-ES_tradnl" sz="1600" kern="1200" dirty="0"/>
        </a:p>
      </dsp:txBody>
      <dsp:txXfrm>
        <a:off x="950931" y="2779583"/>
        <a:ext cx="4856454" cy="444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18AA5-D7E6-4280-9FE5-D0B10914561E}">
      <dsp:nvSpPr>
        <dsp:cNvPr id="0" name=""/>
        <dsp:cNvSpPr/>
      </dsp:nvSpPr>
      <dsp:spPr>
        <a:xfrm>
          <a:off x="638240" y="1613162"/>
          <a:ext cx="401343" cy="114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671" y="0"/>
              </a:lnTo>
              <a:lnTo>
                <a:pt x="200671" y="1147134"/>
              </a:lnTo>
              <a:lnTo>
                <a:pt x="401343" y="1147134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808529" y="2156346"/>
        <a:ext cx="60765" cy="60765"/>
      </dsp:txXfrm>
    </dsp:sp>
    <dsp:sp modelId="{87F8C843-929A-437B-A0A2-19E09FD4F2FF}">
      <dsp:nvSpPr>
        <dsp:cNvPr id="0" name=""/>
        <dsp:cNvSpPr/>
      </dsp:nvSpPr>
      <dsp:spPr>
        <a:xfrm>
          <a:off x="638240" y="1613162"/>
          <a:ext cx="401343" cy="38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671" y="0"/>
              </a:lnTo>
              <a:lnTo>
                <a:pt x="200671" y="382378"/>
              </a:lnTo>
              <a:lnTo>
                <a:pt x="401343" y="382378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825053" y="1790492"/>
        <a:ext cx="27716" cy="27716"/>
      </dsp:txXfrm>
    </dsp:sp>
    <dsp:sp modelId="{75901C31-530C-4D47-B88E-B0626FEDA687}">
      <dsp:nvSpPr>
        <dsp:cNvPr id="0" name=""/>
        <dsp:cNvSpPr/>
      </dsp:nvSpPr>
      <dsp:spPr>
        <a:xfrm>
          <a:off x="638240" y="1230783"/>
          <a:ext cx="401343" cy="382378"/>
        </a:xfrm>
        <a:custGeom>
          <a:avLst/>
          <a:gdLst/>
          <a:ahLst/>
          <a:cxnLst/>
          <a:rect l="0" t="0" r="0" b="0"/>
          <a:pathLst>
            <a:path>
              <a:moveTo>
                <a:pt x="0" y="382378"/>
              </a:moveTo>
              <a:lnTo>
                <a:pt x="200671" y="382378"/>
              </a:lnTo>
              <a:lnTo>
                <a:pt x="200671" y="0"/>
              </a:lnTo>
              <a:lnTo>
                <a:pt x="401343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825053" y="1408114"/>
        <a:ext cx="27716" cy="27716"/>
      </dsp:txXfrm>
    </dsp:sp>
    <dsp:sp modelId="{34C7732A-818B-40A1-93EC-B84531BDF4D0}">
      <dsp:nvSpPr>
        <dsp:cNvPr id="0" name=""/>
        <dsp:cNvSpPr/>
      </dsp:nvSpPr>
      <dsp:spPr>
        <a:xfrm>
          <a:off x="638240" y="466027"/>
          <a:ext cx="401343" cy="1147134"/>
        </a:xfrm>
        <a:custGeom>
          <a:avLst/>
          <a:gdLst/>
          <a:ahLst/>
          <a:cxnLst/>
          <a:rect l="0" t="0" r="0" b="0"/>
          <a:pathLst>
            <a:path>
              <a:moveTo>
                <a:pt x="0" y="1147134"/>
              </a:moveTo>
              <a:lnTo>
                <a:pt x="200671" y="1147134"/>
              </a:lnTo>
              <a:lnTo>
                <a:pt x="200671" y="0"/>
              </a:lnTo>
              <a:lnTo>
                <a:pt x="401343" y="0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/>
        </a:p>
      </dsp:txBody>
      <dsp:txXfrm>
        <a:off x="808529" y="1009212"/>
        <a:ext cx="60765" cy="60765"/>
      </dsp:txXfrm>
    </dsp:sp>
    <dsp:sp modelId="{F96061C7-8D25-41F1-81C6-3D2CDF69F50A}">
      <dsp:nvSpPr>
        <dsp:cNvPr id="0" name=""/>
        <dsp:cNvSpPr/>
      </dsp:nvSpPr>
      <dsp:spPr>
        <a:xfrm rot="16200000">
          <a:off x="-782028" y="1375882"/>
          <a:ext cx="2365978" cy="474558"/>
        </a:xfrm>
        <a:prstGeom prst="rect">
          <a:avLst/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dirty="0"/>
            <a:t>MUY GRAVES</a:t>
          </a:r>
          <a:endParaRPr lang="es-PE" sz="3200" kern="1200" dirty="0"/>
        </a:p>
      </dsp:txBody>
      <dsp:txXfrm>
        <a:off x="-782028" y="1375882"/>
        <a:ext cx="2365978" cy="474558"/>
      </dsp:txXfrm>
    </dsp:sp>
    <dsp:sp modelId="{23DE828C-65F2-4520-ABFC-E8A97739A523}">
      <dsp:nvSpPr>
        <dsp:cNvPr id="0" name=""/>
        <dsp:cNvSpPr/>
      </dsp:nvSpPr>
      <dsp:spPr>
        <a:xfrm>
          <a:off x="1039584" y="160125"/>
          <a:ext cx="5617029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Sustraer, destruir, extraviar, alterar y/o mutilar, total o parcialmente, la información</a:t>
          </a:r>
          <a:r>
            <a:rPr lang="es-ES" sz="1400" kern="1200" dirty="0"/>
            <a:t> en poder del Estado o las solicitudes de acceso a la información.</a:t>
          </a:r>
          <a:endParaRPr lang="es-PE" sz="1400" kern="1200" dirty="0"/>
        </a:p>
      </dsp:txBody>
      <dsp:txXfrm>
        <a:off x="1039584" y="160125"/>
        <a:ext cx="5617029" cy="611804"/>
      </dsp:txXfrm>
    </dsp:sp>
    <dsp:sp modelId="{A05AEA1C-5DD9-425E-A3DF-F819B9C33968}">
      <dsp:nvSpPr>
        <dsp:cNvPr id="0" name=""/>
        <dsp:cNvSpPr/>
      </dsp:nvSpPr>
      <dsp:spPr>
        <a:xfrm>
          <a:off x="1039584" y="924881"/>
          <a:ext cx="5561564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Emitir directivas, lineamientos y otras disposiciones de administración internas u órdenes que contravengan el régimen jurídico de la transparencia y acceso a la información pública.</a:t>
          </a:r>
        </a:p>
      </dsp:txBody>
      <dsp:txXfrm>
        <a:off x="1039584" y="924881"/>
        <a:ext cx="5561564" cy="611804"/>
      </dsp:txXfrm>
    </dsp:sp>
    <dsp:sp modelId="{F0BB07E4-DC9B-45D4-B7FF-0E436B0CFD85}">
      <dsp:nvSpPr>
        <dsp:cNvPr id="0" name=""/>
        <dsp:cNvSpPr/>
      </dsp:nvSpPr>
      <dsp:spPr>
        <a:xfrm>
          <a:off x="1039584" y="1689637"/>
          <a:ext cx="5509971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Negarse a cumplir con lo ordenado por la Autoridad.</a:t>
          </a:r>
        </a:p>
      </dsp:txBody>
      <dsp:txXfrm>
        <a:off x="1039584" y="1689637"/>
        <a:ext cx="5509971" cy="611804"/>
      </dsp:txXfrm>
    </dsp:sp>
    <dsp:sp modelId="{8A7B01AA-2DA7-4AEB-A4C0-0C7CF02FFEC2}">
      <dsp:nvSpPr>
        <dsp:cNvPr id="0" name=""/>
        <dsp:cNvSpPr/>
      </dsp:nvSpPr>
      <dsp:spPr>
        <a:xfrm>
          <a:off x="1039584" y="2454393"/>
          <a:ext cx="5621324" cy="61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Denegar solicitudes de acceso a la información sin expresar motivación, con motivación aparente o apartándose de los precedentes vinculantes, y doctrina jurisprudencial vinculante del TC.</a:t>
          </a:r>
        </a:p>
      </dsp:txBody>
      <dsp:txXfrm>
        <a:off x="1039584" y="2454393"/>
        <a:ext cx="5621324" cy="611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C6953-CE5C-46F0-9D39-539A10099115}">
      <dsp:nvSpPr>
        <dsp:cNvPr id="0" name=""/>
        <dsp:cNvSpPr/>
      </dsp:nvSpPr>
      <dsp:spPr>
        <a:xfrm>
          <a:off x="0" y="0"/>
          <a:ext cx="6783375" cy="0"/>
        </a:xfrm>
        <a:prstGeom prst="lin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D0AE84-EF2B-43A7-A44E-F5B5E5C01379}">
      <dsp:nvSpPr>
        <dsp:cNvPr id="0" name=""/>
        <dsp:cNvSpPr/>
      </dsp:nvSpPr>
      <dsp:spPr>
        <a:xfrm>
          <a:off x="0" y="0"/>
          <a:ext cx="1236622" cy="253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Clases de sanciones:</a:t>
          </a:r>
          <a:endParaRPr lang="es-PE" sz="2000" kern="1200" dirty="0"/>
        </a:p>
      </dsp:txBody>
      <dsp:txXfrm>
        <a:off x="0" y="0"/>
        <a:ext cx="1236622" cy="2539615"/>
      </dsp:txXfrm>
    </dsp:sp>
    <dsp:sp modelId="{F4DD487F-5F35-42C3-87A7-985640DA238E}">
      <dsp:nvSpPr>
        <dsp:cNvPr id="0" name=""/>
        <dsp:cNvSpPr/>
      </dsp:nvSpPr>
      <dsp:spPr>
        <a:xfrm>
          <a:off x="1338373" y="23932"/>
          <a:ext cx="5324949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Amonestación</a:t>
          </a:r>
          <a:r>
            <a:rPr lang="es-ES" sz="1600" kern="1200" dirty="0"/>
            <a:t> escrita</a:t>
          </a:r>
          <a:endParaRPr lang="es-PE" sz="1600" kern="1200" dirty="0"/>
        </a:p>
      </dsp:txBody>
      <dsp:txXfrm>
        <a:off x="1338373" y="23932"/>
        <a:ext cx="5324949" cy="478657"/>
      </dsp:txXfrm>
    </dsp:sp>
    <dsp:sp modelId="{A9D01C5E-2612-45EA-AB92-A2E7B26506B8}">
      <dsp:nvSpPr>
        <dsp:cNvPr id="0" name=""/>
        <dsp:cNvSpPr/>
      </dsp:nvSpPr>
      <dsp:spPr>
        <a:xfrm>
          <a:off x="1236622" y="502590"/>
          <a:ext cx="54267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E5865E3-735A-4B2C-B13D-FE98B29A15EF}">
      <dsp:nvSpPr>
        <dsp:cNvPr id="0" name=""/>
        <dsp:cNvSpPr/>
      </dsp:nvSpPr>
      <dsp:spPr>
        <a:xfrm>
          <a:off x="1338373" y="526523"/>
          <a:ext cx="5324949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Suspensión sin goce de haber entre diez y ciento ochenta días</a:t>
          </a:r>
          <a:endParaRPr lang="es-PE" sz="1600" kern="1200" dirty="0"/>
        </a:p>
      </dsp:txBody>
      <dsp:txXfrm>
        <a:off x="1338373" y="526523"/>
        <a:ext cx="5324949" cy="478657"/>
      </dsp:txXfrm>
    </dsp:sp>
    <dsp:sp modelId="{37F2BC7C-ED95-43AA-BF1C-5B23CC1F7420}">
      <dsp:nvSpPr>
        <dsp:cNvPr id="0" name=""/>
        <dsp:cNvSpPr/>
      </dsp:nvSpPr>
      <dsp:spPr>
        <a:xfrm>
          <a:off x="1236622" y="1005181"/>
          <a:ext cx="54267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2CD3E67-D507-4A09-9101-A4CA2A0CCCB5}">
      <dsp:nvSpPr>
        <dsp:cNvPr id="0" name=""/>
        <dsp:cNvSpPr/>
      </dsp:nvSpPr>
      <dsp:spPr>
        <a:xfrm>
          <a:off x="1338373" y="1029114"/>
          <a:ext cx="5324949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Multa no mayor de 5 UIT</a:t>
          </a:r>
          <a:endParaRPr lang="es-PE" sz="1600" kern="1200" dirty="0"/>
        </a:p>
      </dsp:txBody>
      <dsp:txXfrm>
        <a:off x="1338373" y="1029114"/>
        <a:ext cx="5324949" cy="478657"/>
      </dsp:txXfrm>
    </dsp:sp>
    <dsp:sp modelId="{FA57144B-BA6F-4E36-B9A9-85CFF71EFE95}">
      <dsp:nvSpPr>
        <dsp:cNvPr id="0" name=""/>
        <dsp:cNvSpPr/>
      </dsp:nvSpPr>
      <dsp:spPr>
        <a:xfrm>
          <a:off x="1236622" y="1507772"/>
          <a:ext cx="54267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0260D1A-9DDB-417A-BA0A-91C6CAA641B3}">
      <dsp:nvSpPr>
        <dsp:cNvPr id="0" name=""/>
        <dsp:cNvSpPr/>
      </dsp:nvSpPr>
      <dsp:spPr>
        <a:xfrm>
          <a:off x="1338373" y="1531705"/>
          <a:ext cx="5324949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Destitución</a:t>
          </a:r>
          <a:endParaRPr lang="es-PE" sz="1600" kern="1200" dirty="0"/>
        </a:p>
      </dsp:txBody>
      <dsp:txXfrm>
        <a:off x="1338373" y="1531705"/>
        <a:ext cx="5324949" cy="478657"/>
      </dsp:txXfrm>
    </dsp:sp>
    <dsp:sp modelId="{AC5B0561-8AC9-43FE-8E27-CCC5064671B3}">
      <dsp:nvSpPr>
        <dsp:cNvPr id="0" name=""/>
        <dsp:cNvSpPr/>
      </dsp:nvSpPr>
      <dsp:spPr>
        <a:xfrm>
          <a:off x="1236622" y="2010363"/>
          <a:ext cx="54267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84EEC80-DA01-454D-AE75-40306AE3F387}">
      <dsp:nvSpPr>
        <dsp:cNvPr id="0" name=""/>
        <dsp:cNvSpPr/>
      </dsp:nvSpPr>
      <dsp:spPr>
        <a:xfrm>
          <a:off x="1338373" y="2034296"/>
          <a:ext cx="5324949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Inhabilitación</a:t>
          </a:r>
          <a:endParaRPr lang="es-PE" sz="1600" kern="1200" dirty="0"/>
        </a:p>
      </dsp:txBody>
      <dsp:txXfrm>
        <a:off x="1338373" y="2034296"/>
        <a:ext cx="5324949" cy="478657"/>
      </dsp:txXfrm>
    </dsp:sp>
    <dsp:sp modelId="{371B1055-63B8-4FBC-9D64-24AFBAB32AAD}">
      <dsp:nvSpPr>
        <dsp:cNvPr id="0" name=""/>
        <dsp:cNvSpPr/>
      </dsp:nvSpPr>
      <dsp:spPr>
        <a:xfrm>
          <a:off x="1236622" y="2512954"/>
          <a:ext cx="5426700" cy="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D4621-C505-4645-A6C4-5D22E315F7C3}">
      <dsp:nvSpPr>
        <dsp:cNvPr id="0" name=""/>
        <dsp:cNvSpPr/>
      </dsp:nvSpPr>
      <dsp:spPr>
        <a:xfrm>
          <a:off x="1228452" y="907780"/>
          <a:ext cx="2030944" cy="169243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General de Transparencia, Acceso a la Información Pública y Protección de Datos Personales</a:t>
          </a:r>
        </a:p>
      </dsp:txBody>
      <dsp:txXfrm>
        <a:off x="1278022" y="957350"/>
        <a:ext cx="1931804" cy="1593291"/>
      </dsp:txXfrm>
    </dsp:sp>
    <dsp:sp modelId="{A4F118D8-E9CB-4B37-B029-23D46E3B06B1}">
      <dsp:nvSpPr>
        <dsp:cNvPr id="0" name=""/>
        <dsp:cNvSpPr/>
      </dsp:nvSpPr>
      <dsp:spPr>
        <a:xfrm rot="18170083">
          <a:off x="2944738" y="1151561"/>
          <a:ext cx="1374708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1374708" y="2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7725" y="1142086"/>
        <a:ext cx="68735" cy="68735"/>
      </dsp:txXfrm>
    </dsp:sp>
    <dsp:sp modelId="{C5FE356A-51EF-45E1-8401-169D951846F1}">
      <dsp:nvSpPr>
        <dsp:cNvPr id="0" name=""/>
        <dsp:cNvSpPr/>
      </dsp:nvSpPr>
      <dsp:spPr>
        <a:xfrm>
          <a:off x="4004788" y="20391"/>
          <a:ext cx="2085453" cy="115704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Transparencia y Acceso a la Información Pública</a:t>
          </a:r>
        </a:p>
      </dsp:txBody>
      <dsp:txXfrm>
        <a:off x="4038677" y="54280"/>
        <a:ext cx="2017675" cy="1089264"/>
      </dsp:txXfrm>
    </dsp:sp>
    <dsp:sp modelId="{4FEBC8A3-B218-4ECA-853A-ADA799143BD7}">
      <dsp:nvSpPr>
        <dsp:cNvPr id="0" name=""/>
        <dsp:cNvSpPr/>
      </dsp:nvSpPr>
      <dsp:spPr>
        <a:xfrm rot="441071">
          <a:off x="3256327" y="1776890"/>
          <a:ext cx="746970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746970" y="2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1138" y="1783109"/>
        <a:ext cx="37348" cy="37348"/>
      </dsp:txXfrm>
    </dsp:sp>
    <dsp:sp modelId="{A82EB956-A8C5-42F7-A11A-429A74AC2872}">
      <dsp:nvSpPr>
        <dsp:cNvPr id="0" name=""/>
        <dsp:cNvSpPr/>
      </dsp:nvSpPr>
      <dsp:spPr>
        <a:xfrm>
          <a:off x="4000228" y="1306110"/>
          <a:ext cx="2142582" cy="108692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Protección de Datos Personales</a:t>
          </a:r>
        </a:p>
      </dsp:txBody>
      <dsp:txXfrm>
        <a:off x="4032063" y="1337945"/>
        <a:ext cx="2078912" cy="1023252"/>
      </dsp:txXfrm>
    </dsp:sp>
    <dsp:sp modelId="{D5E2AE96-EA32-491C-ABE7-3532DBCC9240}">
      <dsp:nvSpPr>
        <dsp:cNvPr id="0" name=""/>
        <dsp:cNvSpPr/>
      </dsp:nvSpPr>
      <dsp:spPr>
        <a:xfrm rot="3471227">
          <a:off x="2908257" y="2364487"/>
          <a:ext cx="1500861" cy="49785"/>
        </a:xfrm>
        <a:custGeom>
          <a:avLst/>
          <a:gdLst/>
          <a:ahLst/>
          <a:cxnLst/>
          <a:rect l="0" t="0" r="0" b="0"/>
          <a:pathLst>
            <a:path>
              <a:moveTo>
                <a:pt x="0" y="24892"/>
              </a:moveTo>
              <a:lnTo>
                <a:pt x="1500861" y="248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1166" y="2351858"/>
        <a:ext cx="75043" cy="75043"/>
      </dsp:txXfrm>
    </dsp:sp>
    <dsp:sp modelId="{FA03CEC7-78C6-4E89-B07B-3A481CEBE90E}">
      <dsp:nvSpPr>
        <dsp:cNvPr id="0" name=""/>
        <dsp:cNvSpPr/>
      </dsp:nvSpPr>
      <dsp:spPr>
        <a:xfrm>
          <a:off x="4057978" y="2541537"/>
          <a:ext cx="2126748" cy="96645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Dirección de Fiscalización e Instrucción</a:t>
          </a:r>
        </a:p>
      </dsp:txBody>
      <dsp:txXfrm>
        <a:off x="4086284" y="2569843"/>
        <a:ext cx="2070136" cy="9098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97D56-5F39-47CE-A278-029A521A84BA}">
      <dsp:nvSpPr>
        <dsp:cNvPr id="0" name=""/>
        <dsp:cNvSpPr/>
      </dsp:nvSpPr>
      <dsp:spPr>
        <a:xfrm>
          <a:off x="0" y="2115"/>
          <a:ext cx="9696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64BBB-4F54-47D5-98EA-B62F8ADCC293}">
      <dsp:nvSpPr>
        <dsp:cNvPr id="0" name=""/>
        <dsp:cNvSpPr/>
      </dsp:nvSpPr>
      <dsp:spPr>
        <a:xfrm>
          <a:off x="0" y="2115"/>
          <a:ext cx="1939237" cy="144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endParaRPr lang="es-PE" sz="6500" kern="1200" dirty="0"/>
        </a:p>
      </dsp:txBody>
      <dsp:txXfrm>
        <a:off x="0" y="2115"/>
        <a:ext cx="1939237" cy="1443105"/>
      </dsp:txXfrm>
    </dsp:sp>
    <dsp:sp modelId="{46000B91-87BF-4A1C-B8A4-A015C2139DD4}">
      <dsp:nvSpPr>
        <dsp:cNvPr id="0" name=""/>
        <dsp:cNvSpPr/>
      </dsp:nvSpPr>
      <dsp:spPr>
        <a:xfrm>
          <a:off x="3780524" y="45256"/>
          <a:ext cx="5380726" cy="670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Sistema Integrado de Administración Financiera – SIAF </a:t>
          </a:r>
        </a:p>
      </dsp:txBody>
      <dsp:txXfrm>
        <a:off x="3780524" y="45256"/>
        <a:ext cx="5380726" cy="670818"/>
      </dsp:txXfrm>
    </dsp:sp>
    <dsp:sp modelId="{4BC84B76-A6CC-430A-A968-3D466F3D9B29}">
      <dsp:nvSpPr>
        <dsp:cNvPr id="0" name=""/>
        <dsp:cNvSpPr/>
      </dsp:nvSpPr>
      <dsp:spPr>
        <a:xfrm>
          <a:off x="1939237" y="706475"/>
          <a:ext cx="7756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ACEF7-4BF6-48F7-B71D-A714DD03B24F}">
      <dsp:nvSpPr>
        <dsp:cNvPr id="0" name=""/>
        <dsp:cNvSpPr/>
      </dsp:nvSpPr>
      <dsp:spPr>
        <a:xfrm>
          <a:off x="3988014" y="706280"/>
          <a:ext cx="4718069" cy="670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Sistema nacional de Inversión Pública – SNIP</a:t>
          </a:r>
        </a:p>
      </dsp:txBody>
      <dsp:txXfrm>
        <a:off x="3988014" y="706280"/>
        <a:ext cx="4718069" cy="670818"/>
      </dsp:txXfrm>
    </dsp:sp>
    <dsp:sp modelId="{B8FEB682-F0A2-4973-A57B-A9F4352C6B5E}">
      <dsp:nvSpPr>
        <dsp:cNvPr id="0" name=""/>
        <dsp:cNvSpPr/>
      </dsp:nvSpPr>
      <dsp:spPr>
        <a:xfrm>
          <a:off x="1939237" y="1410834"/>
          <a:ext cx="7756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66E0C-4337-4C7F-987B-844156D9BA61}">
      <dsp:nvSpPr>
        <dsp:cNvPr id="0" name=""/>
        <dsp:cNvSpPr/>
      </dsp:nvSpPr>
      <dsp:spPr>
        <a:xfrm>
          <a:off x="0" y="1445220"/>
          <a:ext cx="9696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0A217-95ED-4F77-ADA4-F55B8D13F130}">
      <dsp:nvSpPr>
        <dsp:cNvPr id="0" name=""/>
        <dsp:cNvSpPr/>
      </dsp:nvSpPr>
      <dsp:spPr>
        <a:xfrm>
          <a:off x="0" y="1445220"/>
          <a:ext cx="1939237" cy="144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6500" kern="1200" dirty="0"/>
        </a:p>
      </dsp:txBody>
      <dsp:txXfrm>
        <a:off x="0" y="1445220"/>
        <a:ext cx="1939237" cy="1443105"/>
      </dsp:txXfrm>
    </dsp:sp>
    <dsp:sp modelId="{01B55597-B07C-454A-A822-0152C8915FB5}">
      <dsp:nvSpPr>
        <dsp:cNvPr id="0" name=""/>
        <dsp:cNvSpPr/>
      </dsp:nvSpPr>
      <dsp:spPr>
        <a:xfrm>
          <a:off x="3808230" y="1559219"/>
          <a:ext cx="5077865" cy="131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kern="1200" dirty="0">
              <a:sym typeface="+mn-ea"/>
            </a:rPr>
            <a:t>Sistema Electrónico de Contrataciones del Estado – SEACE</a:t>
          </a:r>
          <a:endParaRPr lang="es-PE" sz="2000" b="1" kern="1200" dirty="0"/>
        </a:p>
      </dsp:txBody>
      <dsp:txXfrm>
        <a:off x="3808230" y="1559219"/>
        <a:ext cx="5077865" cy="1310632"/>
      </dsp:txXfrm>
    </dsp:sp>
    <dsp:sp modelId="{5D8965FF-E5FC-4073-B988-CF59B93865BA}">
      <dsp:nvSpPr>
        <dsp:cNvPr id="0" name=""/>
        <dsp:cNvSpPr/>
      </dsp:nvSpPr>
      <dsp:spPr>
        <a:xfrm>
          <a:off x="1939237" y="2821385"/>
          <a:ext cx="7756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62C03-65C1-4043-9448-C56555F59B21}">
      <dsp:nvSpPr>
        <dsp:cNvPr id="0" name=""/>
        <dsp:cNvSpPr/>
      </dsp:nvSpPr>
      <dsp:spPr>
        <a:xfrm>
          <a:off x="0" y="2888326"/>
          <a:ext cx="96961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C7FC9-8BDC-4E58-81F9-6CB5BDBEBFEE}">
      <dsp:nvSpPr>
        <dsp:cNvPr id="0" name=""/>
        <dsp:cNvSpPr/>
      </dsp:nvSpPr>
      <dsp:spPr>
        <a:xfrm>
          <a:off x="0" y="2888326"/>
          <a:ext cx="1939237" cy="144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6500" kern="1200" dirty="0"/>
        </a:p>
      </dsp:txBody>
      <dsp:txXfrm>
        <a:off x="0" y="2888326"/>
        <a:ext cx="1939237" cy="1443105"/>
      </dsp:txXfrm>
    </dsp:sp>
    <dsp:sp modelId="{BD6B2DC6-D5A7-4EBF-921B-E49A1159DC82}">
      <dsp:nvSpPr>
        <dsp:cNvPr id="0" name=""/>
        <dsp:cNvSpPr/>
      </dsp:nvSpPr>
      <dsp:spPr>
        <a:xfrm>
          <a:off x="4088181" y="2935036"/>
          <a:ext cx="4524203" cy="131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300" kern="1200" dirty="0">
            <a:sym typeface="+mn-ea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ym typeface="+mn-ea"/>
            </a:rPr>
            <a:t>INFOBRAS</a:t>
          </a:r>
          <a:endParaRPr lang="es-PE" sz="2400" b="1" kern="1200" dirty="0"/>
        </a:p>
      </dsp:txBody>
      <dsp:txXfrm>
        <a:off x="4088181" y="2935036"/>
        <a:ext cx="4524203" cy="1310632"/>
      </dsp:txXfrm>
    </dsp:sp>
    <dsp:sp modelId="{366E7DEF-C3AA-4065-AE0F-F60485493604}">
      <dsp:nvSpPr>
        <dsp:cNvPr id="0" name=""/>
        <dsp:cNvSpPr/>
      </dsp:nvSpPr>
      <dsp:spPr>
        <a:xfrm>
          <a:off x="1939237" y="4264490"/>
          <a:ext cx="7756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E719C-F9BB-42BA-8311-C4EEA34EB484}">
      <dsp:nvSpPr>
        <dsp:cNvPr id="0" name=""/>
        <dsp:cNvSpPr/>
      </dsp:nvSpPr>
      <dsp:spPr>
        <a:xfrm>
          <a:off x="0" y="105116"/>
          <a:ext cx="10463462" cy="513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b="1" kern="1200" dirty="0"/>
            <a:t>OSINFOR:</a:t>
          </a:r>
          <a:endParaRPr lang="es-PE" sz="2800" kern="1200" dirty="0"/>
        </a:p>
      </dsp:txBody>
      <dsp:txXfrm>
        <a:off x="25091" y="130207"/>
        <a:ext cx="10413280" cy="463806"/>
      </dsp:txXfrm>
    </dsp:sp>
    <dsp:sp modelId="{11BC1DAB-192E-475D-8B6F-AD355AE3F27B}">
      <dsp:nvSpPr>
        <dsp:cNvPr id="0" name=""/>
        <dsp:cNvSpPr/>
      </dsp:nvSpPr>
      <dsp:spPr>
        <a:xfrm>
          <a:off x="0" y="610392"/>
          <a:ext cx="1046346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21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PE" sz="2000" b="1" kern="1200" dirty="0">
              <a:solidFill>
                <a:srgbClr val="FF0000"/>
              </a:solidFill>
            </a:rPr>
            <a:t>Sistema de Información Gerencial del OSINFOR</a:t>
          </a:r>
          <a:r>
            <a:rPr lang="es-PE" sz="2000" kern="1200" dirty="0"/>
            <a:t>: contiene los resultados de los procesos de supervisión, fiscalización y capacitación (recursos forestales y de fauna silvestre). Automatizada y en tiempo real.</a:t>
          </a:r>
          <a:endParaRPr lang="es-PE" sz="1400" kern="1200" dirty="0"/>
        </a:p>
      </dsp:txBody>
      <dsp:txXfrm>
        <a:off x="0" y="610392"/>
        <a:ext cx="10463462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#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8850" y="0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/>
          <a:lstStyle>
            <a:lvl1pPr algn="r">
              <a:defRPr sz="1200"/>
            </a:lvl1pPr>
          </a:lstStyle>
          <a:p>
            <a:fld id="{3247661C-1999-4643-ACBC-1A351F54EFAC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96307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8850" y="9496307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 anchor="b"/>
          <a:lstStyle>
            <a:lvl1pPr algn="r">
              <a:defRPr sz="1200"/>
            </a:lvl1pPr>
          </a:lstStyle>
          <a:p>
            <a:fld id="{89BF9E32-1386-4C1B-A3E4-159CF78A62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61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8850" y="0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/>
          <a:lstStyle>
            <a:lvl1pPr algn="r">
              <a:defRPr sz="1200"/>
            </a:lvl1pPr>
          </a:lstStyle>
          <a:p>
            <a:fld id="{D785E056-EDA6-4AE5-91E6-DF558C67D53F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49363"/>
            <a:ext cx="5999162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27" tIns="44563" rIns="89127" bIns="4456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6902" y="4810876"/>
            <a:ext cx="5492134" cy="3937865"/>
          </a:xfrm>
          <a:prstGeom prst="rect">
            <a:avLst/>
          </a:prstGeom>
        </p:spPr>
        <p:txBody>
          <a:bodyPr vert="horz" lIns="89127" tIns="44563" rIns="89127" bIns="4456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96307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8850" y="9496307"/>
            <a:ext cx="2975548" cy="501768"/>
          </a:xfrm>
          <a:prstGeom prst="rect">
            <a:avLst/>
          </a:prstGeom>
        </p:spPr>
        <p:txBody>
          <a:bodyPr vert="horz" lIns="89127" tIns="44563" rIns="89127" bIns="44563" rtlCol="0" anchor="b"/>
          <a:lstStyle>
            <a:lvl1pPr algn="r">
              <a:defRPr sz="1200"/>
            </a:lvl1pPr>
          </a:lstStyle>
          <a:p>
            <a:fld id="{C0C14F11-B50A-4DF7-A3CD-51BEA1963F5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275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PE" altLang="es-PE" sz="1200" dirty="0"/>
              <a:t>El Ministerio de Justicia y Derechos Humanos también difunde información a través del Portal de Transparencia Estándar. Este portal es una herramienta virtual donde todas las entidades</a:t>
            </a:r>
            <a:r>
              <a:rPr lang="es-PE" altLang="es-PE" sz="1200" baseline="0" dirty="0"/>
              <a:t> públicas difunden información sobre su gestión</a:t>
            </a:r>
            <a:r>
              <a:rPr lang="es-PE" altLang="es-PE" sz="1200" dirty="0"/>
              <a:t>. 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s-PE" altLang="es-PE" sz="1200" dirty="0"/>
          </a:p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PE" altLang="es-PE" sz="1200" dirty="0"/>
              <a:t>El enlace al Portal de Transparencia Estándar se ubica en la parte superior derecha de nuestro portal institucional</a:t>
            </a:r>
            <a:r>
              <a:rPr lang="es-PE" altLang="es-PE" sz="1200" baseline="0" dirty="0"/>
              <a:t>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s-PE" altLang="es-PE" sz="1200" baseline="0" dirty="0"/>
          </a:p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PE" altLang="es-PE" sz="1200" baseline="0" dirty="0"/>
              <a:t>En el Portal de Transparencia Estándar se encuentra información referente a: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PE" altLang="es-PE" sz="1200" baseline="0" dirty="0"/>
              <a:t>Datos Generales: como el directorio de los funcionarios de la entidad, las normas emitidas y las declaraciones juradas de ingresos y de bienes y rentas.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PE" altLang="es-PE" sz="1200" baseline="0" dirty="0"/>
              <a:t>Planeamiento y Organización: como los instrumentos de gestión tales como el Reglamento de Organización y Funciones – ROF y el Texto Único de Procedimientos Administrativos - TUPA, o planes y políticas como el Plan Estratégico Institucional y el Plan Operativo Institucional y las recomendaciones de auditoría, entre otros.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PE" altLang="es-PE" sz="1200" baseline="0" dirty="0"/>
              <a:t>Presupuesto:  en este rubro se encuentra información relacionada a la ejecución presupuestal de la entidad y los saldos de balance.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PE" altLang="es-PE" sz="1200" baseline="0" dirty="0"/>
              <a:t>Proyectos de Inversión e Infobras: acá encontramos información referente a los proyectos de inversión, adicionales de obras, informes de supervisión de contratos, Infobras, entre otros.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PE" altLang="es-PE" sz="1200" baseline="0" dirty="0"/>
              <a:t>Participación Ciudadana: Solo aplicable para gobiernos regionales y locales. 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PE" altLang="es-PE" sz="1200" baseline="0" dirty="0"/>
              <a:t>Personal: se encuentra información referente a las remuneraciones del personal.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PE" altLang="es-PE" sz="1200" baseline="0" dirty="0"/>
              <a:t>Contratación de bienes y servicios: como información de procesos de selección de bienes y servicios, contrataciones directas, penalidades aplicadas,  entre otros.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PE" altLang="es-PE" sz="1200" baseline="0" dirty="0"/>
              <a:t>Actividades Oficiales: en este rubro se publica información referente a la agenda del titular de la entidad y de la alta dirección.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PE" altLang="es-PE" sz="1200" baseline="0" dirty="0"/>
              <a:t>Acceso a la Información: se publica la solicitud de acceso a la información pública virtual y físico. </a:t>
            </a:r>
          </a:p>
          <a:p>
            <a:pPr marL="171450" indent="-17145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Tx/>
              <a:buChar char="-"/>
            </a:pPr>
            <a:r>
              <a:rPr lang="es-PE" altLang="es-PE" sz="1200" baseline="0" dirty="0"/>
              <a:t>Registro de Visitas: finalmente, en este rubro de difunde información referente a las visitas recibidas por los funcionarios como la hora de ingreso, hora de salida, motivo de la visita, entre otros.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76390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B1B30-23A1-4300-96FC-D4CC0A64422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l" defTabSz="76390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2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- 6 de cada 10 solicitudes se presenta ante entidades del Poder Ejecutivo.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D0A5B-4F4C-436C-B15B-2D5A3BD0D79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17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- En </a:t>
            </a:r>
            <a:r>
              <a:rPr lang="es-PE" i="1" dirty="0"/>
              <a:t>Otros</a:t>
            </a:r>
            <a:r>
              <a:rPr lang="es-PE" i="0" dirty="0"/>
              <a:t> se encuentra, por ejemplo, los documentos presentados por terceros en posesión de la entidad; información producida por empresas supervisadas</a:t>
            </a:r>
            <a:endParaRPr lang="es-PE" u="sng" strike="sngStrik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D0A5B-4F4C-436C-B15B-2D5A3BD0D79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2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- Pese a que las solicitudes no son atendidas, principalmente (48%), porque el funcionario poseedor de la información no cumple su obligación de remitir la información solicitada al FRAI, solo 27 entidades han instaurado PAS. De estas, solo 6 han impuesto sanción.</a:t>
            </a:r>
          </a:p>
          <a:p>
            <a:pPr marL="171450" indent="-171450">
              <a:buFontTx/>
              <a:buChar char="-"/>
            </a:pPr>
            <a:r>
              <a:rPr lang="es-PE" dirty="0"/>
              <a:t>La sanción sin goce de haber la impuso la Municipalidad distrital de Pachacamac</a:t>
            </a:r>
          </a:p>
          <a:p>
            <a:pPr marL="171450" indent="-171450">
              <a:buFontTx/>
              <a:buChar char="-"/>
            </a:pPr>
            <a:r>
              <a:rPr lang="es-PE" dirty="0"/>
              <a:t>En la medida que la responsabilidad administrativa por incumplimiento de la Ley TAIP esté a cargo de las entidades, el número de PAS instaurados y las sanciones impuestas serán mínimas.</a:t>
            </a:r>
          </a:p>
          <a:p>
            <a:pPr marL="171450" indent="-171450">
              <a:buFontTx/>
              <a:buChar char="-"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D0A5B-4F4C-436C-B15B-2D5A3BD0D79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30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003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109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898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9/09/2019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8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59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1" cy="1655763"/>
          </a:xfrm>
        </p:spPr>
        <p:txBody>
          <a:bodyPr/>
          <a:lstStyle>
            <a:lvl1pPr marL="0" indent="0" algn="ctr">
              <a:buNone/>
              <a:defRPr sz="2391"/>
            </a:lvl1pPr>
            <a:lvl2pPr marL="455064" indent="0" algn="ctr">
              <a:buNone/>
              <a:defRPr sz="1991"/>
            </a:lvl2pPr>
            <a:lvl3pPr marL="910128" indent="0" algn="ctr">
              <a:buNone/>
              <a:defRPr sz="1795"/>
            </a:lvl3pPr>
            <a:lvl4pPr marL="1366052" indent="0" algn="ctr">
              <a:buNone/>
              <a:defRPr sz="1592"/>
            </a:lvl4pPr>
            <a:lvl5pPr marL="1821116" indent="0" algn="ctr">
              <a:buNone/>
              <a:defRPr sz="1592"/>
            </a:lvl5pPr>
            <a:lvl6pPr marL="2276180" indent="0" algn="ctr">
              <a:buNone/>
              <a:defRPr sz="1592"/>
            </a:lvl6pPr>
            <a:lvl7pPr marL="2731245" indent="0" algn="ctr">
              <a:buNone/>
              <a:defRPr sz="1592"/>
            </a:lvl7pPr>
            <a:lvl8pPr marL="3186309" indent="0" algn="ctr">
              <a:buNone/>
              <a:defRPr sz="1592"/>
            </a:lvl8pPr>
            <a:lvl9pPr marL="3642233" indent="0" algn="ctr">
              <a:buNone/>
              <a:defRPr sz="159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es-PE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48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es-PE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1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1" cy="2852737"/>
          </a:xfrm>
        </p:spPr>
        <p:txBody>
          <a:bodyPr anchor="b"/>
          <a:lstStyle>
            <a:lvl1pPr>
              <a:defRPr sz="59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1" cy="1500187"/>
          </a:xfrm>
        </p:spPr>
        <p:txBody>
          <a:bodyPr/>
          <a:lstStyle>
            <a:lvl1pPr marL="0" indent="0">
              <a:buNone/>
              <a:defRPr sz="2391">
                <a:solidFill>
                  <a:schemeClr val="tx1">
                    <a:tint val="75000"/>
                  </a:schemeClr>
                </a:solidFill>
              </a:defRPr>
            </a:lvl1pPr>
            <a:lvl2pPr marL="455064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2pPr>
            <a:lvl3pPr marL="910128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605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16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180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124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630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233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es-PE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9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es-PE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1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5064" indent="0">
              <a:buNone/>
              <a:defRPr sz="1991" b="1"/>
            </a:lvl2pPr>
            <a:lvl3pPr marL="910128" indent="0">
              <a:buNone/>
              <a:defRPr sz="1795" b="1"/>
            </a:lvl3pPr>
            <a:lvl4pPr marL="1366052" indent="0">
              <a:buNone/>
              <a:defRPr sz="1592" b="1"/>
            </a:lvl4pPr>
            <a:lvl5pPr marL="1821116" indent="0">
              <a:buNone/>
              <a:defRPr sz="1592" b="1"/>
            </a:lvl5pPr>
            <a:lvl6pPr marL="2276180" indent="0">
              <a:buNone/>
              <a:defRPr sz="1592" b="1"/>
            </a:lvl6pPr>
            <a:lvl7pPr marL="2731245" indent="0">
              <a:buNone/>
              <a:defRPr sz="1592" b="1"/>
            </a:lvl7pPr>
            <a:lvl8pPr marL="3186309" indent="0">
              <a:buNone/>
              <a:defRPr sz="1592" b="1"/>
            </a:lvl8pPr>
            <a:lvl9pPr marL="3642233" indent="0">
              <a:buNone/>
              <a:defRPr sz="159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5064" indent="0">
              <a:buNone/>
              <a:defRPr sz="1991" b="1"/>
            </a:lvl2pPr>
            <a:lvl3pPr marL="910128" indent="0">
              <a:buNone/>
              <a:defRPr sz="1795" b="1"/>
            </a:lvl3pPr>
            <a:lvl4pPr marL="1366052" indent="0">
              <a:buNone/>
              <a:defRPr sz="1592" b="1"/>
            </a:lvl4pPr>
            <a:lvl5pPr marL="1821116" indent="0">
              <a:buNone/>
              <a:defRPr sz="1592" b="1"/>
            </a:lvl5pPr>
            <a:lvl6pPr marL="2276180" indent="0">
              <a:buNone/>
              <a:defRPr sz="1592" b="1"/>
            </a:lvl6pPr>
            <a:lvl7pPr marL="2731245" indent="0">
              <a:buNone/>
              <a:defRPr sz="1592" b="1"/>
            </a:lvl7pPr>
            <a:lvl8pPr marL="3186309" indent="0">
              <a:buNone/>
              <a:defRPr sz="1592" b="1"/>
            </a:lvl8pPr>
            <a:lvl9pPr marL="3642233" indent="0">
              <a:buNone/>
              <a:defRPr sz="159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es-PE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7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es-PE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7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es-PE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2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6392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84"/>
            </a:lvl1pPr>
            <a:lvl2pPr>
              <a:defRPr sz="2791"/>
            </a:lvl2pPr>
            <a:lvl3pPr>
              <a:defRPr sz="23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5064" indent="0">
              <a:buNone/>
              <a:defRPr sz="1395"/>
            </a:lvl2pPr>
            <a:lvl3pPr marL="910128" indent="0">
              <a:buNone/>
              <a:defRPr sz="1192"/>
            </a:lvl3pPr>
            <a:lvl4pPr marL="1366052" indent="0">
              <a:buNone/>
              <a:defRPr sz="996"/>
            </a:lvl4pPr>
            <a:lvl5pPr marL="1821116" indent="0">
              <a:buNone/>
              <a:defRPr sz="996"/>
            </a:lvl5pPr>
            <a:lvl6pPr marL="2276180" indent="0">
              <a:buNone/>
              <a:defRPr sz="996"/>
            </a:lvl6pPr>
            <a:lvl7pPr marL="2731245" indent="0">
              <a:buNone/>
              <a:defRPr sz="996"/>
            </a:lvl7pPr>
            <a:lvl8pPr marL="3186309" indent="0">
              <a:buNone/>
              <a:defRPr sz="996"/>
            </a:lvl8pPr>
            <a:lvl9pPr marL="3642233" indent="0">
              <a:buNone/>
              <a:defRPr sz="996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es-PE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02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184"/>
            </a:lvl1pPr>
            <a:lvl2pPr marL="455064" indent="0">
              <a:buNone/>
              <a:defRPr sz="2791"/>
            </a:lvl2pPr>
            <a:lvl3pPr marL="910128" indent="0">
              <a:buNone/>
              <a:defRPr sz="2391"/>
            </a:lvl3pPr>
            <a:lvl4pPr marL="1366052" indent="0">
              <a:buNone/>
              <a:defRPr sz="1991"/>
            </a:lvl4pPr>
            <a:lvl5pPr marL="1821116" indent="0">
              <a:buNone/>
              <a:defRPr sz="1991"/>
            </a:lvl5pPr>
            <a:lvl6pPr marL="2276180" indent="0">
              <a:buNone/>
              <a:defRPr sz="1991"/>
            </a:lvl6pPr>
            <a:lvl7pPr marL="2731245" indent="0">
              <a:buNone/>
              <a:defRPr sz="1991"/>
            </a:lvl7pPr>
            <a:lvl8pPr marL="3186309" indent="0">
              <a:buNone/>
              <a:defRPr sz="1991"/>
            </a:lvl8pPr>
            <a:lvl9pPr marL="3642233" indent="0">
              <a:buNone/>
              <a:defRPr sz="1991"/>
            </a:lvl9pPr>
          </a:lstStyle>
          <a:p>
            <a:pPr marL="0" marR="0" lvl="0" indent="0" algn="l" defTabSz="910128" rtl="0" eaLnBrk="1" fontAlgn="auto" latinLnBrk="0" hangingPunct="1">
              <a:lnSpc>
                <a:spcPct val="90000"/>
              </a:lnSpc>
              <a:spcBef>
                <a:spcPts val="99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s-ES" sz="3184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sz="318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5064" indent="0">
              <a:buNone/>
              <a:defRPr sz="1395"/>
            </a:lvl2pPr>
            <a:lvl3pPr marL="910128" indent="0">
              <a:buNone/>
              <a:defRPr sz="1192"/>
            </a:lvl3pPr>
            <a:lvl4pPr marL="1366052" indent="0">
              <a:buNone/>
              <a:defRPr sz="996"/>
            </a:lvl4pPr>
            <a:lvl5pPr marL="1821116" indent="0">
              <a:buNone/>
              <a:defRPr sz="996"/>
            </a:lvl5pPr>
            <a:lvl6pPr marL="2276180" indent="0">
              <a:buNone/>
              <a:defRPr sz="996"/>
            </a:lvl6pPr>
            <a:lvl7pPr marL="2731245" indent="0">
              <a:buNone/>
              <a:defRPr sz="996"/>
            </a:lvl7pPr>
            <a:lvl8pPr marL="3186309" indent="0">
              <a:buNone/>
              <a:defRPr sz="996"/>
            </a:lvl8pPr>
            <a:lvl9pPr marL="3642233" indent="0">
              <a:buNone/>
              <a:defRPr sz="996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es-PE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78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es-PE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8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899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es-PE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9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776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9/09/2019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79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879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P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5" y="1055604"/>
            <a:ext cx="11590422" cy="552567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3638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9/09/2019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86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9/09/2019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814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9/09/2019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92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00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9/09/2019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780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9/09/2019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249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9/09/2019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577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9/09/2019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109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9/09/2019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905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9/09/2019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109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237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0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1" y="1851259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034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33549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59371" y="2861758"/>
            <a:ext cx="5438665" cy="693973"/>
          </a:xfrm>
        </p:spPr>
        <p:txBody>
          <a:bodyPr anchor="ctr"/>
          <a:lstStyle>
            <a:lvl1pPr>
              <a:defRPr sz="4933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9371" y="3819109"/>
            <a:ext cx="5438665" cy="1776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123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3930" y="5375269"/>
            <a:ext cx="5925367" cy="346923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1067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2015 Ipsos.  All rights reserved. Contains Ipsos' Confidential and Proprietary information  and may not be disclosed or reproduced without the prior written consent of Ipsos.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359371" y="1852086"/>
            <a:ext cx="5438665" cy="849939"/>
          </a:xfrm>
        </p:spPr>
        <p:txBody>
          <a:bodyPr anchor="b">
            <a:normAutofit/>
          </a:bodyPr>
          <a:lstStyle>
            <a:lvl1pPr>
              <a:defRPr sz="2933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0431603" y="790483"/>
            <a:ext cx="1366433" cy="962871"/>
          </a:xfrm>
          <a:noFill/>
        </p:spPr>
        <p:txBody>
          <a:bodyPr/>
          <a:lstStyle>
            <a:lvl1pPr algn="ctr">
              <a:defRPr sz="1867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2817779385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E5AA-07E5-45DB-823B-E79579E0646B}" type="datetimeFigureOut">
              <a:rPr lang="es-PE" smtClean="0"/>
              <a:pPr/>
              <a:t>9/09/2019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C53-B1BD-4A5A-BC76-DC891F023DA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831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964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879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P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5" y="1055604"/>
            <a:ext cx="11590422" cy="552567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2757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E5AA-07E5-45DB-823B-E79579E0646B}" type="datetimeFigureOut">
              <a:rPr lang="es-PE" smtClean="0"/>
              <a:pPr/>
              <a:t>9/09/2019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C53-B1BD-4A5A-BC76-DC891F023DA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4592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E5AA-07E5-45DB-823B-E79579E0646B}" type="datetimeFigureOut">
              <a:rPr lang="es-PE" smtClean="0"/>
              <a:pPr/>
              <a:t>9/09/2019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C53-B1BD-4A5A-BC76-DC891F023DA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7757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E5AA-07E5-45DB-823B-E79579E0646B}" type="datetimeFigureOut">
              <a:rPr lang="es-PE" smtClean="0"/>
              <a:pPr/>
              <a:t>9/09/2019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C53-B1BD-4A5A-BC76-DC891F023DA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5840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E5AA-07E5-45DB-823B-E79579E0646B}" type="datetimeFigureOut">
              <a:rPr lang="es-PE" smtClean="0"/>
              <a:pPr/>
              <a:t>9/09/2019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C53-B1BD-4A5A-BC76-DC891F023DA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6024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E5AA-07E5-45DB-823B-E79579E0646B}" type="datetimeFigureOut">
              <a:rPr lang="es-PE" smtClean="0"/>
              <a:pPr/>
              <a:t>9/09/2019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C53-B1BD-4A5A-BC76-DC891F023DA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133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E5AA-07E5-45DB-823B-E79579E0646B}" type="datetimeFigureOut">
              <a:rPr lang="es-PE" smtClean="0"/>
              <a:pPr/>
              <a:t>9/09/2019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C53-B1BD-4A5A-BC76-DC891F023DA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7473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E5AA-07E5-45DB-823B-E79579E0646B}" type="datetimeFigureOut">
              <a:rPr lang="es-PE" smtClean="0"/>
              <a:pPr/>
              <a:t>9/09/2019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C53-B1BD-4A5A-BC76-DC891F023DA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04182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E5AA-07E5-45DB-823B-E79579E0646B}" type="datetimeFigureOut">
              <a:rPr lang="es-PE" smtClean="0"/>
              <a:pPr/>
              <a:t>9/09/2019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C53-B1BD-4A5A-BC76-DC891F023DA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486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E5AA-07E5-45DB-823B-E79579E0646B}" type="datetimeFigureOut">
              <a:rPr lang="es-PE" smtClean="0"/>
              <a:pPr/>
              <a:t>9/09/2019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C53-B1BD-4A5A-BC76-DC891F023DA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871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8802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0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1" y="1851259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501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33549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59371" y="2861758"/>
            <a:ext cx="5438665" cy="693973"/>
          </a:xfrm>
        </p:spPr>
        <p:txBody>
          <a:bodyPr anchor="ctr"/>
          <a:lstStyle>
            <a:lvl1pPr>
              <a:defRPr sz="4933" baseline="0"/>
            </a:lvl1pPr>
          </a:lstStyle>
          <a:p>
            <a:r>
              <a:rPr lang="en-US" dirty="0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59371" y="3819109"/>
            <a:ext cx="5438665" cy="1776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32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123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9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1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2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23930" y="5375269"/>
            <a:ext cx="5925367" cy="346923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1067">
                <a:solidFill>
                  <a:schemeClr val="bg2"/>
                </a:solidFill>
              </a:defRPr>
            </a:lvl1pPr>
          </a:lstStyle>
          <a:p>
            <a:r>
              <a:rPr lang="en-GB"/>
              <a:t>© 2015 Ipsos.  All rights reserved. Contains Ipsos' Confidential and Proprietary information  and may not be disclosed or reproduced without the prior written consent of Ipsos.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6359371" y="1852086"/>
            <a:ext cx="5438665" cy="849939"/>
          </a:xfrm>
        </p:spPr>
        <p:txBody>
          <a:bodyPr anchor="b">
            <a:normAutofit/>
          </a:bodyPr>
          <a:lstStyle>
            <a:lvl1pPr>
              <a:defRPr sz="2933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0431603" y="790483"/>
            <a:ext cx="1366433" cy="962871"/>
          </a:xfrm>
          <a:noFill/>
        </p:spPr>
        <p:txBody>
          <a:bodyPr/>
          <a:lstStyle>
            <a:lvl1pPr algn="ctr">
              <a:defRPr sz="1867"/>
            </a:lvl1pPr>
          </a:lstStyle>
          <a:p>
            <a:r>
              <a:rPr lang="en-GB" dirty="0"/>
              <a:t>Client Logo</a:t>
            </a:r>
            <a:br>
              <a:rPr lang="en-GB" dirty="0"/>
            </a:br>
            <a:r>
              <a:rPr lang="en-GB" dirty="0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1239298727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890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62541DE-8FCD-44FE-9560-E63E74D10CD8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152-881C-9842-9792-0078A3C3C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99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DA13A27-4598-4A85-9FDE-201932DCB5E3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152-881C-9842-9792-0078A3C3C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59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28F2890-5F38-40F2-A002-F80C73143D07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152-881C-9842-9792-0078A3C3C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7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5384800" cy="3394075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3394075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629DB66-A299-473B-BE5D-48AC6CBC871A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152-881C-9842-9792-0078A3C3C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26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F5918CF-5EC3-4B49-9C0F-A6A528EF7B69}" type="datetime1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152-881C-9842-9792-0078A3C3C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0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D9A9B8F-06B7-47BF-AD6E-F482AD1499D5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152-881C-9842-9792-0078A3C3C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063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6D49872-A7D4-40FB-9867-F45612F769C2}" type="datetime1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152-881C-9842-9792-0078A3C3C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2694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93D8407-EBB8-4190-86DF-B8DCABEC710F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152-881C-9842-9792-0078A3C3C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3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59E4831-D0B2-4645-AA30-C92BA5322A00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152-881C-9842-9792-0078A3C3C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978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40859A-6DEC-4BD0-B651-931CA9EAFFA8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152-881C-9842-9792-0078A3C3C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98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0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0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5A19DF6-2725-4AD8-BF37-79070B9085D4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B152-881C-9842-9792-0078A3C3C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40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9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98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65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045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6125D-1C91-44CA-BA69-26403FB32952}" type="datetimeFigureOut">
              <a:rPr lang="es-PE" smtClean="0"/>
              <a:t>9/09/2019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07E1-F0FF-4E29-A6F5-54D2FD67193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328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389A7-5348-49E0-9E2E-EBA4F7CA42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92CC-A9B5-4BB0-B869-7F64DA4649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751" y="365041"/>
            <a:ext cx="10514498" cy="132624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/>
            <a:r>
              <a:rPr lang="es-ES" altLang="x-none" dirty="0"/>
              <a:t>Haga clic para modificar el estilo de título del patrón</a:t>
            </a:r>
            <a:endParaRPr lang="en-US" altLang="x-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751" y="1825201"/>
            <a:ext cx="10514498" cy="4352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altLang="x-none" dirty="0"/>
              <a:t>Haga clic para modificar el estilo de texto del patrón</a:t>
            </a:r>
          </a:p>
          <a:p>
            <a:pPr lvl="1"/>
            <a:r>
              <a:rPr lang="es-ES" altLang="x-none" dirty="0"/>
              <a:t>Segundo nivel</a:t>
            </a:r>
          </a:p>
          <a:p>
            <a:pPr lvl="2"/>
            <a:r>
              <a:rPr lang="es-ES" altLang="x-none" dirty="0"/>
              <a:t>Tercer nivel</a:t>
            </a:r>
          </a:p>
          <a:p>
            <a:pPr lvl="3"/>
            <a:r>
              <a:rPr lang="es-ES" altLang="x-none" dirty="0"/>
              <a:t>Cuarto nivel</a:t>
            </a:r>
          </a:p>
          <a:p>
            <a:pPr lvl="4"/>
            <a:r>
              <a:rPr lang="es-ES" altLang="x-none" dirty="0"/>
              <a:t>Quinto nivel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752" y="6356880"/>
            <a:ext cx="2742071" cy="36504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/>
            <a:fld id="{BB962C8B-B14F-4D97-AF65-F5344CB8AC3E}" type="datetimeFigureOut">
              <a:rPr lang="es-PE" altLang="en-US" sz="1084" dirty="0">
                <a:solidFill>
                  <a:srgbClr val="898989"/>
                </a:solidFill>
              </a:rPr>
              <a:t>9/09/2019</a:t>
            </a:fld>
            <a:endParaRPr lang="es-PE" sz="1084" dirty="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909" y="6356880"/>
            <a:ext cx="4114182" cy="36504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endParaRPr sz="1084" dirty="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178" y="6356880"/>
            <a:ext cx="2742071" cy="36504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fld id="{9A0DB2DC-4C9A-4742-B13C-FB6460FD3503}" type="slidenum">
              <a:rPr lang="es-PE" sz="1084" dirty="0">
                <a:solidFill>
                  <a:srgbClr val="898989"/>
                </a:solidFill>
              </a:rPr>
              <a:t>‹Nº›</a:t>
            </a:fld>
            <a:endParaRPr lang="es-PE" sz="1084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sldNum="0" hdr="0" ftr="0" dt="0"/>
  <p:txStyles>
    <p:titleStyle>
      <a:lvl1pPr algn="l" defTabSz="910128" rtl="0" eaLnBrk="1" latinLnBrk="0" hangingPunct="1">
        <a:lnSpc>
          <a:spcPct val="90000"/>
        </a:lnSpc>
        <a:spcBef>
          <a:spcPct val="0"/>
        </a:spcBef>
        <a:buNone/>
        <a:defRPr sz="43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2" indent="-227962" algn="l" defTabSz="910128" rtl="0" eaLnBrk="1" latinLnBrk="0" hangingPunct="1">
        <a:lnSpc>
          <a:spcPct val="90000"/>
        </a:lnSpc>
        <a:spcBef>
          <a:spcPts val="996"/>
        </a:spcBef>
        <a:buFont typeface="Arial" pitchFamily="34" charset="0"/>
        <a:buChar char="•"/>
        <a:defRPr sz="2791" kern="1200">
          <a:solidFill>
            <a:schemeClr val="tx1"/>
          </a:solidFill>
          <a:latin typeface="+mn-lt"/>
          <a:ea typeface="+mn-ea"/>
          <a:cs typeface="+mn-cs"/>
        </a:defRPr>
      </a:lvl1pPr>
      <a:lvl2pPr marL="683026" indent="-227962" algn="l" defTabSz="910128" rtl="0" eaLnBrk="1" latinLnBrk="0" hangingPunct="1">
        <a:lnSpc>
          <a:spcPct val="90000"/>
        </a:lnSpc>
        <a:spcBef>
          <a:spcPts val="501"/>
        </a:spcBef>
        <a:buFont typeface="Arial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38090" indent="-227962" algn="l" defTabSz="910128" rtl="0" eaLnBrk="1" latinLnBrk="0" hangingPunct="1">
        <a:lnSpc>
          <a:spcPct val="90000"/>
        </a:lnSpc>
        <a:spcBef>
          <a:spcPts val="501"/>
        </a:spcBef>
        <a:buFont typeface="Arial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3pPr>
      <a:lvl4pPr marL="1593154" indent="-227962" algn="l" defTabSz="910128" rtl="0" eaLnBrk="1" latinLnBrk="0" hangingPunct="1">
        <a:lnSpc>
          <a:spcPct val="90000"/>
        </a:lnSpc>
        <a:spcBef>
          <a:spcPts val="501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48218" indent="-227962" algn="l" defTabSz="910128" rtl="0" eaLnBrk="1" latinLnBrk="0" hangingPunct="1">
        <a:lnSpc>
          <a:spcPct val="90000"/>
        </a:lnSpc>
        <a:spcBef>
          <a:spcPts val="501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4143" indent="-227962" algn="l" defTabSz="910128" rtl="0" eaLnBrk="1" latinLnBrk="0" hangingPunct="1">
        <a:lnSpc>
          <a:spcPct val="90000"/>
        </a:lnSpc>
        <a:spcBef>
          <a:spcPts val="501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59207" indent="-227962" algn="l" defTabSz="910128" rtl="0" eaLnBrk="1" latinLnBrk="0" hangingPunct="1">
        <a:lnSpc>
          <a:spcPct val="90000"/>
        </a:lnSpc>
        <a:spcBef>
          <a:spcPts val="501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14271" indent="-227962" algn="l" defTabSz="910128" rtl="0" eaLnBrk="1" latinLnBrk="0" hangingPunct="1">
        <a:lnSpc>
          <a:spcPct val="90000"/>
        </a:lnSpc>
        <a:spcBef>
          <a:spcPts val="501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69335" indent="-227962" algn="l" defTabSz="910128" rtl="0" eaLnBrk="1" latinLnBrk="0" hangingPunct="1">
        <a:lnSpc>
          <a:spcPct val="90000"/>
        </a:lnSpc>
        <a:spcBef>
          <a:spcPts val="501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128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5064" algn="l" defTabSz="910128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0128" algn="l" defTabSz="910128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6052" algn="l" defTabSz="910128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1116" algn="l" defTabSz="910128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76180" algn="l" defTabSz="910128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1245" algn="l" defTabSz="910128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86309" algn="l" defTabSz="910128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2233" algn="l" defTabSz="910128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8E5AA-07E5-45DB-823B-E79579E0646B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9/09/2019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8D3C53-B1BD-4A5A-BC76-DC891F023DA9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9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5AA-07E5-45DB-823B-E79579E0646B}" type="datetimeFigureOut">
              <a:rPr lang="es-PE" smtClean="0"/>
              <a:pPr/>
              <a:t>9/09/2019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3C53-B1BD-4A5A-BC76-DC891F023DA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13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45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rgbClr val="7F7F7F"/>
                </a:solidFill>
              </a:defRPr>
            </a:lvl1pPr>
          </a:lstStyle>
          <a:p>
            <a:fld id="{ABFBB152-881C-9842-9792-0078A3C3CF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3840" b="1" kern="1200">
          <a:solidFill>
            <a:srgbClr val="7F7F7F"/>
          </a:solidFill>
          <a:latin typeface="Roboto Slab Bold"/>
          <a:ea typeface="+mj-ea"/>
          <a:cs typeface="Roboto Slab Bold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Clr>
          <a:srgbClr val="008000"/>
        </a:buClr>
        <a:buFont typeface="Arial"/>
        <a:buChar char="•"/>
        <a:defRPr sz="3840" kern="1200">
          <a:solidFill>
            <a:srgbClr val="7F7F7F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rgbClr val="7F7F7F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rgbClr val="7F7F7F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7F7F7F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rgbClr val="7F7F7F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34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6.xml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portalpep@pcm.gob.pe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5431" t="25357" r="6144" b="32683"/>
          <a:stretch/>
        </p:blipFill>
        <p:spPr bwMode="auto">
          <a:xfrm>
            <a:off x="1652589" y="954044"/>
            <a:ext cx="2965312" cy="642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539855" y="2360009"/>
            <a:ext cx="75016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48640"/>
            <a:r>
              <a:rPr lang="es-PE" sz="4000" b="1" dirty="0">
                <a:solidFill>
                  <a:prstClr val="black"/>
                </a:solidFill>
                <a:latin typeface="Calibri"/>
              </a:rPr>
              <a:t>Transparencia</a:t>
            </a:r>
          </a:p>
          <a:p>
            <a:pPr algn="ctr" defTabSz="548640"/>
            <a:r>
              <a:rPr lang="es-PE" sz="4000" b="1" dirty="0">
                <a:solidFill>
                  <a:prstClr val="black"/>
                </a:solidFill>
                <a:latin typeface="Calibri"/>
              </a:rPr>
              <a:t> y Acceso a la Información Pública:</a:t>
            </a:r>
          </a:p>
          <a:p>
            <a:pPr algn="ctr" defTabSz="548640"/>
            <a:r>
              <a:rPr lang="es-PE" sz="4000" b="1" dirty="0">
                <a:solidFill>
                  <a:prstClr val="black"/>
                </a:solidFill>
                <a:latin typeface="Calibri"/>
              </a:rPr>
              <a:t> Saberes prácticos</a:t>
            </a:r>
          </a:p>
          <a:p>
            <a:pPr algn="ctr" defTabSz="548640"/>
            <a:endParaRPr lang="es-PE" sz="4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39188" y="5045294"/>
            <a:ext cx="4069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548640"/>
            <a:r>
              <a:rPr lang="es-PE" sz="1500" b="1" dirty="0">
                <a:solidFill>
                  <a:prstClr val="black"/>
                </a:solidFill>
                <a:latin typeface="Calibri"/>
              </a:rPr>
              <a:t>I Escuela Anticorrupción y Gobernanza Forestal </a:t>
            </a:r>
          </a:p>
          <a:p>
            <a:pPr algn="r" defTabSz="548640"/>
            <a:r>
              <a:rPr lang="es-PE" sz="1500" dirty="0">
                <a:solidFill>
                  <a:prstClr val="black"/>
                </a:solidFill>
                <a:latin typeface="Calibri"/>
              </a:rPr>
              <a:t>Lima, 10 de septiembre de 2019</a:t>
            </a:r>
          </a:p>
          <a:p>
            <a:pPr algn="r" defTabSz="548640"/>
            <a:endParaRPr lang="es-PE" sz="15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5 Conector recto"/>
          <p:cNvCxnSpPr/>
          <p:nvPr/>
        </p:nvCxnSpPr>
        <p:spPr>
          <a:xfrm>
            <a:off x="5809238" y="4997293"/>
            <a:ext cx="1069" cy="755909"/>
          </a:xfrm>
          <a:prstGeom prst="line">
            <a:avLst/>
          </a:prstGeom>
          <a:ln w="3810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689135" y="5028206"/>
            <a:ext cx="49788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48640"/>
            <a:r>
              <a:rPr lang="es-PE" sz="1500" b="1" dirty="0">
                <a:solidFill>
                  <a:prstClr val="black"/>
                </a:solidFill>
                <a:latin typeface="Calibri"/>
              </a:rPr>
              <a:t>Eduardo Luna Cervantes</a:t>
            </a:r>
          </a:p>
          <a:p>
            <a:pPr algn="r" defTabSz="548640"/>
            <a:r>
              <a:rPr lang="es-PE" sz="1500" dirty="0">
                <a:solidFill>
                  <a:prstClr val="black"/>
                </a:solidFill>
                <a:latin typeface="Calibri"/>
              </a:rPr>
              <a:t>Director General de Transparencia, Acceso a la Información Pública y 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34370884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69161" y="1505332"/>
            <a:ext cx="237436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/>
            <a:r>
              <a:rPr lang="es-PE" sz="2880" b="1" i="1" dirty="0">
                <a:solidFill>
                  <a:prstClr val="black"/>
                </a:solidFill>
                <a:latin typeface="Calibri" panose="020F0502020204030204"/>
              </a:rPr>
              <a:t>No olvidemos: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469386" y="2449216"/>
            <a:ext cx="608198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/>
            <a:r>
              <a:rPr lang="es-PE" sz="2520" b="1" dirty="0">
                <a:solidFill>
                  <a:prstClr val="black"/>
                </a:solidFill>
                <a:latin typeface="Calibri" panose="020F0502020204030204"/>
              </a:rPr>
              <a:t>Convención de NN.UU. Contra la Corrupción</a:t>
            </a:r>
          </a:p>
        </p:txBody>
      </p:sp>
      <p:pic>
        <p:nvPicPr>
          <p:cNvPr id="12290" name="Picture 2" descr="Resultado de imagen para logo naciones uni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96" y="2238654"/>
            <a:ext cx="922681" cy="7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/>
          <a:srcRect l="11674" t="14917" r="27775" b="16330"/>
          <a:stretch/>
        </p:blipFill>
        <p:spPr bwMode="auto">
          <a:xfrm>
            <a:off x="1607438" y="3430339"/>
            <a:ext cx="4269106" cy="3023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/>
          <a:srcRect l="12161" t="17727" r="13062" b="8542"/>
          <a:stretch/>
        </p:blipFill>
        <p:spPr bwMode="auto">
          <a:xfrm>
            <a:off x="6298312" y="3400798"/>
            <a:ext cx="5184649" cy="3052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enos 3"/>
          <p:cNvSpPr/>
          <p:nvPr/>
        </p:nvSpPr>
        <p:spPr>
          <a:xfrm>
            <a:off x="10652760" y="4762494"/>
            <a:ext cx="822960" cy="13716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es-PE" sz="162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Menos 9"/>
          <p:cNvSpPr/>
          <p:nvPr/>
        </p:nvSpPr>
        <p:spPr>
          <a:xfrm>
            <a:off x="5890253" y="4941859"/>
            <a:ext cx="3512826" cy="13306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es-PE" sz="162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AA69E52-CFF7-4500-863D-08121BF417F5}"/>
              </a:ext>
            </a:extLst>
          </p:cNvPr>
          <p:cNvSpPr txBox="1">
            <a:spLocks/>
          </p:cNvSpPr>
          <p:nvPr/>
        </p:nvSpPr>
        <p:spPr>
          <a:xfrm>
            <a:off x="609600" y="-4570"/>
            <a:ext cx="10972800" cy="526297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822960"/>
            <a:r>
              <a:rPr lang="es-PE" sz="2880" b="1" dirty="0">
                <a:solidFill>
                  <a:prstClr val="white"/>
                </a:solidFill>
                <a:latin typeface="Calibri Light" panose="020F0302020204030204"/>
              </a:rPr>
              <a:t>Y es que la transparencia, está en el corazón de las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315601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8880" y="2842372"/>
            <a:ext cx="9052560" cy="3385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2960">
              <a:lnSpc>
                <a:spcPct val="107000"/>
              </a:lnSpc>
              <a:spcAft>
                <a:spcPts val="720"/>
              </a:spcAft>
            </a:pPr>
            <a:r>
              <a:rPr lang="es-PE" sz="216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RECOMENDACIÓN DEL CONSEJO DE LA OCDE SOBRE INTEGRIDAD PÚBLICA (Perú adherente)</a:t>
            </a:r>
          </a:p>
          <a:p>
            <a:pPr algn="just" defTabSz="822960">
              <a:lnSpc>
                <a:spcPct val="107000"/>
              </a:lnSpc>
              <a:spcAft>
                <a:spcPts val="720"/>
              </a:spcAft>
            </a:pPr>
            <a:endParaRPr lang="es-PE" sz="216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822960">
              <a:lnSpc>
                <a:spcPct val="107000"/>
              </a:lnSpc>
              <a:spcAft>
                <a:spcPts val="720"/>
              </a:spcAft>
            </a:pPr>
            <a:r>
              <a:rPr lang="es-PE" sz="16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Fomentar la transparencia y la participación de las partes interesadas en todas las fases del proceso político y del ciclo de elaboración de políticas públicas al objeto de promover la rendición de cuentas y el interés general, en concreto:</a:t>
            </a:r>
          </a:p>
          <a:p>
            <a:pPr algn="just" defTabSz="822960">
              <a:lnSpc>
                <a:spcPct val="107000"/>
              </a:lnSpc>
              <a:spcAft>
                <a:spcPts val="720"/>
              </a:spcAft>
            </a:pPr>
            <a:r>
              <a:rPr lang="es-PE" sz="16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s-PE" sz="162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promoviendo la transparencia y la apertura de la administración, en particular, garantizando el libre acceso a la información, además de respuestas oportunas a las solicitudes de información</a:t>
            </a:r>
            <a:r>
              <a:rPr lang="es-PE" sz="16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 defTabSz="822960">
              <a:lnSpc>
                <a:spcPct val="107000"/>
              </a:lnSpc>
              <a:spcAft>
                <a:spcPts val="720"/>
              </a:spcAft>
            </a:pPr>
            <a:r>
              <a:rPr lang="es-PE" sz="16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otorgando a todas las partes interesadas —en particular, al sector privado, la sociedad civil y las personas físicas— acceso al desarrollo e implementación de las políticas públicas;</a:t>
            </a:r>
          </a:p>
        </p:txBody>
      </p:sp>
      <p:pic>
        <p:nvPicPr>
          <p:cNvPr id="2050" name="Picture 2" descr="https://www.oecd.org/media/oecdorg/satellitesites/centrodemexico/50430991OCDE_SPAIN_10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67777"/>
            <a:ext cx="2434590" cy="90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B9219E0-4974-41E1-8D50-84C7140A4BCC}"/>
              </a:ext>
            </a:extLst>
          </p:cNvPr>
          <p:cNvSpPr txBox="1">
            <a:spLocks/>
          </p:cNvSpPr>
          <p:nvPr/>
        </p:nvSpPr>
        <p:spPr>
          <a:xfrm>
            <a:off x="609600" y="-4570"/>
            <a:ext cx="10972800" cy="526297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822960"/>
            <a:r>
              <a:rPr lang="es-PE" sz="2880" b="1" dirty="0">
                <a:solidFill>
                  <a:prstClr val="white"/>
                </a:solidFill>
                <a:latin typeface="Calibri Light" panose="020F0302020204030204"/>
              </a:rPr>
              <a:t>Y es que la transparencia, está en el corazón de las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396136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2192000" cy="6894513"/>
          </a:xfrm>
          <a:prstGeom prst="rect">
            <a:avLst/>
          </a:prstGeom>
          <a:solidFill>
            <a:srgbClr val="276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0936" y="1212425"/>
            <a:ext cx="1157089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Cuestiones varias sobre la regulación en materia de transparencia y acceso a la información y sobre las entidades competentes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P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43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38095" y="503614"/>
            <a:ext cx="404552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40"/>
              </a:lnSpc>
              <a:spcBef>
                <a:spcPts val="111"/>
              </a:spcBef>
            </a:pPr>
            <a:r>
              <a:rPr sz="4000" b="1" baseline="2600" dirty="0">
                <a:latin typeface="Calibri"/>
                <a:cs typeface="Calibri"/>
              </a:rPr>
              <a:t>T</a:t>
            </a:r>
            <a:r>
              <a:rPr sz="4000" b="1" spc="9" baseline="2600" dirty="0">
                <a:latin typeface="Calibri"/>
                <a:cs typeface="Calibri"/>
              </a:rPr>
              <a:t>R</a:t>
            </a:r>
            <a:r>
              <a:rPr sz="4000" b="1" baseline="2600" dirty="0">
                <a:latin typeface="Calibri"/>
                <a:cs typeface="Calibri"/>
              </a:rPr>
              <a:t>ANS</a:t>
            </a:r>
            <a:r>
              <a:rPr sz="4000" b="1" spc="-144" baseline="2600" dirty="0">
                <a:latin typeface="Calibri"/>
                <a:cs typeface="Calibri"/>
              </a:rPr>
              <a:t>P</a:t>
            </a:r>
            <a:r>
              <a:rPr sz="4000" b="1" baseline="2600" dirty="0">
                <a:latin typeface="Calibri"/>
                <a:cs typeface="Calibri"/>
              </a:rPr>
              <a:t>ARENCIA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332" y="1282518"/>
            <a:ext cx="280833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>
                <a:latin typeface="Calibri"/>
                <a:cs typeface="Calibri"/>
              </a:rPr>
              <a:t>S</a:t>
            </a:r>
            <a:r>
              <a:rPr sz="2700" baseline="3034" dirty="0">
                <a:latin typeface="Calibri"/>
                <a:cs typeface="Calibri"/>
              </a:rPr>
              <a:t>e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spc="-19" baseline="3034" dirty="0">
                <a:latin typeface="Calibri"/>
                <a:cs typeface="Calibri"/>
              </a:rPr>
              <a:t>c</a:t>
            </a:r>
            <a:r>
              <a:rPr sz="2700" baseline="3034" dirty="0">
                <a:latin typeface="Calibri"/>
                <a:cs typeface="Calibri"/>
              </a:rPr>
              <a:t>onocen</a:t>
            </a:r>
            <a:r>
              <a:rPr sz="2700" spc="2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dos</a:t>
            </a:r>
            <a:r>
              <a:rPr sz="2700" spc="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mod</a:t>
            </a:r>
            <a:r>
              <a:rPr sz="2700" spc="4" baseline="3034" dirty="0">
                <a:latin typeface="Calibri"/>
                <a:cs typeface="Calibri"/>
              </a:rPr>
              <a:t>a</a:t>
            </a:r>
            <a:r>
              <a:rPr sz="2700" spc="-4" baseline="3034" dirty="0">
                <a:latin typeface="Calibri"/>
                <a:cs typeface="Calibri"/>
              </a:rPr>
              <a:t>li</a:t>
            </a:r>
            <a:r>
              <a:rPr sz="2700" baseline="3034" dirty="0">
                <a:latin typeface="Calibri"/>
                <a:cs typeface="Calibri"/>
              </a:rPr>
              <a:t>da</a:t>
            </a:r>
            <a:r>
              <a:rPr sz="2700" spc="4" baseline="3034" dirty="0">
                <a:latin typeface="Calibri"/>
                <a:cs typeface="Calibri"/>
              </a:rPr>
              <a:t>d</a:t>
            </a:r>
            <a:r>
              <a:rPr sz="2700" baseline="3034" dirty="0">
                <a:latin typeface="Calibri"/>
                <a:cs typeface="Calibri"/>
              </a:rPr>
              <a:t>e</a:t>
            </a:r>
            <a:r>
              <a:rPr sz="2700" spc="14" baseline="3034" dirty="0">
                <a:latin typeface="Calibri"/>
                <a:cs typeface="Calibri"/>
              </a:rPr>
              <a:t>s</a:t>
            </a:r>
            <a:r>
              <a:rPr sz="2700" baseline="3034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9132" y="1741800"/>
            <a:ext cx="3250875" cy="803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baseline="3034" dirty="0">
                <a:latin typeface="Calibri"/>
                <a:cs typeface="Calibri"/>
              </a:rPr>
              <a:t>2. </a:t>
            </a:r>
            <a:r>
              <a:rPr sz="2700" b="1" spc="-104" baseline="3034" dirty="0">
                <a:latin typeface="Calibri"/>
                <a:cs typeface="Calibri"/>
              </a:rPr>
              <a:t>T</a:t>
            </a:r>
            <a:r>
              <a:rPr sz="2700" b="1" spc="-39" baseline="3034" dirty="0">
                <a:latin typeface="Calibri"/>
                <a:cs typeface="Calibri"/>
              </a:rPr>
              <a:t>r</a:t>
            </a:r>
            <a:r>
              <a:rPr sz="2700" b="1" baseline="3034" dirty="0">
                <a:latin typeface="Calibri"/>
                <a:cs typeface="Calibri"/>
              </a:rPr>
              <a:t>ans</a:t>
            </a:r>
            <a:r>
              <a:rPr sz="2700" b="1" spc="9" baseline="3034" dirty="0">
                <a:latin typeface="Calibri"/>
                <a:cs typeface="Calibri"/>
              </a:rPr>
              <a:t>p</a:t>
            </a:r>
            <a:r>
              <a:rPr sz="2700" b="1" baseline="3034" dirty="0">
                <a:latin typeface="Calibri"/>
                <a:cs typeface="Calibri"/>
              </a:rPr>
              <a:t>a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baseline="3034" dirty="0">
                <a:latin typeface="Calibri"/>
                <a:cs typeface="Calibri"/>
              </a:rPr>
              <a:t>enc</a:t>
            </a:r>
            <a:r>
              <a:rPr sz="2700" b="1" spc="-9" baseline="3034" dirty="0">
                <a:latin typeface="Calibri"/>
                <a:cs typeface="Calibri"/>
              </a:rPr>
              <a:t>i</a:t>
            </a:r>
            <a:r>
              <a:rPr sz="2700" b="1" baseline="3034" dirty="0">
                <a:latin typeface="Calibri"/>
                <a:cs typeface="Calibri"/>
              </a:rPr>
              <a:t>a</a:t>
            </a:r>
            <a:r>
              <a:rPr sz="2700" b="1" spc="-25" baseline="3034" dirty="0">
                <a:latin typeface="Calibri"/>
                <a:cs typeface="Calibri"/>
              </a:rPr>
              <a:t> </a:t>
            </a:r>
            <a:r>
              <a:rPr sz="2700" b="1" spc="-34" baseline="3034" dirty="0">
                <a:latin typeface="Calibri"/>
                <a:cs typeface="Calibri"/>
              </a:rPr>
              <a:t>P</a:t>
            </a:r>
            <a:r>
              <a:rPr sz="2700" b="1" baseline="3034" dirty="0">
                <a:latin typeface="Calibri"/>
                <a:cs typeface="Calibri"/>
              </a:rPr>
              <a:t>asi</a:t>
            </a:r>
            <a:r>
              <a:rPr sz="2700" b="1" spc="-25" baseline="3034" dirty="0">
                <a:latin typeface="Calibri"/>
                <a:cs typeface="Calibri"/>
              </a:rPr>
              <a:t>v</a:t>
            </a:r>
            <a:r>
              <a:rPr sz="2700" b="1" baseline="3034" dirty="0">
                <a:latin typeface="Calibri"/>
                <a:cs typeface="Calibri"/>
              </a:rPr>
              <a:t>a;</a:t>
            </a:r>
            <a:r>
              <a:rPr sz="2700" b="1" spc="-14" baseline="3034" dirty="0">
                <a:latin typeface="Calibri"/>
                <a:cs typeface="Calibri"/>
              </a:rPr>
              <a:t> </a:t>
            </a:r>
            <a:r>
              <a:rPr sz="2700" baseline="3034" dirty="0">
                <a:latin typeface="Calibri"/>
                <a:cs typeface="Calibri"/>
              </a:rPr>
              <a:t>media</a:t>
            </a:r>
            <a:r>
              <a:rPr sz="2700" spc="-9" baseline="3034" dirty="0">
                <a:latin typeface="Calibri"/>
                <a:cs typeface="Calibri"/>
              </a:rPr>
              <a:t>n</a:t>
            </a:r>
            <a:r>
              <a:rPr sz="2700" spc="-25" baseline="3034" dirty="0">
                <a:latin typeface="Calibri"/>
                <a:cs typeface="Calibri"/>
              </a:rPr>
              <a:t>t</a:t>
            </a:r>
            <a:r>
              <a:rPr sz="2700" baseline="3034" dirty="0">
                <a:latin typeface="Calibri"/>
                <a:cs typeface="Calibri"/>
              </a:rPr>
              <a:t>e</a:t>
            </a:r>
            <a:endParaRPr dirty="0">
              <a:latin typeface="Calibri"/>
              <a:cs typeface="Calibri"/>
            </a:endParaRPr>
          </a:p>
          <a:p>
            <a:pPr marL="12700" marR="34335">
              <a:lnSpc>
                <a:spcPts val="2160"/>
              </a:lnSpc>
              <a:spcBef>
                <a:spcPts val="11"/>
              </a:spcBef>
            </a:pPr>
            <a:r>
              <a:rPr sz="2700" spc="-4" baseline="1517" dirty="0">
                <a:latin typeface="Calibri"/>
                <a:cs typeface="Calibri"/>
              </a:rPr>
              <a:t>l</a:t>
            </a:r>
            <a:r>
              <a:rPr sz="2700" baseline="1517" dirty="0">
                <a:latin typeface="Calibri"/>
                <a:cs typeface="Calibri"/>
              </a:rPr>
              <a:t>as </a:t>
            </a:r>
            <a:r>
              <a:rPr sz="2700" spc="4" baseline="1517" dirty="0">
                <a:latin typeface="Calibri"/>
                <a:cs typeface="Calibri"/>
              </a:rPr>
              <a:t>s</a:t>
            </a:r>
            <a:r>
              <a:rPr sz="2700" baseline="1517" dirty="0">
                <a:latin typeface="Calibri"/>
                <a:cs typeface="Calibri"/>
              </a:rPr>
              <a:t>o</a:t>
            </a:r>
            <a:r>
              <a:rPr sz="2700" spc="-4" baseline="1517" dirty="0">
                <a:latin typeface="Calibri"/>
                <a:cs typeface="Calibri"/>
              </a:rPr>
              <a:t>lici</a:t>
            </a:r>
            <a:r>
              <a:rPr sz="2700" baseline="1517" dirty="0">
                <a:latin typeface="Calibri"/>
                <a:cs typeface="Calibri"/>
              </a:rPr>
              <a:t>tud</a:t>
            </a:r>
            <a:r>
              <a:rPr sz="2700" spc="4" baseline="1517" dirty="0">
                <a:latin typeface="Calibri"/>
                <a:cs typeface="Calibri"/>
              </a:rPr>
              <a:t>e</a:t>
            </a:r>
            <a:r>
              <a:rPr sz="2700" baseline="1517" dirty="0">
                <a:latin typeface="Calibri"/>
                <a:cs typeface="Calibri"/>
              </a:rPr>
              <a:t>s</a:t>
            </a:r>
            <a:r>
              <a:rPr sz="2700" spc="14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de</a:t>
            </a:r>
            <a:r>
              <a:rPr sz="2700" spc="25" baseline="1517" dirty="0">
                <a:latin typeface="Calibri"/>
                <a:cs typeface="Calibri"/>
              </a:rPr>
              <a:t> 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ce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2700" b="1" spc="-4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b="1" spc="-24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endParaRPr dirty="0">
              <a:latin typeface="Calibri"/>
              <a:cs typeface="Calibri"/>
            </a:endParaRPr>
          </a:p>
          <a:p>
            <a:pPr marL="12700" marR="34335">
              <a:lnSpc>
                <a:spcPts val="2160"/>
              </a:lnSpc>
            </a:pP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700" b="1" spc="-34" baseline="1517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ormaci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ó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b="1" spc="-39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púb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2700" b="1" spc="-4" baseline="1517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baseline="1517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16624" y="1741800"/>
            <a:ext cx="3604286" cy="1077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43">
              <a:lnSpc>
                <a:spcPts val="1935"/>
              </a:lnSpc>
              <a:spcBef>
                <a:spcPts val="96"/>
              </a:spcBef>
            </a:pPr>
            <a:r>
              <a:rPr sz="2700" b="1" baseline="3034" dirty="0">
                <a:latin typeface="Calibri"/>
                <a:cs typeface="Calibri"/>
              </a:rPr>
              <a:t>1. </a:t>
            </a:r>
            <a:r>
              <a:rPr sz="2700" b="1" spc="276" baseline="3034" dirty="0">
                <a:latin typeface="Calibri"/>
                <a:cs typeface="Calibri"/>
              </a:rPr>
              <a:t> </a:t>
            </a:r>
            <a:r>
              <a:rPr sz="2700" b="1" spc="-100" baseline="3034" dirty="0">
                <a:latin typeface="Calibri"/>
                <a:cs typeface="Calibri"/>
              </a:rPr>
              <a:t>T</a:t>
            </a:r>
            <a:r>
              <a:rPr sz="2700" b="1" spc="-39" baseline="3034" dirty="0">
                <a:latin typeface="Calibri"/>
                <a:cs typeface="Calibri"/>
              </a:rPr>
              <a:t>r</a:t>
            </a:r>
            <a:r>
              <a:rPr sz="2700" b="1" baseline="3034" dirty="0">
                <a:latin typeface="Calibri"/>
                <a:cs typeface="Calibri"/>
              </a:rPr>
              <a:t>a</a:t>
            </a:r>
            <a:r>
              <a:rPr sz="2700" b="1" spc="-4" baseline="3034" dirty="0">
                <a:latin typeface="Calibri"/>
                <a:cs typeface="Calibri"/>
              </a:rPr>
              <a:t>n</a:t>
            </a:r>
            <a:r>
              <a:rPr sz="2700" b="1" spc="-9" baseline="3034" dirty="0">
                <a:latin typeface="Calibri"/>
                <a:cs typeface="Calibri"/>
              </a:rPr>
              <a:t>s</a:t>
            </a:r>
            <a:r>
              <a:rPr sz="2700" b="1" spc="4" baseline="3034" dirty="0">
                <a:latin typeface="Calibri"/>
                <a:cs typeface="Calibri"/>
              </a:rPr>
              <a:t>p</a:t>
            </a:r>
            <a:r>
              <a:rPr sz="2700" b="1" baseline="3034" dirty="0">
                <a:latin typeface="Calibri"/>
                <a:cs typeface="Calibri"/>
              </a:rPr>
              <a:t>a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-4" baseline="3034" dirty="0">
                <a:latin typeface="Calibri"/>
                <a:cs typeface="Calibri"/>
              </a:rPr>
              <a:t>e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-9" baseline="3034" dirty="0">
                <a:latin typeface="Calibri"/>
                <a:cs typeface="Calibri"/>
              </a:rPr>
              <a:t>ci</a:t>
            </a:r>
            <a:r>
              <a:rPr sz="2700" b="1" baseline="3034" dirty="0">
                <a:latin typeface="Calibri"/>
                <a:cs typeface="Calibri"/>
              </a:rPr>
              <a:t>a </a:t>
            </a:r>
            <a:r>
              <a:rPr sz="2700" b="1" spc="281" baseline="3034" dirty="0">
                <a:latin typeface="Calibri"/>
                <a:cs typeface="Calibri"/>
              </a:rPr>
              <a:t> </a:t>
            </a:r>
            <a:r>
              <a:rPr sz="2700" b="1" baseline="3034" dirty="0">
                <a:latin typeface="Calibri"/>
                <a:cs typeface="Calibri"/>
              </a:rPr>
              <a:t>A</a:t>
            </a:r>
            <a:r>
              <a:rPr sz="2700" b="1" spc="4" baseline="3034" dirty="0">
                <a:latin typeface="Calibri"/>
                <a:cs typeface="Calibri"/>
              </a:rPr>
              <a:t>c</a:t>
            </a:r>
            <a:r>
              <a:rPr sz="2700" b="1" baseline="3034" dirty="0">
                <a:latin typeface="Calibri"/>
                <a:cs typeface="Calibri"/>
              </a:rPr>
              <a:t>t</a:t>
            </a:r>
            <a:r>
              <a:rPr sz="2700" b="1" spc="-4" baseline="3034" dirty="0">
                <a:latin typeface="Calibri"/>
                <a:cs typeface="Calibri"/>
              </a:rPr>
              <a:t>i</a:t>
            </a:r>
            <a:r>
              <a:rPr sz="2700" b="1" spc="-19" baseline="3034" dirty="0">
                <a:latin typeface="Calibri"/>
                <a:cs typeface="Calibri"/>
              </a:rPr>
              <a:t>v</a:t>
            </a:r>
            <a:r>
              <a:rPr sz="2700" b="1" spc="-4" baseline="3034" dirty="0">
                <a:latin typeface="Calibri"/>
                <a:cs typeface="Calibri"/>
              </a:rPr>
              <a:t>a</a:t>
            </a:r>
            <a:r>
              <a:rPr sz="2700" baseline="3034" dirty="0">
                <a:latin typeface="Calibri"/>
                <a:cs typeface="Calibri"/>
              </a:rPr>
              <a:t>; </a:t>
            </a:r>
            <a:r>
              <a:rPr sz="2700" spc="276" baseline="3034" dirty="0">
                <a:latin typeface="Calibri"/>
                <a:cs typeface="Calibri"/>
              </a:rPr>
              <a:t> </a:t>
            </a:r>
            <a:r>
              <a:rPr sz="2700" spc="-4" baseline="3034" dirty="0">
                <a:latin typeface="Calibri"/>
                <a:cs typeface="Calibri"/>
              </a:rPr>
              <a:t>c</a:t>
            </a:r>
            <a:r>
              <a:rPr sz="2700" baseline="3034" dirty="0">
                <a:latin typeface="Calibri"/>
                <a:cs typeface="Calibri"/>
              </a:rPr>
              <a:t>ua</a:t>
            </a:r>
            <a:r>
              <a:rPr sz="2700" spc="4" baseline="3034" dirty="0">
                <a:latin typeface="Calibri"/>
                <a:cs typeface="Calibri"/>
              </a:rPr>
              <a:t>n</a:t>
            </a:r>
            <a:r>
              <a:rPr sz="2700" baseline="3034" dirty="0">
                <a:latin typeface="Calibri"/>
                <a:cs typeface="Calibri"/>
              </a:rPr>
              <a:t>do </a:t>
            </a:r>
            <a:r>
              <a:rPr sz="2700" spc="281" baseline="3034" dirty="0">
                <a:latin typeface="Calibri"/>
                <a:cs typeface="Calibri"/>
              </a:rPr>
              <a:t> </a:t>
            </a:r>
            <a:r>
              <a:rPr sz="2700" spc="-4" baseline="3034" dirty="0">
                <a:latin typeface="Calibri"/>
                <a:cs typeface="Calibri"/>
              </a:rPr>
              <a:t>la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baseline="1517" dirty="0">
                <a:latin typeface="Calibri"/>
                <a:cs typeface="Calibri"/>
              </a:rPr>
              <a:t>E</a:t>
            </a:r>
            <a:r>
              <a:rPr sz="2700" spc="-9" baseline="1517" dirty="0">
                <a:latin typeface="Calibri"/>
                <a:cs typeface="Calibri"/>
              </a:rPr>
              <a:t>n</a:t>
            </a:r>
            <a:r>
              <a:rPr sz="2700" baseline="1517" dirty="0">
                <a:latin typeface="Calibri"/>
                <a:cs typeface="Calibri"/>
              </a:rPr>
              <a:t>t</a:t>
            </a:r>
            <a:r>
              <a:rPr sz="2700" spc="-4" baseline="1517" dirty="0">
                <a:latin typeface="Calibri"/>
                <a:cs typeface="Calibri"/>
              </a:rPr>
              <a:t>i</a:t>
            </a:r>
            <a:r>
              <a:rPr sz="2700" spc="4" baseline="1517" dirty="0">
                <a:latin typeface="Calibri"/>
                <a:cs typeface="Calibri"/>
              </a:rPr>
              <a:t>d</a:t>
            </a:r>
            <a:r>
              <a:rPr sz="2700" baseline="1517" dirty="0">
                <a:latin typeface="Calibri"/>
                <a:cs typeface="Calibri"/>
              </a:rPr>
              <a:t>ad</a:t>
            </a:r>
            <a:r>
              <a:rPr sz="2700" spc="179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b</a:t>
            </a:r>
            <a:r>
              <a:rPr sz="2700" spc="9" baseline="1517" dirty="0">
                <a:latin typeface="Calibri"/>
                <a:cs typeface="Calibri"/>
              </a:rPr>
              <a:t>r</a:t>
            </a:r>
            <a:r>
              <a:rPr sz="2700" spc="-4" baseline="1517" dirty="0">
                <a:latin typeface="Calibri"/>
                <a:cs typeface="Calibri"/>
              </a:rPr>
              <a:t>i</a:t>
            </a:r>
            <a:r>
              <a:rPr sz="2700" baseline="1517" dirty="0">
                <a:latin typeface="Calibri"/>
                <a:cs typeface="Calibri"/>
              </a:rPr>
              <a:t>nda</a:t>
            </a:r>
            <a:r>
              <a:rPr sz="2700" spc="199" baseline="1517" dirty="0">
                <a:latin typeface="Calibri"/>
                <a:cs typeface="Calibri"/>
              </a:rPr>
              <a:t> </a:t>
            </a:r>
            <a:r>
              <a:rPr sz="2700" spc="4" baseline="1517" dirty="0">
                <a:latin typeface="Calibri"/>
                <a:cs typeface="Calibri"/>
              </a:rPr>
              <a:t>i</a:t>
            </a:r>
            <a:r>
              <a:rPr sz="2700" spc="-9" baseline="1517" dirty="0">
                <a:latin typeface="Calibri"/>
                <a:cs typeface="Calibri"/>
              </a:rPr>
              <a:t>n</a:t>
            </a:r>
            <a:r>
              <a:rPr sz="2700" spc="-34" baseline="1517" dirty="0">
                <a:latin typeface="Calibri"/>
                <a:cs typeface="Calibri"/>
              </a:rPr>
              <a:t>f</a:t>
            </a:r>
            <a:r>
              <a:rPr sz="2700" baseline="1517" dirty="0">
                <a:latin typeface="Calibri"/>
                <a:cs typeface="Calibri"/>
              </a:rPr>
              <a:t>orma</a:t>
            </a:r>
            <a:r>
              <a:rPr sz="2700" spc="-4" baseline="1517" dirty="0">
                <a:latin typeface="Calibri"/>
                <a:cs typeface="Calibri"/>
              </a:rPr>
              <a:t>ci</a:t>
            </a:r>
            <a:r>
              <a:rPr sz="2700" baseline="1517" dirty="0">
                <a:latin typeface="Calibri"/>
                <a:cs typeface="Calibri"/>
              </a:rPr>
              <a:t>ón</a:t>
            </a:r>
            <a:r>
              <a:rPr sz="2700" spc="200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m</a:t>
            </a:r>
            <a:r>
              <a:rPr sz="2700" spc="14" baseline="1517" dirty="0">
                <a:latin typeface="Calibri"/>
                <a:cs typeface="Calibri"/>
              </a:rPr>
              <a:t>e</a:t>
            </a:r>
            <a:r>
              <a:rPr sz="2700" baseline="1517" dirty="0">
                <a:latin typeface="Calibri"/>
                <a:cs typeface="Calibri"/>
              </a:rPr>
              <a:t>dia</a:t>
            </a:r>
            <a:r>
              <a:rPr sz="2700" spc="-9" baseline="1517" dirty="0">
                <a:latin typeface="Calibri"/>
                <a:cs typeface="Calibri"/>
              </a:rPr>
              <a:t>n</a:t>
            </a:r>
            <a:r>
              <a:rPr sz="2700" spc="-25" baseline="1517" dirty="0">
                <a:latin typeface="Calibri"/>
                <a:cs typeface="Calibri"/>
              </a:rPr>
              <a:t>t</a:t>
            </a:r>
            <a:r>
              <a:rPr sz="2700" baseline="1517" dirty="0">
                <a:latin typeface="Calibri"/>
                <a:cs typeface="Calibri"/>
              </a:rPr>
              <a:t>e</a:t>
            </a:r>
            <a:endParaRPr dirty="0">
              <a:latin typeface="Calibri"/>
              <a:cs typeface="Calibri"/>
            </a:endParaRPr>
          </a:p>
          <a:p>
            <a:pPr marL="12700" marR="405">
              <a:lnSpc>
                <a:spcPts val="2160"/>
              </a:lnSpc>
            </a:pPr>
            <a:r>
              <a:rPr sz="2700" spc="4" baseline="1517" dirty="0">
                <a:latin typeface="Calibri"/>
                <a:cs typeface="Calibri"/>
              </a:rPr>
              <a:t>s</a:t>
            </a:r>
            <a:r>
              <a:rPr sz="2700" baseline="1517" dirty="0">
                <a:latin typeface="Calibri"/>
                <a:cs typeface="Calibri"/>
              </a:rPr>
              <a:t>u</a:t>
            </a:r>
            <a:r>
              <a:rPr sz="2700" spc="75" baseline="1517" dirty="0">
                <a:latin typeface="Calibri"/>
                <a:cs typeface="Calibri"/>
              </a:rPr>
              <a:t> 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700" b="1" spc="-9" baseline="1517" dirty="0">
                <a:solidFill>
                  <a:srgbClr val="FF0000"/>
                </a:solidFill>
                <a:latin typeface="Calibri"/>
                <a:cs typeface="Calibri"/>
              </a:rPr>
              <a:t>á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700" b="1" spc="-9" baseline="1517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b="1" spc="64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spc="-19" baseline="1517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700" b="1" spc="79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o</a:t>
            </a:r>
            <a:r>
              <a:rPr sz="2700" spc="59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m</a:t>
            </a:r>
            <a:r>
              <a:rPr sz="2700" spc="4" baseline="1517" dirty="0">
                <a:latin typeface="Calibri"/>
                <a:cs typeface="Calibri"/>
              </a:rPr>
              <a:t>e</a:t>
            </a:r>
            <a:r>
              <a:rPr sz="2700" baseline="1517" dirty="0">
                <a:latin typeface="Calibri"/>
                <a:cs typeface="Calibri"/>
              </a:rPr>
              <a:t>dia</a:t>
            </a:r>
            <a:r>
              <a:rPr sz="2700" spc="-9" baseline="1517" dirty="0">
                <a:latin typeface="Calibri"/>
                <a:cs typeface="Calibri"/>
              </a:rPr>
              <a:t>n</a:t>
            </a:r>
            <a:r>
              <a:rPr sz="2700" spc="-25" baseline="1517" dirty="0">
                <a:latin typeface="Calibri"/>
                <a:cs typeface="Calibri"/>
              </a:rPr>
              <a:t>t</a:t>
            </a:r>
            <a:r>
              <a:rPr sz="2700" baseline="1517" dirty="0">
                <a:latin typeface="Calibri"/>
                <a:cs typeface="Calibri"/>
              </a:rPr>
              <a:t>e</a:t>
            </a:r>
            <a:r>
              <a:rPr sz="2700" spc="79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au</a:t>
            </a:r>
            <a:r>
              <a:rPr sz="2700" spc="4" baseline="1517" dirty="0">
                <a:latin typeface="Calibri"/>
                <a:cs typeface="Calibri"/>
              </a:rPr>
              <a:t>d</a:t>
            </a:r>
            <a:r>
              <a:rPr sz="2700" spc="-4" baseline="1517" dirty="0">
                <a:latin typeface="Calibri"/>
                <a:cs typeface="Calibri"/>
              </a:rPr>
              <a:t>i</a:t>
            </a:r>
            <a:r>
              <a:rPr sz="2700" spc="14" baseline="1517" dirty="0">
                <a:latin typeface="Calibri"/>
                <a:cs typeface="Calibri"/>
              </a:rPr>
              <a:t>e</a:t>
            </a:r>
            <a:r>
              <a:rPr sz="2700" baseline="1517" dirty="0">
                <a:latin typeface="Calibri"/>
                <a:cs typeface="Calibri"/>
              </a:rPr>
              <a:t>nc</a:t>
            </a:r>
            <a:r>
              <a:rPr sz="2700" spc="-9" baseline="1517" dirty="0">
                <a:latin typeface="Calibri"/>
                <a:cs typeface="Calibri"/>
              </a:rPr>
              <a:t>i</a:t>
            </a:r>
            <a:r>
              <a:rPr sz="2700" baseline="1517" dirty="0">
                <a:latin typeface="Calibri"/>
                <a:cs typeface="Calibri"/>
              </a:rPr>
              <a:t>as</a:t>
            </a:r>
            <a:endParaRPr dirty="0">
              <a:latin typeface="Calibri"/>
              <a:cs typeface="Calibri"/>
            </a:endParaRPr>
          </a:p>
          <a:p>
            <a:pPr marL="12700" marR="34289">
              <a:lnSpc>
                <a:spcPts val="2160"/>
              </a:lnSpc>
            </a:pPr>
            <a:r>
              <a:rPr sz="2700" baseline="1517" dirty="0">
                <a:latin typeface="Calibri"/>
                <a:cs typeface="Calibri"/>
              </a:rPr>
              <a:t>p</a:t>
            </a:r>
            <a:r>
              <a:rPr sz="2700" spc="4" baseline="1517" dirty="0">
                <a:latin typeface="Calibri"/>
                <a:cs typeface="Calibri"/>
              </a:rPr>
              <a:t>ú</a:t>
            </a:r>
            <a:r>
              <a:rPr sz="2700" baseline="1517" dirty="0">
                <a:latin typeface="Calibri"/>
                <a:cs typeface="Calibri"/>
              </a:rPr>
              <a:t>bl</a:t>
            </a:r>
            <a:r>
              <a:rPr sz="2700" spc="-9" baseline="1517" dirty="0">
                <a:latin typeface="Calibri"/>
                <a:cs typeface="Calibri"/>
              </a:rPr>
              <a:t>i</a:t>
            </a:r>
            <a:r>
              <a:rPr sz="2700" spc="-14" baseline="1517" dirty="0">
                <a:latin typeface="Calibri"/>
                <a:cs typeface="Calibri"/>
              </a:rPr>
              <a:t>c</a:t>
            </a:r>
            <a:r>
              <a:rPr sz="2700" baseline="1517" dirty="0">
                <a:latin typeface="Calibri"/>
                <a:cs typeface="Calibri"/>
              </a:rPr>
              <a:t>as</a:t>
            </a:r>
            <a:r>
              <a:rPr sz="2700" spc="9" baseline="1517" dirty="0">
                <a:latin typeface="Calibri"/>
                <a:cs typeface="Calibri"/>
              </a:rPr>
              <a:t> </a:t>
            </a:r>
            <a:r>
              <a:rPr sz="2700" baseline="1517" dirty="0">
                <a:latin typeface="Calibri"/>
                <a:cs typeface="Calibri"/>
              </a:rPr>
              <a:t>de</a:t>
            </a:r>
            <a:r>
              <a:rPr sz="2700" spc="14" baseline="1517" dirty="0">
                <a:latin typeface="Calibri"/>
                <a:cs typeface="Calibri"/>
              </a:rPr>
              <a:t> </a:t>
            </a:r>
            <a:r>
              <a:rPr sz="2700" b="1" spc="-29" baseline="1517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b="1" spc="-9" baseline="1517" dirty="0">
                <a:solidFill>
                  <a:srgbClr val="FF0000"/>
                </a:solidFill>
                <a:latin typeface="Calibri"/>
                <a:cs typeface="Calibri"/>
              </a:rPr>
              <a:t>ió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b="1" spc="-39" baseline="15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700" b="1" baseline="1517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700" b="1" spc="-14" baseline="1517" dirty="0">
                <a:solidFill>
                  <a:srgbClr val="FF0000"/>
                </a:solidFill>
                <a:latin typeface="Calibri"/>
                <a:cs typeface="Calibri"/>
              </a:rPr>
              <a:t>ta</a:t>
            </a:r>
            <a:r>
              <a:rPr sz="2700" b="1" spc="4" baseline="1517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700" baseline="1517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56862" y="4301067"/>
            <a:ext cx="3776133" cy="25569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Transparencia colaborativa o proactiva (de datos abiertos): </a:t>
            </a:r>
            <a:r>
              <a:rPr lang="es-PE" dirty="0">
                <a:solidFill>
                  <a:schemeClr val="tx1"/>
                </a:solidFill>
              </a:rPr>
              <a:t>obligación de publicar datos crudos (abiertos) para que la ciudadanía los procese (derecho) y produzca nueva información</a:t>
            </a:r>
            <a:r>
              <a:rPr lang="es-PE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93" y="3101484"/>
            <a:ext cx="2716915" cy="1153109"/>
          </a:xfrm>
          <a:prstGeom prst="rect">
            <a:avLst/>
          </a:prstGeom>
        </p:spPr>
      </p:pic>
      <p:pic>
        <p:nvPicPr>
          <p:cNvPr id="10" name="Picture 2" descr="https://www.keydesignwebsites.com/wp-content/uploads/2013/11/seo.png">
            <a:extLst>
              <a:ext uri="{FF2B5EF4-FFF2-40B4-BE49-F238E27FC236}">
                <a16:creationId xmlns:a16="http://schemas.microsoft.com/office/drawing/2014/main" id="{346FAEBE-BBC4-4AEA-956C-F7E7B4B6A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" b="15053"/>
          <a:stretch/>
        </p:blipFill>
        <p:spPr bwMode="auto">
          <a:xfrm>
            <a:off x="3425388" y="4935551"/>
            <a:ext cx="1940510" cy="16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FEAC5E-92FC-4AA0-9524-9B95E5061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952" t="21921" r="14700" b="15527"/>
          <a:stretch/>
        </p:blipFill>
        <p:spPr>
          <a:xfrm>
            <a:off x="8664010" y="2801909"/>
            <a:ext cx="1511366" cy="175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5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524000" y="1"/>
            <a:ext cx="9144000" cy="643127"/>
          </a:xfrm>
          <a:custGeom>
            <a:avLst/>
            <a:gdLst/>
            <a:ahLst/>
            <a:cxnLst/>
            <a:rect l="l" t="t" r="r" b="b"/>
            <a:pathLst>
              <a:path w="9144000" h="643127">
                <a:moveTo>
                  <a:pt x="0" y="643127"/>
                </a:moveTo>
                <a:lnTo>
                  <a:pt x="9144000" y="643127"/>
                </a:lnTo>
                <a:lnTo>
                  <a:pt x="9144000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96006" y="3429762"/>
            <a:ext cx="428244" cy="1571244"/>
          </a:xfrm>
          <a:custGeom>
            <a:avLst/>
            <a:gdLst/>
            <a:ahLst/>
            <a:cxnLst/>
            <a:rect l="l" t="t" r="r" b="b"/>
            <a:pathLst>
              <a:path w="428244" h="1571243">
                <a:moveTo>
                  <a:pt x="214121" y="1178433"/>
                </a:moveTo>
                <a:lnTo>
                  <a:pt x="214121" y="1571244"/>
                </a:lnTo>
                <a:lnTo>
                  <a:pt x="428244" y="785621"/>
                </a:lnTo>
                <a:lnTo>
                  <a:pt x="214121" y="0"/>
                </a:lnTo>
                <a:lnTo>
                  <a:pt x="214121" y="392811"/>
                </a:lnTo>
                <a:lnTo>
                  <a:pt x="0" y="392811"/>
                </a:lnTo>
                <a:lnTo>
                  <a:pt x="0" y="1178433"/>
                </a:lnTo>
                <a:lnTo>
                  <a:pt x="214121" y="1178433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96006" y="3429762"/>
            <a:ext cx="428244" cy="1571244"/>
          </a:xfrm>
          <a:custGeom>
            <a:avLst/>
            <a:gdLst/>
            <a:ahLst/>
            <a:cxnLst/>
            <a:rect l="l" t="t" r="r" b="b"/>
            <a:pathLst>
              <a:path w="428244" h="1571243">
                <a:moveTo>
                  <a:pt x="0" y="392811"/>
                </a:moveTo>
                <a:lnTo>
                  <a:pt x="214121" y="392811"/>
                </a:lnTo>
                <a:lnTo>
                  <a:pt x="214121" y="0"/>
                </a:lnTo>
                <a:lnTo>
                  <a:pt x="428244" y="785621"/>
                </a:lnTo>
                <a:lnTo>
                  <a:pt x="214121" y="1571244"/>
                </a:lnTo>
                <a:lnTo>
                  <a:pt x="214121" y="1178433"/>
                </a:lnTo>
                <a:lnTo>
                  <a:pt x="0" y="1178433"/>
                </a:lnTo>
                <a:lnTo>
                  <a:pt x="0" y="392811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67128" y="1499615"/>
            <a:ext cx="7357872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24507" y="1715262"/>
            <a:ext cx="5786501" cy="1650"/>
          </a:xfrm>
          <a:custGeom>
            <a:avLst/>
            <a:gdLst/>
            <a:ahLst/>
            <a:cxnLst/>
            <a:rect l="l" t="t" r="r" b="b"/>
            <a:pathLst>
              <a:path w="5786501" h="1650">
                <a:moveTo>
                  <a:pt x="0" y="0"/>
                </a:moveTo>
                <a:lnTo>
                  <a:pt x="5786501" y="16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5116" y="3233928"/>
            <a:ext cx="6858000" cy="909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95751" y="3856481"/>
            <a:ext cx="3500501" cy="1524"/>
          </a:xfrm>
          <a:custGeom>
            <a:avLst/>
            <a:gdLst/>
            <a:ahLst/>
            <a:cxnLst/>
            <a:rect l="l" t="t" r="r" b="b"/>
            <a:pathLst>
              <a:path w="3500501" h="1524">
                <a:moveTo>
                  <a:pt x="0" y="0"/>
                </a:moveTo>
                <a:lnTo>
                  <a:pt x="3500501" y="1524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5116" y="4215384"/>
            <a:ext cx="6858000" cy="8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6971" y="182372"/>
            <a:ext cx="46912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04" baseline="3413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600" b="1" spc="4" baseline="3413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600" b="1" spc="-9" baseline="34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I:</a:t>
            </a:r>
            <a:r>
              <a:rPr sz="3600" b="1" spc="-4" baseline="34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600" b="1" spc="-25" baseline="3413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600" b="1" spc="4" baseline="3413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hos</a:t>
            </a:r>
            <a:r>
              <a:rPr sz="3600" b="1" spc="-9" baseline="34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escogidos:</a:t>
            </a:r>
            <a:r>
              <a:rPr sz="3600" b="1" spc="-19" baseline="34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ac</a:t>
            </a:r>
            <a:r>
              <a:rPr sz="3600" b="1" spc="9" baseline="3413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eso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3855" y="182372"/>
            <a:ext cx="2215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33311" y="182372"/>
            <a:ext cx="29644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la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7748" y="182372"/>
            <a:ext cx="16007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600" b="1" spc="-39" baseline="3413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aci</a:t>
            </a:r>
            <a:r>
              <a:rPr sz="3600" b="1" spc="9" baseline="3413" dirty="0">
                <a:solidFill>
                  <a:prstClr val="black"/>
                </a:solidFill>
                <a:latin typeface="Calibri"/>
                <a:cs typeface="Calibri"/>
              </a:rPr>
              <a:t>ó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2461" y="182372"/>
            <a:ext cx="98663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prstClr val="black"/>
                </a:solidFill>
                <a:latin typeface="Calibri"/>
                <a:cs typeface="Calibri"/>
              </a:rPr>
              <a:t>ú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3600" b="1" spc="-4" baseline="3413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600" b="1" baseline="341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1466" y="1146937"/>
            <a:ext cx="397198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u="heavy" baseline="3034" dirty="0">
                <a:solidFill>
                  <a:prstClr val="black"/>
                </a:solidFill>
                <a:latin typeface="Calibri"/>
                <a:cs typeface="Calibri"/>
              </a:rPr>
              <a:t>Artíc</a:t>
            </a:r>
            <a:r>
              <a:rPr sz="2700" b="1" u="heavy" spc="4" baseline="3034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700" b="1" u="heavy" baseline="3034" dirty="0">
                <a:solidFill>
                  <a:prstClr val="black"/>
                </a:solidFill>
                <a:latin typeface="Calibri"/>
                <a:cs typeface="Calibri"/>
              </a:rPr>
              <a:t>lo</a:t>
            </a:r>
            <a:r>
              <a:rPr sz="2700" b="1" u="heavy" spc="-29" baseline="30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700" b="1" u="heavy" spc="4" baseline="3034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2700" b="1" baseline="3034" dirty="0">
                <a:solidFill>
                  <a:prstClr val="black"/>
                </a:solidFill>
                <a:latin typeface="Calibri"/>
                <a:cs typeface="Calibri"/>
              </a:rPr>
              <a:t>.- </a:t>
            </a:r>
            <a:r>
              <a:rPr sz="2700" spc="-154" baseline="303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700" baseline="3034" dirty="0">
                <a:solidFill>
                  <a:prstClr val="black"/>
                </a:solidFill>
                <a:latin typeface="Calibri"/>
                <a:cs typeface="Calibri"/>
              </a:rPr>
              <a:t>oda p</a:t>
            </a:r>
            <a:r>
              <a:rPr sz="2700" spc="4" baseline="303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700" spc="-39" baseline="3034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700" baseline="3034" dirty="0">
                <a:solidFill>
                  <a:prstClr val="black"/>
                </a:solidFill>
                <a:latin typeface="Calibri"/>
                <a:cs typeface="Calibri"/>
              </a:rPr>
              <a:t>so</a:t>
            </a:r>
            <a:r>
              <a:rPr sz="2700" spc="4" baseline="303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700" baseline="3034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700" spc="14" baseline="30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700" baseline="3034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700" spc="-9" baseline="3034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700" baseline="303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700" spc="4" baseline="303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700" baseline="303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700" spc="14" baseline="30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700" baseline="303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700" spc="4" baseline="303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700" spc="-29" baseline="3034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700" baseline="3034" dirty="0">
                <a:solidFill>
                  <a:prstClr val="black"/>
                </a:solidFill>
                <a:latin typeface="Calibri"/>
                <a:cs typeface="Calibri"/>
              </a:rPr>
              <a:t>echo</a:t>
            </a:r>
            <a:r>
              <a:rPr sz="2700" spc="9" baseline="30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700" baseline="3034" dirty="0">
                <a:solidFill>
                  <a:prstClr val="black"/>
                </a:solidFill>
                <a:latin typeface="Calibri"/>
                <a:cs typeface="Calibri"/>
              </a:rPr>
              <a:t>a: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74064" y="3589935"/>
            <a:ext cx="1416947" cy="13518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b="1" spc="-4" baseline="3034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700" b="1" baseline="3034" dirty="0">
                <a:solidFill>
                  <a:prstClr val="black"/>
                </a:solidFill>
                <a:latin typeface="Calibri"/>
                <a:cs typeface="Calibri"/>
              </a:rPr>
              <a:t>ó</a:t>
            </a:r>
            <a:r>
              <a:rPr sz="2700" b="1" spc="4" baseline="3034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2700" b="1" baseline="3034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700" b="1" spc="-14" baseline="3034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2700" b="1" baseline="3034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34290">
              <a:lnSpc>
                <a:spcPts val="2165"/>
              </a:lnSpc>
              <a:spcBef>
                <a:spcPts val="11"/>
              </a:spcBef>
            </a:pP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2700" b="1" spc="-25" baseline="1517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700" b="1" spc="4" baseline="1517" dirty="0">
                <a:solidFill>
                  <a:prstClr val="black"/>
                </a:solidFill>
                <a:latin typeface="Calibri"/>
                <a:cs typeface="Calibri"/>
              </a:rPr>
              <a:t>ce</a:t>
            </a: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sal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Con</a:t>
            </a:r>
            <a:r>
              <a:rPr sz="2700" b="1" spc="-14" baseline="1517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tit</a:t>
            </a:r>
            <a:r>
              <a:rPr sz="2700" b="1" spc="4" baseline="1517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2700" b="1" spc="-4" baseline="1517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700" b="1" spc="-9" baseline="1517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2700" b="1" spc="-4" baseline="1517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(L</a:t>
            </a:r>
            <a:r>
              <a:rPr sz="2700" b="1" spc="-9" baseline="1517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700" b="1" spc="-9" baseline="15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28237,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art.</a:t>
            </a:r>
            <a:r>
              <a:rPr sz="2700" b="1" spc="-4" baseline="1517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2700" b="1" baseline="1517" dirty="0">
                <a:solidFill>
                  <a:prstClr val="black"/>
                </a:solidFill>
                <a:latin typeface="Calibri"/>
                <a:cs typeface="Calibri"/>
              </a:rPr>
              <a:t>1)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372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152650" y="1939985"/>
            <a:ext cx="3869764" cy="3249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45" b="1" dirty="0">
                <a:solidFill>
                  <a:srgbClr val="C00000"/>
                </a:solidFill>
              </a:rPr>
              <a:t>¿Qué es información pública?</a:t>
            </a:r>
          </a:p>
          <a:p>
            <a:pPr marL="0" indent="0" algn="just">
              <a:buNone/>
            </a:pPr>
            <a:endParaRPr lang="es-PE" sz="2845" dirty="0"/>
          </a:p>
          <a:p>
            <a:pPr algn="just">
              <a:buFontTx/>
              <a:buChar char="-"/>
            </a:pPr>
            <a:r>
              <a:rPr lang="es-PE" sz="2845" dirty="0"/>
              <a:t>Creada</a:t>
            </a:r>
          </a:p>
          <a:p>
            <a:pPr algn="just">
              <a:buFontTx/>
              <a:buChar char="-"/>
            </a:pPr>
            <a:r>
              <a:rPr lang="es-PE" sz="2845" dirty="0"/>
              <a:t>Obtenida</a:t>
            </a:r>
          </a:p>
          <a:p>
            <a:pPr algn="just">
              <a:buFontTx/>
              <a:buChar char="-"/>
            </a:pPr>
            <a:r>
              <a:rPr lang="es-PE" sz="2845" dirty="0"/>
              <a:t>En posesión</a:t>
            </a:r>
          </a:p>
          <a:p>
            <a:pPr algn="just">
              <a:buFontTx/>
              <a:buChar char="-"/>
            </a:pPr>
            <a:r>
              <a:rPr lang="es-PE" sz="2845" dirty="0"/>
              <a:t>Bajo su control</a:t>
            </a:r>
          </a:p>
          <a:p>
            <a:pPr marL="0" indent="0" algn="just">
              <a:buNone/>
            </a:pPr>
            <a:endParaRPr lang="es-PE" sz="2845" dirty="0"/>
          </a:p>
        </p:txBody>
      </p:sp>
      <p:grpSp>
        <p:nvGrpSpPr>
          <p:cNvPr id="7" name="3 Grupo"/>
          <p:cNvGrpSpPr>
            <a:grpSpLocks/>
          </p:cNvGrpSpPr>
          <p:nvPr/>
        </p:nvGrpSpPr>
        <p:grpSpPr bwMode="auto">
          <a:xfrm>
            <a:off x="6280687" y="1721660"/>
            <a:ext cx="1683954" cy="1183929"/>
            <a:chOff x="4681998" y="915566"/>
            <a:chExt cx="1656184" cy="1165689"/>
          </a:xfrm>
        </p:grpSpPr>
        <p:pic>
          <p:nvPicPr>
            <p:cNvPr id="8" name="Picture 6" descr="C:\Users\mmesias\Pictures\PPT DE ACCESO A LA INFORMACIÓN\PAPELES DE TRABAJ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538" y="1203598"/>
              <a:ext cx="1238630" cy="87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2 CuadroTexto"/>
            <p:cNvSpPr txBox="1">
              <a:spLocks noChangeArrowheads="1"/>
            </p:cNvSpPr>
            <p:nvPr/>
          </p:nvSpPr>
          <p:spPr bwMode="auto">
            <a:xfrm>
              <a:off x="4681998" y="915566"/>
              <a:ext cx="1656184" cy="37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Escritos</a:t>
              </a:r>
            </a:p>
          </p:txBody>
        </p:sp>
      </p:grpSp>
      <p:grpSp>
        <p:nvGrpSpPr>
          <p:cNvPr id="10" name="4 Grupo"/>
          <p:cNvGrpSpPr>
            <a:grpSpLocks/>
          </p:cNvGrpSpPr>
          <p:nvPr/>
        </p:nvGrpSpPr>
        <p:grpSpPr bwMode="auto">
          <a:xfrm>
            <a:off x="8453375" y="1721659"/>
            <a:ext cx="1682342" cy="1096828"/>
            <a:chOff x="6819947" y="915566"/>
            <a:chExt cx="1656184" cy="1080120"/>
          </a:xfrm>
        </p:grpSpPr>
        <p:pic>
          <p:nvPicPr>
            <p:cNvPr id="11" name="Picture 2" descr="C:\Users\mmesias\Pictures\PPT DE ACCESO A LA INFORMACIÓN\CAMARA FOTOGRAFIC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9" y="1230353"/>
              <a:ext cx="976858" cy="765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5 CuadroTexto"/>
            <p:cNvSpPr txBox="1">
              <a:spLocks noChangeArrowheads="1"/>
            </p:cNvSpPr>
            <p:nvPr/>
          </p:nvSpPr>
          <p:spPr bwMode="auto">
            <a:xfrm>
              <a:off x="6819947" y="915566"/>
              <a:ext cx="1656184" cy="374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Fotografías</a:t>
              </a:r>
            </a:p>
          </p:txBody>
        </p:sp>
      </p:grpSp>
      <p:grpSp>
        <p:nvGrpSpPr>
          <p:cNvPr id="13" name="5 Grupo"/>
          <p:cNvGrpSpPr>
            <a:grpSpLocks/>
          </p:cNvGrpSpPr>
          <p:nvPr/>
        </p:nvGrpSpPr>
        <p:grpSpPr bwMode="auto">
          <a:xfrm>
            <a:off x="6316173" y="3037853"/>
            <a:ext cx="1682341" cy="1169412"/>
            <a:chOff x="4716016" y="2211710"/>
            <a:chExt cx="1656184" cy="1150965"/>
          </a:xfrm>
        </p:grpSpPr>
        <p:pic>
          <p:nvPicPr>
            <p:cNvPr id="14" name="Picture 5" descr="C:\Users\mmesias\Pictures\PPT DE ACCESO A LA INFORMACIÓN\FILMADORA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499742"/>
              <a:ext cx="1012082" cy="86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6 CuadroTexto"/>
            <p:cNvSpPr txBox="1">
              <a:spLocks noChangeArrowheads="1"/>
            </p:cNvSpPr>
            <p:nvPr/>
          </p:nvSpPr>
          <p:spPr bwMode="auto">
            <a:xfrm>
              <a:off x="4716016" y="2211710"/>
              <a:ext cx="1656184" cy="373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Grabaciones</a:t>
              </a:r>
            </a:p>
          </p:txBody>
        </p:sp>
      </p:grpSp>
      <p:grpSp>
        <p:nvGrpSpPr>
          <p:cNvPr id="16" name="9 Grupo"/>
          <p:cNvGrpSpPr>
            <a:grpSpLocks/>
          </p:cNvGrpSpPr>
          <p:nvPr/>
        </p:nvGrpSpPr>
        <p:grpSpPr bwMode="auto">
          <a:xfrm>
            <a:off x="7998514" y="2966882"/>
            <a:ext cx="2561417" cy="1219415"/>
            <a:chOff x="6372200" y="2141443"/>
            <a:chExt cx="2520280" cy="1200839"/>
          </a:xfrm>
        </p:grpSpPr>
        <p:pic>
          <p:nvPicPr>
            <p:cNvPr id="17" name="Picture 3" descr="C:\Users\mmesias\Pictures\PPT DE ACCESO A LA INFORMACIÓN\C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663" y="2787774"/>
              <a:ext cx="638713" cy="554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17 CuadroTexto"/>
            <p:cNvSpPr txBox="1">
              <a:spLocks noChangeArrowheads="1"/>
            </p:cNvSpPr>
            <p:nvPr/>
          </p:nvSpPr>
          <p:spPr bwMode="auto">
            <a:xfrm>
              <a:off x="6372200" y="2141443"/>
              <a:ext cx="2520280" cy="655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 dirty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(soporte Magnético)</a:t>
              </a:r>
            </a:p>
          </p:txBody>
        </p:sp>
      </p:grpSp>
      <p:grpSp>
        <p:nvGrpSpPr>
          <p:cNvPr id="19" name="11 Grupo"/>
          <p:cNvGrpSpPr>
            <a:grpSpLocks/>
          </p:cNvGrpSpPr>
          <p:nvPr/>
        </p:nvGrpSpPr>
        <p:grpSpPr bwMode="auto">
          <a:xfrm>
            <a:off x="6169391" y="4502441"/>
            <a:ext cx="1975905" cy="1096828"/>
            <a:chOff x="4572000" y="3653611"/>
            <a:chExt cx="1944216" cy="1078379"/>
          </a:xfrm>
        </p:grpSpPr>
        <p:pic>
          <p:nvPicPr>
            <p:cNvPr id="20" name="Picture 7" descr="C:\Users\mmesias\Pictures\PPT DE ACCESO A LA INFORMACIÓN\US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252" y="4227934"/>
              <a:ext cx="658892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18 CuadroTexto"/>
            <p:cNvSpPr txBox="1">
              <a:spLocks noChangeArrowheads="1"/>
            </p:cNvSpPr>
            <p:nvPr/>
          </p:nvSpPr>
          <p:spPr bwMode="auto">
            <a:xfrm>
              <a:off x="4572000" y="3653611"/>
              <a:ext cx="1944216" cy="654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USB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829" b="0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(Soporte digital)</a:t>
              </a:r>
            </a:p>
          </p:txBody>
        </p:sp>
      </p:grpSp>
      <p:sp>
        <p:nvSpPr>
          <p:cNvPr id="24" name="20 CuadroTexto"/>
          <p:cNvSpPr txBox="1">
            <a:spLocks noChangeArrowheads="1"/>
          </p:cNvSpPr>
          <p:nvPr/>
        </p:nvSpPr>
        <p:spPr bwMode="auto">
          <a:xfrm>
            <a:off x="8254978" y="4647609"/>
            <a:ext cx="2083974" cy="66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altLang="es-PE" sz="1829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Cualquier otro formato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2895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Sobre el contenido del derecho</a:t>
            </a:r>
            <a:endParaRPr lang="es-P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732026" y="1930841"/>
            <a:ext cx="3869764" cy="3249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45" b="1" dirty="0">
                <a:solidFill>
                  <a:srgbClr val="C00000"/>
                </a:solidFill>
              </a:rPr>
              <a:t>¿A quiénes se le puede pedir información?</a:t>
            </a:r>
          </a:p>
          <a:p>
            <a:pPr marL="0" indent="0">
              <a:buNone/>
            </a:pPr>
            <a:endParaRPr lang="es-PE" sz="2845" dirty="0"/>
          </a:p>
          <a:p>
            <a:pPr marL="0" indent="0">
              <a:buNone/>
            </a:pPr>
            <a:r>
              <a:rPr lang="es-PE" sz="2845" dirty="0"/>
              <a:t>A todas las entidades de la Administración Pública</a:t>
            </a:r>
          </a:p>
          <a:p>
            <a:pPr marL="0" indent="0">
              <a:buNone/>
            </a:pPr>
            <a:r>
              <a:rPr lang="es-PE" sz="1829" dirty="0"/>
              <a:t>(Art. 2° del T.U.O. de la Ley N° 27806)</a:t>
            </a:r>
          </a:p>
          <a:p>
            <a:pPr marL="0" indent="0">
              <a:buNone/>
            </a:pPr>
            <a:r>
              <a:rPr lang="es-PE" sz="1829" dirty="0"/>
              <a:t>(Art. I del Título Preliminar de la Ley N° 27444)</a:t>
            </a: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6771104" y="729783"/>
            <a:ext cx="5097808" cy="5331383"/>
          </a:xfrm>
          <a:prstGeom prst="rect">
            <a:avLst/>
          </a:prstGeom>
        </p:spPr>
        <p:txBody>
          <a:bodyPr vert="horz" lIns="92908" tIns="46454" rIns="92908" bIns="46454" rtlCol="0">
            <a:noAutofit/>
          </a:bodyPr>
          <a:lstStyle>
            <a:lvl1pPr marL="168021" indent="-168021" algn="l" defTabSz="672084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0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010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14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189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8231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427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635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Poder Ejecutivo (Ministerios /OPD/ Fuerzas Armadas / Policía Nacional)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Poder Legislativo / Poder Judicial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Gobiernos Regionales / Gobiernos Locales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Organismos constitucionalmente autónomos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Entidades, organismos, proyectos y programas del Estado, cuyas actividades se realizan en virtud de potestades administrativas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Personas jurídicas privadas (por concesión, delegación autorización del Estado):</a:t>
            </a:r>
          </a:p>
          <a:p>
            <a:pPr marL="504063" marR="0" lvl="1" indent="-168021" algn="l" defTabSz="672084" rtl="0" eaLnBrk="1" fontAlgn="auto" latinLnBrk="0" hangingPunct="1">
              <a:lnSpc>
                <a:spcPct val="90000"/>
              </a:lnSpc>
              <a:spcBef>
                <a:spcPts val="368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Prestan servicios públicos</a:t>
            </a:r>
          </a:p>
          <a:p>
            <a:pPr marL="504063" marR="0" lvl="1" indent="-168021" algn="l" defTabSz="672084" rtl="0" eaLnBrk="1" fontAlgn="auto" latinLnBrk="0" hangingPunct="1">
              <a:lnSpc>
                <a:spcPct val="90000"/>
              </a:lnSpc>
              <a:spcBef>
                <a:spcPts val="368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Ejercen funciones administrativas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2895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Acerca de los sujetos obligados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5984719" y="729783"/>
            <a:ext cx="571529" cy="5890473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719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585722" y="2137398"/>
            <a:ext cx="3869764" cy="3249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2845" b="1" dirty="0">
                <a:solidFill>
                  <a:srgbClr val="C00000"/>
                </a:solidFill>
              </a:rPr>
              <a:t>¿A quiénes se le puede pedir información?</a:t>
            </a:r>
          </a:p>
          <a:p>
            <a:pPr marL="0" indent="0">
              <a:buNone/>
            </a:pPr>
            <a:endParaRPr lang="es-PE" sz="2845" dirty="0"/>
          </a:p>
          <a:p>
            <a:pPr marL="0" indent="0">
              <a:buNone/>
            </a:pPr>
            <a:r>
              <a:rPr lang="es-PE" sz="2845" dirty="0"/>
              <a:t>De acuerdo con el Tribunal Constitucional</a:t>
            </a:r>
            <a:endParaRPr lang="es-PE" sz="1829" dirty="0"/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7089914" y="783392"/>
            <a:ext cx="4861294" cy="5617408"/>
          </a:xfrm>
          <a:prstGeom prst="rect">
            <a:avLst/>
          </a:prstGeom>
        </p:spPr>
        <p:txBody>
          <a:bodyPr vert="horz" lIns="92908" tIns="46454" rIns="92908" bIns="46454" rtlCol="0">
            <a:noAutofit/>
          </a:bodyPr>
          <a:lstStyle>
            <a:lvl1pPr marL="168021" indent="-168021" algn="l" defTabSz="672084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0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010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14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189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8231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427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635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Administradora de pensiones (</a:t>
            </a:r>
            <a:r>
              <a:rPr kumimoji="0" lang="es-PE" altLang="es-P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AFP´s</a:t>
            </a: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Asociación mutualista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Caja de beneficios y seguridad social del pescador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Caja municipal de ahorro y crédito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Colegio profesional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 de agua potable y alcantarillado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 de comercialización y distribución de energía eléctrica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 privada de telefonía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 privada de transporte aéreo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Notaria</a:t>
            </a:r>
          </a:p>
          <a:p>
            <a:pPr marL="168021" marR="0" lvl="0" indent="-168021" algn="l" defTabSz="672084" rtl="0" eaLnBrk="1" fontAlgn="auto" latinLnBrk="0" hangingPunct="1">
              <a:lnSpc>
                <a:spcPct val="9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PE" altLang="es-P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Universidad pública y privada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5455486" y="3586346"/>
            <a:ext cx="1035535" cy="7355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811"/>
            <a:ext cx="12192000" cy="42895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Acerca de los sujetos obligados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613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70424201"/>
              </p:ext>
            </p:extLst>
          </p:nvPr>
        </p:nvGraphicFramePr>
        <p:xfrm>
          <a:off x="-52002" y="588359"/>
          <a:ext cx="6022472" cy="322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6553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Régimen de infracciones y sanciones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2 Diagrama"/>
          <p:cNvGraphicFramePr/>
          <p:nvPr>
            <p:extLst>
              <p:ext uri="{D42A27DB-BD31-4B8C-83A1-F6EECF244321}">
                <p14:modId xmlns:p14="http://schemas.microsoft.com/office/powerpoint/2010/main" val="4110539883"/>
              </p:ext>
            </p:extLst>
          </p:nvPr>
        </p:nvGraphicFramePr>
        <p:xfrm>
          <a:off x="6150864" y="1383887"/>
          <a:ext cx="6022472" cy="322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2 Diagrama"/>
          <p:cNvGraphicFramePr/>
          <p:nvPr>
            <p:extLst>
              <p:ext uri="{D42A27DB-BD31-4B8C-83A1-F6EECF244321}">
                <p14:modId xmlns:p14="http://schemas.microsoft.com/office/powerpoint/2010/main" val="1503121623"/>
              </p:ext>
            </p:extLst>
          </p:nvPr>
        </p:nvGraphicFramePr>
        <p:xfrm>
          <a:off x="32625" y="3770907"/>
          <a:ext cx="6824590" cy="322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215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/>
          <p:cNvSpPr txBox="1">
            <a:spLocks/>
          </p:cNvSpPr>
          <p:nvPr/>
        </p:nvSpPr>
        <p:spPr>
          <a:xfrm>
            <a:off x="-186126" y="875110"/>
            <a:ext cx="7635862" cy="319372"/>
          </a:xfrm>
          <a:prstGeom prst="rect">
            <a:avLst/>
          </a:prstGeom>
        </p:spPr>
        <p:txBody>
          <a:bodyPr vert="horz" lIns="92908" tIns="46454" rIns="92908" bIns="46454" rtlCol="0">
            <a:noAutofit/>
          </a:bodyPr>
          <a:lstStyle>
            <a:lvl1pPr marL="168021" indent="-168021" algn="l" defTabSz="672084" rtl="0" eaLnBrk="1" latinLnBrk="0" hangingPunct="1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0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6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010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14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189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8231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84273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6357" indent="-168021" algn="l" defTabSz="672084" rtl="0" eaLnBrk="1" latinLnBrk="0" hangingPunct="1">
              <a:lnSpc>
                <a:spcPct val="90000"/>
              </a:lnSpc>
              <a:spcBef>
                <a:spcPts val="368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39" b="1" dirty="0">
                <a:solidFill>
                  <a:srgbClr val="C00000"/>
                </a:solidFill>
              </a:rPr>
              <a:t>Sanciones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01479" y="4416880"/>
            <a:ext cx="6860652" cy="392463"/>
          </a:xfrm>
        </p:spPr>
        <p:txBody>
          <a:bodyPr rtlCol="0" anchor="ctr">
            <a:noAutofit/>
          </a:bodyPr>
          <a:lstStyle/>
          <a:p>
            <a:pPr algn="just">
              <a:spcBef>
                <a:spcPct val="0"/>
              </a:spcBef>
              <a:buNone/>
              <a:defRPr/>
            </a:pPr>
            <a:r>
              <a:rPr lang="es-ES" sz="2032" i="1" dirty="0">
                <a:latin typeface="+mj-lt"/>
                <a:ea typeface="+mj-ea"/>
                <a:cs typeface="+mj-cs"/>
              </a:rPr>
              <a:t>	Sanción de multa </a:t>
            </a:r>
            <a:r>
              <a:rPr lang="mr-IN" sz="2032" i="1" dirty="0">
                <a:latin typeface="+mj-lt"/>
                <a:ea typeface="+mj-ea"/>
                <a:cs typeface="+mj-cs"/>
              </a:rPr>
              <a:t>–</a:t>
            </a:r>
            <a:r>
              <a:rPr lang="es-ES" sz="2032" i="1" dirty="0">
                <a:latin typeface="+mj-lt"/>
                <a:ea typeface="+mj-ea"/>
                <a:cs typeface="+mj-cs"/>
              </a:rPr>
              <a:t> personas jurídicas bajo el régimen privado que prestan servicios públicos o ejercen función administrativa.</a:t>
            </a:r>
          </a:p>
        </p:txBody>
      </p:sp>
      <p:graphicFrame>
        <p:nvGraphicFramePr>
          <p:cNvPr id="7" name="12 Diagrama"/>
          <p:cNvGraphicFramePr/>
          <p:nvPr>
            <p:extLst>
              <p:ext uri="{D42A27DB-BD31-4B8C-83A1-F6EECF244321}">
                <p14:modId xmlns:p14="http://schemas.microsoft.com/office/powerpoint/2010/main" val="614668463"/>
              </p:ext>
            </p:extLst>
          </p:nvPr>
        </p:nvGraphicFramePr>
        <p:xfrm>
          <a:off x="278756" y="1490996"/>
          <a:ext cx="6783375" cy="253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8803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Régimen de infracciones y sanciones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sp>
        <p:nvSpPr>
          <p:cNvPr id="3" name="Llamada con línea 2 2"/>
          <p:cNvSpPr/>
          <p:nvPr/>
        </p:nvSpPr>
        <p:spPr>
          <a:xfrm>
            <a:off x="9957816" y="5212408"/>
            <a:ext cx="2103120" cy="14996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8970"/>
              <a:gd name="adj6" fmla="val -128131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ENTIDAD PÚBLICA</a:t>
            </a:r>
          </a:p>
        </p:txBody>
      </p:sp>
      <p:sp>
        <p:nvSpPr>
          <p:cNvPr id="4" name="CuadroTexto 3"/>
          <p:cNvSpPr txBox="1"/>
          <p:nvPr/>
        </p:nvSpPr>
        <p:spPr>
          <a:xfrm rot="2695534">
            <a:off x="7436991" y="4061844"/>
            <a:ext cx="236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QUE IMPONE CADA </a:t>
            </a:r>
          </a:p>
        </p:txBody>
      </p:sp>
      <p:sp>
        <p:nvSpPr>
          <p:cNvPr id="2" name="Llamada con línea 2 1"/>
          <p:cNvSpPr/>
          <p:nvPr/>
        </p:nvSpPr>
        <p:spPr>
          <a:xfrm>
            <a:off x="2133599" y="5689600"/>
            <a:ext cx="1354667" cy="6549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1707"/>
              <a:gd name="adj6" fmla="val -7629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Autoridad</a:t>
            </a:r>
          </a:p>
        </p:txBody>
      </p:sp>
    </p:spTree>
    <p:extLst>
      <p:ext uri="{BB962C8B-B14F-4D97-AF65-F5344CB8AC3E}">
        <p14:creationId xmlns:p14="http://schemas.microsoft.com/office/powerpoint/2010/main" val="287335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2192000" cy="6894513"/>
          </a:xfrm>
          <a:prstGeom prst="rect">
            <a:avLst/>
          </a:prstGeom>
          <a:solidFill>
            <a:srgbClr val="276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1102" y="1859406"/>
            <a:ext cx="113696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Relevancia e implicancias de la Transparencia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P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379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811"/>
            <a:ext cx="12192000" cy="42895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200" b="1" dirty="0">
                <a:solidFill>
                  <a:schemeClr val="bg1"/>
                </a:solidFill>
              </a:rPr>
              <a:t>Sobre las excepciones</a:t>
            </a:r>
            <a:endParaRPr lang="es-PE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0" y="429768"/>
          <a:ext cx="12192000" cy="642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012619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960603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5490168"/>
                    </a:ext>
                  </a:extLst>
                </a:gridCol>
              </a:tblGrid>
              <a:tr h="1320645"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Información </a:t>
                      </a:r>
                      <a:r>
                        <a:rPr lang="es-PE" u="sng" dirty="0">
                          <a:solidFill>
                            <a:schemeClr val="tx1"/>
                          </a:solidFill>
                        </a:rPr>
                        <a:t>SECRETA</a:t>
                      </a: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(art.</a:t>
                      </a:r>
                      <a:r>
                        <a:rPr lang="es-PE" baseline="0" dirty="0">
                          <a:solidFill>
                            <a:schemeClr val="tx1"/>
                          </a:solidFill>
                        </a:rPr>
                        <a:t> 15, TUO Ley)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Información </a:t>
                      </a:r>
                      <a:r>
                        <a:rPr lang="es-PE" u="sng" dirty="0">
                          <a:solidFill>
                            <a:schemeClr val="tx1"/>
                          </a:solidFill>
                        </a:rPr>
                        <a:t>RESERVADA</a:t>
                      </a: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(art.</a:t>
                      </a:r>
                      <a:r>
                        <a:rPr lang="es-PE" baseline="0" dirty="0">
                          <a:solidFill>
                            <a:schemeClr val="tx1"/>
                          </a:solidFill>
                        </a:rPr>
                        <a:t> 16, TUO Ley)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Información </a:t>
                      </a:r>
                      <a:r>
                        <a:rPr lang="es-PE" u="sng" dirty="0">
                          <a:solidFill>
                            <a:schemeClr val="tx1"/>
                          </a:solidFill>
                        </a:rPr>
                        <a:t>CONFIDENCIAL</a:t>
                      </a:r>
                    </a:p>
                    <a:p>
                      <a:pPr algn="ct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(art.</a:t>
                      </a:r>
                      <a:r>
                        <a:rPr lang="es-PE" baseline="0" dirty="0">
                          <a:solidFill>
                            <a:schemeClr val="tx1"/>
                          </a:solidFill>
                        </a:rPr>
                        <a:t> 17, TUO Ley)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86095"/>
                  </a:ext>
                </a:extLst>
              </a:tr>
              <a:tr h="51075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Información </a:t>
                      </a:r>
                      <a:r>
                        <a:rPr lang="es-PE" b="1" dirty="0"/>
                        <a:t>militar</a:t>
                      </a:r>
                      <a:r>
                        <a:rPr lang="es-PE" baseline="0" dirty="0"/>
                        <a:t> y de </a:t>
                      </a:r>
                      <a:r>
                        <a:rPr lang="es-PE" b="1" baseline="0" dirty="0"/>
                        <a:t>inteligencia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PE" baseline="0" dirty="0"/>
                    </a:p>
                    <a:p>
                      <a:pPr marL="228600" indent="-228600">
                        <a:buFont typeface="Arial" panose="020B0604020202020204" pitchFamily="34" charset="0"/>
                        <a:buNone/>
                      </a:pPr>
                      <a:r>
                        <a:rPr lang="es-PE" dirty="0"/>
                        <a:t>    Cuya</a:t>
                      </a:r>
                      <a:r>
                        <a:rPr lang="es-PE" baseline="0" dirty="0"/>
                        <a:t> revelación suponga un riesgo para: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PE" baseline="0" dirty="0"/>
                        <a:t> </a:t>
                      </a:r>
                    </a:p>
                    <a:p>
                      <a:pPr marL="514350" indent="-285750">
                        <a:buFontTx/>
                        <a:buChar char="-"/>
                      </a:pPr>
                      <a:r>
                        <a:rPr lang="es-PE" baseline="0" dirty="0"/>
                        <a:t>la seguridad nacional,</a:t>
                      </a:r>
                    </a:p>
                    <a:p>
                      <a:pPr marL="514350" indent="-285750">
                        <a:buFontTx/>
                        <a:buChar char="-"/>
                      </a:pPr>
                      <a:r>
                        <a:rPr lang="es-PE" baseline="0" dirty="0"/>
                        <a:t>la seguridad de las personas,</a:t>
                      </a:r>
                    </a:p>
                    <a:p>
                      <a:pPr marL="514350" indent="-285750">
                        <a:buFontTx/>
                        <a:buChar char="-"/>
                      </a:pPr>
                      <a:r>
                        <a:rPr lang="es-PE" baseline="0" dirty="0"/>
                        <a:t>la integridad territorial,</a:t>
                      </a:r>
                    </a:p>
                    <a:p>
                      <a:pPr marL="514350" indent="-285750">
                        <a:buFontTx/>
                        <a:buChar char="-"/>
                      </a:pPr>
                      <a:r>
                        <a:rPr lang="es-PE" baseline="0" dirty="0"/>
                        <a:t>la subsistencia del sistema democrático,</a:t>
                      </a:r>
                    </a:p>
                    <a:p>
                      <a:pPr marL="514350" indent="-285750">
                        <a:buFontTx/>
                        <a:buChar char="-"/>
                      </a:pPr>
                      <a:r>
                        <a:rPr lang="es-PE" baseline="0" dirty="0"/>
                        <a:t>las actividades de inteligencia y contrainteligencia del CNI (dentro del marco del </a:t>
                      </a:r>
                      <a:r>
                        <a:rPr lang="es-PE" baseline="0" dirty="0" err="1"/>
                        <a:t>EdD</a:t>
                      </a:r>
                      <a:r>
                        <a:rPr lang="es-PE" baseline="0" dirty="0"/>
                        <a:t>)</a:t>
                      </a:r>
                      <a:endParaRPr lang="es-P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Información</a:t>
                      </a:r>
                      <a:r>
                        <a:rPr lang="es-PE" baseline="0" dirty="0"/>
                        <a:t> de </a:t>
                      </a:r>
                      <a:r>
                        <a:rPr lang="es-PE" b="1" baseline="0" dirty="0"/>
                        <a:t>orden interno </a:t>
                      </a:r>
                      <a:r>
                        <a:rPr lang="es-PE" b="0" baseline="0" dirty="0"/>
                        <a:t>cuya revelación podría afectar la seguridad nacional, la integridad territorial y/o la subsistencia del sistema democrático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PE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b="0" baseline="0" dirty="0"/>
                        <a:t>Información del ámbito de las </a:t>
                      </a:r>
                      <a:r>
                        <a:rPr lang="es-PE" b="1" baseline="0" dirty="0"/>
                        <a:t>relaciones externas </a:t>
                      </a:r>
                      <a:r>
                        <a:rPr lang="es-PE" b="0" baseline="0" dirty="0"/>
                        <a:t>del país, que pudieran afectar la eficacia de su acción, negociaciones internacionales y seguridad (...)</a:t>
                      </a:r>
                      <a:endParaRPr lang="es-PE" b="1" baseline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Información q</a:t>
                      </a: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 contenga </a:t>
                      </a:r>
                      <a:r>
                        <a:rPr lang="es-P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consejos, recomendaciones u opiniones</a:t>
                      </a: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producidas como parte del proceso deliberativo previo a la toma de una decisión de gobierno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 protegida por el </a:t>
                      </a:r>
                      <a:r>
                        <a:rPr lang="es-P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secreto bancario, tributario, comercial, industrial, tecnológico y bursátil</a:t>
                      </a: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 vinculada a investigaciones en trámite referidas al ejercicio de la </a:t>
                      </a:r>
                      <a:r>
                        <a:rPr lang="es-P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potestad sancionadora </a:t>
                      </a: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Administración Pública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 </a:t>
                      </a:r>
                      <a:r>
                        <a:rPr lang="es-P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preparada u obtenida por asesores jurídicos o abogados</a:t>
                      </a: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las entidades cuya publicidad pudiera revelar la estrategia a adoptarse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Información que afecte</a:t>
                      </a:r>
                      <a:r>
                        <a:rPr lang="es-PE" sz="18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s-PE" sz="18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intimidad personal</a:t>
                      </a:r>
                      <a:r>
                        <a:rPr lang="es-PE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</a:t>
                      </a:r>
                      <a:r>
                        <a:rPr lang="es-PE" sz="18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familiar</a:t>
                      </a:r>
                      <a:endParaRPr lang="es-PE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5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98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009900" y="995567"/>
            <a:ext cx="617220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PE" altLang="es-PE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 MINJUS</a:t>
            </a:r>
          </a:p>
          <a:p>
            <a:r>
              <a:rPr lang="es-PE" altLang="es-P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 013-2017-JUS</a:t>
            </a:r>
          </a:p>
        </p:txBody>
      </p:sp>
      <p:graphicFrame>
        <p:nvGraphicFramePr>
          <p:cNvPr id="8" name="Diagram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531292"/>
              </p:ext>
            </p:extLst>
          </p:nvPr>
        </p:nvGraphicFramePr>
        <p:xfrm>
          <a:off x="548640" y="791785"/>
          <a:ext cx="7406640" cy="350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 a la derecha con bandas 1"/>
          <p:cNvSpPr/>
          <p:nvPr/>
        </p:nvSpPr>
        <p:spPr>
          <a:xfrm>
            <a:off x="7271499" y="2290298"/>
            <a:ext cx="821469" cy="1797813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noFill/>
            </a:endParaRPr>
          </a:p>
        </p:txBody>
      </p:sp>
      <p:sp>
        <p:nvSpPr>
          <p:cNvPr id="5" name="Flecha a la derecha con bandas 4"/>
          <p:cNvSpPr/>
          <p:nvPr/>
        </p:nvSpPr>
        <p:spPr>
          <a:xfrm>
            <a:off x="7271499" y="649597"/>
            <a:ext cx="895793" cy="873198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noFill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8408519" y="558800"/>
            <a:ext cx="1663845" cy="16370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Autoridad Nacional de Transparencia y Acceso a la Información Pública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8408519" y="2403593"/>
            <a:ext cx="1663845" cy="18224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Autoridad Nacional de Protección de Datos Personales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919215" y="5375402"/>
            <a:ext cx="2057618" cy="13592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2056443" y="5392336"/>
            <a:ext cx="1910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Tribunal de Transparencia y Acceso a la Información Pública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1919215" y="4264346"/>
            <a:ext cx="2307967" cy="5937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274682" y="4368379"/>
            <a:ext cx="1933863" cy="33855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s-PE" sz="1600" dirty="0"/>
              <a:t>Despacho Ministerial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H="1" flipV="1">
            <a:off x="1511777" y="4816509"/>
            <a:ext cx="407438" cy="46075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1243137" y="1329247"/>
            <a:ext cx="530197" cy="48126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95401" y="649597"/>
            <a:ext cx="2292426" cy="5847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Despacho Viceministerial </a:t>
            </a:r>
          </a:p>
          <a:p>
            <a:pPr algn="ctr"/>
            <a:r>
              <a:rPr lang="es-PE" sz="1600" dirty="0"/>
              <a:t>de Justicia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811"/>
            <a:ext cx="12192000" cy="42895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200" b="1" dirty="0">
                <a:solidFill>
                  <a:schemeClr val="bg1"/>
                </a:solidFill>
              </a:rPr>
              <a:t>Institucionalidad emergente</a:t>
            </a:r>
            <a:endParaRPr lang="es-P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5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736536" y="944879"/>
          <a:ext cx="9085998" cy="520414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68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Tipo de función o potestad</a:t>
                      </a:r>
                      <a:endParaRPr lang="es-PE" sz="1700" dirty="0"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900" dirty="0">
                          <a:effectLst/>
                        </a:rPr>
                        <a:t>Autoridad Nacional de Transparencia y Acceso a la Información Pública (DL N° 1353)</a:t>
                      </a:r>
                      <a:endParaRPr lang="es-PE" sz="2900" dirty="0"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1722" marR="617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 </a:t>
                      </a:r>
                      <a:endParaRPr lang="es-PE" sz="1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Normativa</a:t>
                      </a:r>
                      <a:endParaRPr lang="es-PE" sz="1700" dirty="0"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itchFamily="18" charset="2"/>
                        <a:buChar char=""/>
                      </a:pPr>
                      <a:r>
                        <a:rPr lang="es-PE" sz="1800" dirty="0">
                          <a:effectLst/>
                        </a:rPr>
                        <a:t>Proponer políticas y </a:t>
                      </a:r>
                      <a:r>
                        <a:rPr lang="es-PE" sz="1800" b="1" dirty="0">
                          <a:solidFill>
                            <a:srgbClr val="FF0000"/>
                          </a:solidFill>
                          <a:effectLst/>
                        </a:rPr>
                        <a:t>emitir directivas y lineamientos </a:t>
                      </a:r>
                      <a:r>
                        <a:rPr lang="es-PE" sz="1800" dirty="0">
                          <a:effectLst/>
                        </a:rPr>
                        <a:t>(art. 4, inc.1 y 2).</a:t>
                      </a:r>
                      <a:endParaRPr lang="es-PE" sz="1800" dirty="0"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22" marR="617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 </a:t>
                      </a:r>
                      <a:endParaRPr lang="es-PE" sz="17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 </a:t>
                      </a:r>
                      <a:endParaRPr lang="es-PE" sz="1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Supervisora/</a:t>
                      </a:r>
                      <a:endParaRPr lang="es-PE" sz="1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fiscalizadora</a:t>
                      </a:r>
                      <a:endParaRPr lang="es-PE" sz="1700" dirty="0"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"/>
                      </a:pPr>
                      <a:r>
                        <a:rPr lang="es-PE" sz="1800" b="1" dirty="0">
                          <a:solidFill>
                            <a:srgbClr val="FF0000"/>
                          </a:solidFill>
                          <a:effectLst/>
                        </a:rPr>
                        <a:t>Supervisar el cumplimiento de las normas </a:t>
                      </a:r>
                      <a:r>
                        <a:rPr lang="es-PE" sz="1800" dirty="0">
                          <a:effectLst/>
                        </a:rPr>
                        <a:t>y requerir información necesaria a las entidades para verificar ello (art. 4, inc. 3 y 6).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"/>
                      </a:pPr>
                      <a:r>
                        <a:rPr lang="es-PE" sz="1800" dirty="0">
                          <a:effectLst/>
                        </a:rPr>
                        <a:t>Elaborar y presentar al Congreso de la República el </a:t>
                      </a:r>
                      <a:r>
                        <a:rPr lang="es-PE" sz="1800" b="1" dirty="0">
                          <a:solidFill>
                            <a:srgbClr val="FF0000"/>
                          </a:solidFill>
                          <a:effectLst/>
                        </a:rPr>
                        <a:t>informe anual </a:t>
                      </a:r>
                      <a:r>
                        <a:rPr lang="es-PE" sz="1800" dirty="0">
                          <a:effectLst/>
                        </a:rPr>
                        <a:t>sobre los pedidos de acceso a la información pública. (art. 4, inc. 7).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itchFamily="18" charset="2"/>
                        <a:buChar char=""/>
                      </a:pPr>
                      <a:r>
                        <a:rPr lang="es-PE" sz="1800" b="1" dirty="0">
                          <a:solidFill>
                            <a:srgbClr val="FF0000"/>
                          </a:solidFill>
                          <a:effectLst/>
                        </a:rPr>
                        <a:t>Supervisar el cumplimiento de la actualización del Portal de Transparencia </a:t>
                      </a:r>
                      <a:r>
                        <a:rPr lang="es-PE" sz="1800" dirty="0">
                          <a:effectLst/>
                        </a:rPr>
                        <a:t>(art. 4, inc. 8).</a:t>
                      </a:r>
                      <a:endParaRPr lang="es-PE" sz="1800" b="0" dirty="0"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22" marR="617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Consultiva/</a:t>
                      </a:r>
                      <a:endParaRPr lang="es-PE" sz="1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orientadora</a:t>
                      </a:r>
                      <a:endParaRPr lang="es-PE" sz="1700" dirty="0"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itchFamily="18" charset="2"/>
                        <a:buChar char=""/>
                      </a:pPr>
                      <a:r>
                        <a:rPr lang="es-PE" sz="1800" b="1" dirty="0">
                          <a:solidFill>
                            <a:srgbClr val="FF0000"/>
                          </a:solidFill>
                          <a:effectLst/>
                        </a:rPr>
                        <a:t>Absolver las consultas</a:t>
                      </a:r>
                      <a:r>
                        <a:rPr lang="es-PE" sz="1800" dirty="0">
                          <a:effectLst/>
                        </a:rPr>
                        <a:t> que las entidades o las personas jurídicas o naturales le formulen respecto de la aplicación de normas de la materia (art. 4, inc. 4).</a:t>
                      </a:r>
                      <a:endParaRPr lang="es-PE" sz="1800" dirty="0"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22" marR="617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Promotora/de representación</a:t>
                      </a:r>
                      <a:endParaRPr lang="es-PE" sz="1700" dirty="0">
                        <a:effectLst/>
                        <a:latin typeface="Calibri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itchFamily="18" charset="2"/>
                        <a:buChar char=""/>
                      </a:pPr>
                      <a:r>
                        <a:rPr lang="es-PE" sz="1800" b="1" dirty="0">
                          <a:solidFill>
                            <a:srgbClr val="FF0000"/>
                          </a:solidFill>
                          <a:effectLst/>
                        </a:rPr>
                        <a:t>Fomentar la cultura de transparencia</a:t>
                      </a:r>
                      <a:r>
                        <a:rPr lang="es-PE" sz="1800" dirty="0">
                          <a:effectLst/>
                        </a:rPr>
                        <a:t> y acceso a la información pública (art. 4, inc. 6).</a:t>
                      </a:r>
                      <a:endParaRPr lang="es-PE" sz="1800" dirty="0"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722" marR="617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ítulo 1"/>
          <p:cNvSpPr txBox="1"/>
          <p:nvPr/>
        </p:nvSpPr>
        <p:spPr>
          <a:xfrm>
            <a:off x="609600" y="-4281"/>
            <a:ext cx="10972800" cy="386062"/>
          </a:xfrm>
          <a:prstGeom prst="rect">
            <a:avLst/>
          </a:prstGeom>
          <a:solidFill>
            <a:srgbClr val="C00000"/>
          </a:solidFill>
        </p:spPr>
        <p:txBody>
          <a:bodyPr vert="horz" lIns="82296" tIns="41148" rIns="82296" bIns="41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880" b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Institucionalidad emergente</a:t>
            </a:r>
            <a:endParaRPr lang="es-PE" sz="2160" b="1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66" y="6303194"/>
            <a:ext cx="1881035" cy="5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/>
          <p:nvPr/>
        </p:nvPicPr>
        <p:blipFill rotWithShape="1">
          <a:blip r:embed="rId3"/>
          <a:srcRect l="11393" t="53552" r="9361" b="25113"/>
          <a:stretch>
            <a:fillRect/>
          </a:stretch>
        </p:blipFill>
        <p:spPr>
          <a:xfrm>
            <a:off x="175492" y="2274503"/>
            <a:ext cx="11961021" cy="179191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182" y="1118924"/>
            <a:ext cx="4718473" cy="3486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3251" b="1" dirty="0"/>
              <a:t>10 rubros de información:</a:t>
            </a:r>
          </a:p>
          <a:p>
            <a:pPr marL="0" indent="0" algn="just">
              <a:buNone/>
            </a:pPr>
            <a:endParaRPr lang="es-PE" sz="3251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15065" y="4096528"/>
            <a:ext cx="1224146" cy="103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-Directorio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-Normas emitidas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-Declaraciones juradas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256836" y="4096527"/>
            <a:ext cx="1465019" cy="159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-Instrumentos de gestión: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dirty="0">
                <a:solidFill>
                  <a:prstClr val="black"/>
                </a:solidFill>
                <a:latin typeface="Calibri" pitchFamily="34" charset="0"/>
              </a:rPr>
              <a:t>Tupa, ROF, Organigrama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-Planes y políticas: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dirty="0">
                <a:solidFill>
                  <a:prstClr val="black"/>
                </a:solidFill>
                <a:latin typeface="Calibri" pitchFamily="34" charset="0"/>
              </a:rPr>
              <a:t>PESEM, PEI, POI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-Recomendaciones de auditoría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01418" y="4121475"/>
            <a:ext cx="1154466" cy="84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-Información Presupuestal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-Saldos de balance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68789" y="4209880"/>
            <a:ext cx="1158767" cy="196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Proyectos de Inversión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Adicionales de Obras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Liquidación Final de Obra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Informes de supervisión de contratos 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INFOBRAS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21802" y="4147283"/>
            <a:ext cx="1316194" cy="103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Personal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dirty="0">
                <a:solidFill>
                  <a:prstClr val="black"/>
                </a:solidFill>
                <a:latin typeface="Calibri" pitchFamily="34" charset="0"/>
              </a:rPr>
              <a:t>Remuneraciones, bonificaciones, aguinaldos, gratificaciones</a:t>
            </a:r>
            <a:endParaRPr sz="1219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04867" y="4149004"/>
            <a:ext cx="1863318" cy="159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-Procesos de selección de bienes y servicios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Contrataciones directas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Penalidades aplicadas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Ordenes de bienes y servicios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Pasajes, Vehículos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PAC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08387" y="4180833"/>
            <a:ext cx="893808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Agenda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97684" y="4130938"/>
            <a:ext cx="1126077" cy="65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Solicitud de acceso </a:t>
            </a:r>
            <a:r>
              <a:rPr lang="es-PE" sz="1219" dirty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es-PE" sz="1219" dirty="0" err="1">
                <a:solidFill>
                  <a:prstClr val="black"/>
                </a:solidFill>
                <a:latin typeface="Calibri" pitchFamily="34" charset="0"/>
              </a:rPr>
              <a:t>pdf</a:t>
            </a:r>
            <a:r>
              <a:rPr lang="es-PE" sz="1219" dirty="0">
                <a:solidFill>
                  <a:prstClr val="black"/>
                </a:solidFill>
                <a:latin typeface="Calibri" pitchFamily="34" charset="0"/>
              </a:rPr>
              <a:t>/virtual)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797952" y="4272679"/>
            <a:ext cx="1403940" cy="1780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Hora de ingreso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Hora de salida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Motivo de la visita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Datos del visitante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Datos del funcionario que visita</a:t>
            </a:r>
            <a:endParaRPr sz="1219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752374" y="1960551"/>
            <a:ext cx="1588192" cy="467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Gobiernos Regionales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Gobiernos Locales</a:t>
            </a:r>
          </a:p>
        </p:txBody>
      </p:sp>
      <p:cxnSp>
        <p:nvCxnSpPr>
          <p:cNvPr id="20" name="Conector angular 19"/>
          <p:cNvCxnSpPr/>
          <p:nvPr/>
        </p:nvCxnSpPr>
        <p:spPr>
          <a:xfrm rot="5400000">
            <a:off x="5456580" y="2190997"/>
            <a:ext cx="273747" cy="113099"/>
          </a:xfrm>
          <a:prstGeom prst="bentConnector3">
            <a:avLst>
              <a:gd name="adj1" fmla="val 3228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821744" y="4124056"/>
            <a:ext cx="1351465" cy="159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Presupuesto Participativo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Audiencias 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Públicas</a:t>
            </a: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19" b="1" dirty="0">
                <a:solidFill>
                  <a:prstClr val="black"/>
                </a:solidFill>
                <a:latin typeface="Calibri" pitchFamily="34" charset="0"/>
              </a:rPr>
              <a:t>- Consejo de Coordinación Regional / Local</a:t>
            </a:r>
            <a:endParaRPr lang="es-PE" sz="1219" dirty="0">
              <a:solidFill>
                <a:prstClr val="black"/>
              </a:solidFill>
              <a:latin typeface="Calibri" pitchFamily="34" charset="0"/>
            </a:endParaRPr>
          </a:p>
          <a:p>
            <a:pPr defTabSz="1034862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1219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85" y="974901"/>
            <a:ext cx="3004019" cy="1275762"/>
          </a:xfrm>
          <a:prstGeom prst="rect">
            <a:avLst/>
          </a:prstGeom>
        </p:spPr>
      </p:pic>
      <p:sp>
        <p:nvSpPr>
          <p:cNvPr id="45063" name="Título 1"/>
          <p:cNvSpPr>
            <a:spLocks noGrp="1"/>
          </p:cNvSpPr>
          <p:nvPr>
            <p:ph type="title"/>
          </p:nvPr>
        </p:nvSpPr>
        <p:spPr>
          <a:xfrm>
            <a:off x="-1" y="14853"/>
            <a:ext cx="12192001" cy="690357"/>
          </a:xfrm>
          <a:solidFill>
            <a:srgbClr val="C00000">
              <a:alpha val="100000"/>
            </a:srgbClr>
          </a:solidFill>
          <a:ln w="9525">
            <a:miter/>
          </a:ln>
        </p:spPr>
        <p:txBody>
          <a:bodyPr vert="horz" wrap="square" lIns="123877" tIns="61939" rIns="123877" bIns="61939" rtlCol="0" anchor="ctr"/>
          <a:lstStyle/>
          <a:p>
            <a:pPr algn="r"/>
            <a:r>
              <a:rPr sz="3522" b="1" dirty="0">
                <a:solidFill>
                  <a:schemeClr val="bg1"/>
                </a:solidFill>
              </a:rPr>
              <a:t>Portales de Transparencia Estándar</a:t>
            </a:r>
          </a:p>
        </p:txBody>
      </p:sp>
    </p:spTree>
    <p:extLst>
      <p:ext uri="{BB962C8B-B14F-4D97-AF65-F5344CB8AC3E}">
        <p14:creationId xmlns:p14="http://schemas.microsoft.com/office/powerpoint/2010/main" val="8590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00184746-55D7-441E-AF72-60176F60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568"/>
            <a:ext cx="10972801" cy="411787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s-PE" altLang="es-PE" sz="31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Portales de Transparencia Estándar</a:t>
            </a:r>
          </a:p>
        </p:txBody>
      </p:sp>
      <p:sp>
        <p:nvSpPr>
          <p:cNvPr id="24579" name="Marcador de contenido 2">
            <a:extLst>
              <a:ext uri="{FF2B5EF4-FFF2-40B4-BE49-F238E27FC236}">
                <a16:creationId xmlns:a16="http://schemas.microsoft.com/office/drawing/2014/main" id="{584BD8BD-8E86-484E-9023-7CDB95CC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598" y="1087918"/>
            <a:ext cx="9163033" cy="3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71513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3238" indent="-168275" defTabSz="671513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39788" indent="-168275" defTabSz="671513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74750" indent="-168275" defTabSz="671513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11300" indent="-168275" defTabSz="671513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68500" indent="-168275" defTabSz="671513" eaLnBrk="0" fontAlgn="base" hangingPunct="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25700" indent="-168275" defTabSz="671513" eaLnBrk="0" fontAlgn="base" hangingPunct="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82900" indent="-168275" defTabSz="671513" eaLnBrk="0" fontAlgn="base" hangingPunct="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40100" indent="-168275" defTabSz="671513" eaLnBrk="0" fontAlgn="base" hangingPunct="0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s-PE" altLang="es-PE" sz="2927" b="1">
              <a:solidFill>
                <a:srgbClr val="C00000"/>
              </a:solidFill>
            </a:endParaRPr>
          </a:p>
        </p:txBody>
      </p:sp>
      <p:pic>
        <p:nvPicPr>
          <p:cNvPr id="24580" name="Imagen 7">
            <a:extLst>
              <a:ext uri="{FF2B5EF4-FFF2-40B4-BE49-F238E27FC236}">
                <a16:creationId xmlns:a16="http://schemas.microsoft.com/office/drawing/2014/main" id="{B8ADE989-5649-48B8-9859-732E95DF3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984" y="5938480"/>
            <a:ext cx="1910418" cy="5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6">
            <a:extLst>
              <a:ext uri="{FF2B5EF4-FFF2-40B4-BE49-F238E27FC236}">
                <a16:creationId xmlns:a16="http://schemas.microsoft.com/office/drawing/2014/main" id="{1E063E3B-E99B-476C-A756-0D0894EE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t="18407" r="26341" b="5553"/>
          <a:stretch>
            <a:fillRect/>
          </a:stretch>
        </p:blipFill>
        <p:spPr bwMode="auto">
          <a:xfrm>
            <a:off x="1078010" y="977591"/>
            <a:ext cx="8065560" cy="54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D8C2739-333E-49DD-B923-98D689E1D8D1}"/>
              </a:ext>
            </a:extLst>
          </p:cNvPr>
          <p:cNvSpPr txBox="1"/>
          <p:nvPr/>
        </p:nvSpPr>
        <p:spPr>
          <a:xfrm>
            <a:off x="9224864" y="3108663"/>
            <a:ext cx="2237530" cy="14434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19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PLAZOS DE ACTUALIZACION DE LA INFORMACION</a:t>
            </a:r>
          </a:p>
        </p:txBody>
      </p:sp>
    </p:spTree>
    <p:extLst>
      <p:ext uri="{BB962C8B-B14F-4D97-AF65-F5344CB8AC3E}">
        <p14:creationId xmlns:p14="http://schemas.microsoft.com/office/powerpoint/2010/main" val="3679774239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0" y="969055"/>
            <a:ext cx="1264579" cy="105166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204" name="Título 1"/>
          <p:cNvSpPr>
            <a:spLocks noGrp="1"/>
          </p:cNvSpPr>
          <p:nvPr>
            <p:ph type="title"/>
          </p:nvPr>
        </p:nvSpPr>
        <p:spPr>
          <a:xfrm>
            <a:off x="-1" y="14854"/>
            <a:ext cx="12192001" cy="511358"/>
          </a:xfrm>
          <a:solidFill>
            <a:srgbClr val="C00000">
              <a:alpha val="100000"/>
            </a:srgbClr>
          </a:solidFill>
          <a:ln w="9525">
            <a:miter/>
          </a:ln>
        </p:spPr>
        <p:txBody>
          <a:bodyPr vert="horz" wrap="square" lIns="123877" tIns="61939" rIns="123877" bIns="61939" rtlCol="0" anchor="ctr">
            <a:normAutofit fontScale="90000"/>
          </a:bodyPr>
          <a:lstStyle/>
          <a:p>
            <a:pPr algn="r"/>
            <a:r>
              <a:rPr sz="3522" b="1" dirty="0">
                <a:solidFill>
                  <a:schemeClr val="bg1"/>
                </a:solidFill>
              </a:rPr>
              <a:t>Portales de Transparencia Estándar</a:t>
            </a:r>
          </a:p>
        </p:txBody>
      </p:sp>
      <p:sp>
        <p:nvSpPr>
          <p:cNvPr id="51205" name="Marcador de contenido 2"/>
          <p:cNvSpPr txBox="1"/>
          <p:nvPr/>
        </p:nvSpPr>
        <p:spPr>
          <a:xfrm>
            <a:off x="929078" y="840701"/>
            <a:ext cx="10844631" cy="2653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168275" indent="-168275" algn="l" defTabSz="671830" rtl="0" eaLnBrk="1" latinLnBrk="0" hangingPunct="1">
              <a:lnSpc>
                <a:spcPct val="90000"/>
              </a:lnSpc>
              <a:spcBef>
                <a:spcPts val="735"/>
              </a:spcBef>
              <a:buFont typeface="Arial" pitchFamily="34" charset="0"/>
              <a:buChar char="•"/>
              <a:defRPr sz="20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190" indent="-168275" algn="l" defTabSz="671830" rtl="0" eaLnBrk="1" latinLnBrk="0" hangingPunct="1">
              <a:lnSpc>
                <a:spcPct val="90000"/>
              </a:lnSpc>
              <a:spcBef>
                <a:spcPts val="370"/>
              </a:spcBef>
              <a:buFont typeface="Arial" pitchFamily="34" charset="0"/>
              <a:buChar char="•"/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0105" indent="-168275" algn="l" defTabSz="671830" rtl="0" eaLnBrk="1" latinLnBrk="0" hangingPunct="1">
              <a:lnSpc>
                <a:spcPct val="90000"/>
              </a:lnSpc>
              <a:spcBef>
                <a:spcPts val="370"/>
              </a:spcBef>
              <a:buFont typeface="Arial" pitchFamily="34" charset="0"/>
              <a:buChar char="•"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6020" indent="-168275" algn="l" defTabSz="671830" rtl="0" eaLnBrk="1" latinLnBrk="0" hangingPunct="1">
              <a:lnSpc>
                <a:spcPct val="90000"/>
              </a:lnSpc>
              <a:spcBef>
                <a:spcPts val="370"/>
              </a:spcBef>
              <a:buFont typeface="Arial" pitchFamily="34" charset="0"/>
              <a:buChar char="•"/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35" indent="-168275" algn="l" defTabSz="671830" rtl="0" eaLnBrk="1" latinLnBrk="0" hangingPunct="1">
              <a:lnSpc>
                <a:spcPct val="90000"/>
              </a:lnSpc>
              <a:spcBef>
                <a:spcPts val="370"/>
              </a:spcBef>
              <a:buFont typeface="Arial" pitchFamily="34" charset="0"/>
              <a:buChar char="•"/>
              <a:defRPr sz="1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910128" fontAlgn="base">
              <a:spcBef>
                <a:spcPts val="996"/>
              </a:spcBef>
              <a:spcAft>
                <a:spcPct val="0"/>
              </a:spcAft>
              <a:buNone/>
            </a:pPr>
            <a:r>
              <a:rPr sz="3251" b="1" dirty="0">
                <a:solidFill>
                  <a:srgbClr val="C00000"/>
                </a:solidFill>
                <a:latin typeface="Calibri"/>
              </a:rPr>
              <a:t>Integración de información oficial de diversas fuentes - interoperabilidad</a:t>
            </a:r>
          </a:p>
        </p:txBody>
      </p:sp>
      <p:pic>
        <p:nvPicPr>
          <p:cNvPr id="5120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315" y="6217311"/>
            <a:ext cx="2122686" cy="625838"/>
          </a:xfrm>
          <a:prstGeom prst="rect">
            <a:avLst/>
          </a:prstGeom>
          <a:noFill/>
          <a:ln w="9525">
            <a:noFill/>
            <a:miter/>
          </a:ln>
        </p:spPr>
      </p:pic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C3C2B6C8-E334-49EA-981B-181B6090A0B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34469" y="2284566"/>
          <a:ext cx="9696188" cy="433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362" name="Picture 2" descr="Resultado de imagen para MEF">
            <a:extLst>
              <a:ext uri="{FF2B5EF4-FFF2-40B4-BE49-F238E27FC236}">
                <a16:creationId xmlns:a16="http://schemas.microsoft.com/office/drawing/2014/main" id="{C13190F2-7264-49DE-8A2D-FC75C9B1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54" y="2665232"/>
            <a:ext cx="3065005" cy="6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n para osce">
            <a:extLst>
              <a:ext uri="{FF2B5EF4-FFF2-40B4-BE49-F238E27FC236}">
                <a16:creationId xmlns:a16="http://schemas.microsoft.com/office/drawing/2014/main" id="{0C8957C3-7BEB-4DB8-8482-8AF8324F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62" y="3815717"/>
            <a:ext cx="2663886" cy="112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sultado de imagen para contraloria de la republica">
            <a:extLst>
              <a:ext uri="{FF2B5EF4-FFF2-40B4-BE49-F238E27FC236}">
                <a16:creationId xmlns:a16="http://schemas.microsoft.com/office/drawing/2014/main" id="{0D7A5E77-F295-41C3-B43B-03944518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73" y="5083629"/>
            <a:ext cx="2329664" cy="16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59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/>
          <p:nvPr/>
        </p:nvSpPr>
        <p:spPr>
          <a:xfrm>
            <a:off x="620194" y="-13143"/>
            <a:ext cx="10972800" cy="386062"/>
          </a:xfrm>
          <a:prstGeom prst="rect">
            <a:avLst/>
          </a:prstGeom>
          <a:solidFill>
            <a:srgbClr val="C00000"/>
          </a:solidFill>
        </p:spPr>
        <p:txBody>
          <a:bodyPr vert="horz" lIns="82296" tIns="41148" rIns="82296" bIns="4114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880" b="1" dirty="0">
                <a:solidFill>
                  <a:prstClr val="white"/>
                </a:solidFill>
              </a:rPr>
              <a:t>La </a:t>
            </a:r>
            <a:r>
              <a:rPr lang="es-PE" sz="2880" b="1" dirty="0" err="1">
                <a:solidFill>
                  <a:prstClr val="white"/>
                </a:solidFill>
              </a:rPr>
              <a:t>Antaip</a:t>
            </a:r>
            <a:r>
              <a:rPr lang="es-PE" sz="2880" b="1" dirty="0">
                <a:solidFill>
                  <a:prstClr val="white"/>
                </a:solidFill>
              </a:rPr>
              <a:t> supervisa…</a:t>
            </a:r>
            <a:endParaRPr lang="es-PE" sz="2160" b="1" dirty="0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30529" t="6710" r="29679" b="4120"/>
          <a:stretch/>
        </p:blipFill>
        <p:spPr bwMode="auto">
          <a:xfrm>
            <a:off x="1197388" y="841534"/>
            <a:ext cx="4327112" cy="5386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5524500" y="4358641"/>
            <a:ext cx="399806" cy="9753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20" dirty="0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81700" y="1073809"/>
            <a:ext cx="5486400" cy="183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PE" sz="1620" b="1" dirty="0"/>
          </a:p>
          <a:p>
            <a:pPr algn="just"/>
            <a:r>
              <a:rPr lang="es-PE" sz="1620" b="1" dirty="0"/>
              <a:t>Supervisión:</a:t>
            </a:r>
          </a:p>
          <a:p>
            <a:pPr algn="just"/>
            <a:r>
              <a:rPr lang="es-PE" sz="1620" dirty="0"/>
              <a:t>	</a:t>
            </a:r>
            <a:r>
              <a:rPr lang="es-PE" sz="1620" u="sng" dirty="0"/>
              <a:t>268</a:t>
            </a:r>
            <a:r>
              <a:rPr lang="es-PE" sz="1620" dirty="0"/>
              <a:t> portales de entidades públicas.</a:t>
            </a:r>
          </a:p>
          <a:p>
            <a:pPr algn="just"/>
            <a:r>
              <a:rPr lang="es-PE" sz="1620" dirty="0"/>
              <a:t>		  PTE (234), verificando obligaciones</a:t>
            </a:r>
          </a:p>
          <a:p>
            <a:pPr algn="just"/>
            <a:r>
              <a:rPr lang="es-PE" sz="1620" dirty="0"/>
              <a:t>		  PTE (234) + Portales institucionales (34), 		  verificando </a:t>
            </a:r>
            <a:r>
              <a:rPr lang="es-PE" sz="1620" i="1" dirty="0"/>
              <a:t>buenas prácticas</a:t>
            </a:r>
            <a:r>
              <a:rPr lang="es-PE" sz="1620" dirty="0"/>
              <a:t> </a:t>
            </a:r>
          </a:p>
          <a:p>
            <a:pPr algn="just"/>
            <a:endParaRPr lang="es-PE" sz="162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77" y="2945720"/>
            <a:ext cx="4874648" cy="33013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66" y="6303194"/>
            <a:ext cx="1881035" cy="55480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4AC5C79-D0AD-4C3F-AB08-300D6BB80F1D}"/>
              </a:ext>
            </a:extLst>
          </p:cNvPr>
          <p:cNvSpPr/>
          <p:nvPr/>
        </p:nvSpPr>
        <p:spPr>
          <a:xfrm rot="2155095">
            <a:off x="3441715" y="5181239"/>
            <a:ext cx="2093976" cy="32881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80" b="1" dirty="0">
                <a:solidFill>
                  <a:srgbClr val="FF0000"/>
                </a:solidFill>
              </a:rPr>
              <a:t>Segundo Semestre</a:t>
            </a:r>
          </a:p>
        </p:txBody>
      </p:sp>
    </p:spTree>
    <p:extLst>
      <p:ext uri="{BB962C8B-B14F-4D97-AF65-F5344CB8AC3E}">
        <p14:creationId xmlns:p14="http://schemas.microsoft.com/office/powerpoint/2010/main" val="2334397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2192000" cy="6894513"/>
          </a:xfrm>
          <a:prstGeom prst="rect">
            <a:avLst/>
          </a:prstGeom>
          <a:solidFill>
            <a:srgbClr val="276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332" y="1739096"/>
            <a:ext cx="114990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Cuál es el estado de la cuestión en transparencia y acceso a la información pública</a:t>
            </a:r>
            <a:endParaRPr kumimoji="0" lang="es-P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76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3334"/>
          <a:stretch/>
        </p:blipFill>
        <p:spPr>
          <a:xfrm>
            <a:off x="999066" y="0"/>
            <a:ext cx="10174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87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EB4B40F-7D55-4DEC-A5D0-F96EE94739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00099"/>
          </a:xfrm>
          <a:prstGeom prst="rect">
            <a:avLst/>
          </a:prstGeom>
          <a:solidFill>
            <a:srgbClr val="9E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 requirió …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DE5ACDE-6019-4487-BE2D-1A9F868AC0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1897" y="953310"/>
          <a:ext cx="9708205" cy="5505855"/>
        </p:xfrm>
        <a:graphic>
          <a:graphicData uri="http://schemas.openxmlformats.org/drawingml/2006/table">
            <a:tbl>
              <a:tblPr/>
              <a:tblGrid>
                <a:gridCol w="2779790">
                  <a:extLst>
                    <a:ext uri="{9D8B030D-6E8A-4147-A177-3AD203B41FA5}">
                      <a16:colId xmlns:a16="http://schemas.microsoft.com/office/drawing/2014/main" val="3889323521"/>
                    </a:ext>
                  </a:extLst>
                </a:gridCol>
                <a:gridCol w="6928415">
                  <a:extLst>
                    <a:ext uri="{9D8B030D-6E8A-4147-A177-3AD203B41FA5}">
                      <a16:colId xmlns:a16="http://schemas.microsoft.com/office/drawing/2014/main" val="2572840711"/>
                    </a:ext>
                  </a:extLst>
                </a:gridCol>
              </a:tblGrid>
              <a:tr h="27443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1,979</a:t>
                      </a:r>
                      <a:br>
                        <a:rPr lang="es-PE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entidades requeridas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Ministerios</a:t>
                      </a:r>
                      <a:b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Congreso de la República</a:t>
                      </a:r>
                      <a:b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Poder Judicial</a:t>
                      </a:r>
                      <a:b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Organismos Constitucionales Autónomos</a:t>
                      </a:r>
                      <a:b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Gobiernos Regionales</a:t>
                      </a:r>
                      <a:b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Municipalidades Provinciales</a:t>
                      </a:r>
                      <a:b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1,678 Municipalidades Distritales</a:t>
                      </a:r>
                      <a:b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Universidades Públicas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789141"/>
                  </a:ext>
                </a:extLst>
              </a:tr>
              <a:tr h="13721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 </a:t>
                      </a:r>
                      <a:br>
                        <a:rPr lang="es-PE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recibieron requerimiento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Principalmente, por inaccesibilidad de la zona por la ocurrencia de lluvias y huaycos:</a:t>
                      </a:r>
                      <a:b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Municipalidades Provinciales</a:t>
                      </a:r>
                      <a:b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Municipalidades Distritales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749811"/>
                  </a:ext>
                </a:extLst>
              </a:tr>
              <a:tr h="6860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1,542 entidades recibieron requerimiento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96010"/>
                  </a:ext>
                </a:extLst>
              </a:tr>
              <a:tr h="7032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 (33%)</a:t>
                      </a:r>
                      <a:br>
                        <a:rPr lang="es-PE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remitieron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Reportaron 278,609 solicitudes recibidas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4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01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01672" y="721348"/>
            <a:ext cx="312553" cy="301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r>
              <a:rPr sz="2150" dirty="0">
                <a:latin typeface="Wingdings"/>
                <a:cs typeface="Wingdings"/>
              </a:rPr>
              <a:t>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18351" y="4140810"/>
            <a:ext cx="312553" cy="30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5"/>
              </a:lnSpc>
              <a:spcBef>
                <a:spcPts val="115"/>
              </a:spcBef>
            </a:pPr>
            <a:endParaRPr sz="2150" dirty="0">
              <a:latin typeface="Wingdings"/>
              <a:cs typeface="Wingdings"/>
            </a:endParaRPr>
          </a:p>
        </p:txBody>
      </p:sp>
      <p:pic>
        <p:nvPicPr>
          <p:cNvPr id="11" name="Picture 2" descr="Resultado de imagen para imagenes de transpar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4" y="1998956"/>
            <a:ext cx="4682246" cy="2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CDE70F2-5000-4743-A2C9-7A89AD30BCD4}"/>
              </a:ext>
            </a:extLst>
          </p:cNvPr>
          <p:cNvSpPr txBox="1"/>
          <p:nvPr/>
        </p:nvSpPr>
        <p:spPr>
          <a:xfrm>
            <a:off x="5865091" y="675629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u="sng" dirty="0"/>
              <a:t>Bobbio</a:t>
            </a:r>
            <a:r>
              <a:rPr lang="es-PE" sz="2000" dirty="0"/>
              <a:t>: La Democracia es…</a:t>
            </a:r>
          </a:p>
          <a:p>
            <a:r>
              <a:rPr lang="es-PE" sz="2000" dirty="0"/>
              <a:t>“El conjunto de reglas que establecen </a:t>
            </a:r>
            <a:r>
              <a:rPr lang="es-PE" sz="2000" b="1" dirty="0"/>
              <a:t>quién </a:t>
            </a:r>
            <a:r>
              <a:rPr lang="es-PE" sz="2000" dirty="0"/>
              <a:t>está autorizado para tomar decisiones colectivas y bajo </a:t>
            </a:r>
            <a:r>
              <a:rPr lang="es-PE" sz="2000" b="1" dirty="0"/>
              <a:t>qué procedimientos” 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4713C7-A2D3-4FB7-91E7-E200BBA2E806}"/>
              </a:ext>
            </a:extLst>
          </p:cNvPr>
          <p:cNvSpPr txBox="1"/>
          <p:nvPr/>
        </p:nvSpPr>
        <p:spPr>
          <a:xfrm>
            <a:off x="6788727" y="2342792"/>
            <a:ext cx="4257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Demo …………....X………………Demo </a:t>
            </a:r>
            <a:endParaRPr lang="es-ES" sz="2000" b="1" dirty="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C18C4994-0A6E-435E-B6E9-EDAFAE8D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546" y="2232272"/>
            <a:ext cx="621145" cy="6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44854F81-B405-4714-A8B5-7DDE8C30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87" y="2145682"/>
            <a:ext cx="794327" cy="7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brir llave 7">
            <a:extLst>
              <a:ext uri="{FF2B5EF4-FFF2-40B4-BE49-F238E27FC236}">
                <a16:creationId xmlns:a16="http://schemas.microsoft.com/office/drawing/2014/main" id="{3DBFC502-917A-4447-B5B7-F2B34792A6AE}"/>
              </a:ext>
            </a:extLst>
          </p:cNvPr>
          <p:cNvSpPr/>
          <p:nvPr/>
        </p:nvSpPr>
        <p:spPr>
          <a:xfrm rot="16200000">
            <a:off x="9667207" y="1686985"/>
            <a:ext cx="323569" cy="243540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Imagen relacionada">
            <a:extLst>
              <a:ext uri="{FF2B5EF4-FFF2-40B4-BE49-F238E27FC236}">
                <a16:creationId xmlns:a16="http://schemas.microsoft.com/office/drawing/2014/main" id="{FA076BF0-6840-43C8-8C5D-70B767B0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10" y="3429000"/>
            <a:ext cx="431799" cy="4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68ABA8F-4F50-41BA-8095-5CC8D1835877}"/>
              </a:ext>
            </a:extLst>
          </p:cNvPr>
          <p:cNvSpPr txBox="1"/>
          <p:nvPr/>
        </p:nvSpPr>
        <p:spPr>
          <a:xfrm>
            <a:off x="9419127" y="3472353"/>
            <a:ext cx="819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Nro. </a:t>
            </a:r>
            <a:endParaRPr lang="es-ES" sz="2000" dirty="0"/>
          </a:p>
        </p:txBody>
      </p:sp>
      <p:pic>
        <p:nvPicPr>
          <p:cNvPr id="1032" name="Picture 8" descr="SÃ­mbolo hombre">
            <a:extLst>
              <a:ext uri="{FF2B5EF4-FFF2-40B4-BE49-F238E27FC236}">
                <a16:creationId xmlns:a16="http://schemas.microsoft.com/office/drawing/2014/main" id="{836E351F-C1EB-4357-89D0-552662E7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80" y="3322834"/>
            <a:ext cx="654732" cy="6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28F6108-695E-4328-A9FE-51AAFB3CC899}"/>
              </a:ext>
            </a:extLst>
          </p:cNvPr>
          <p:cNvSpPr txBox="1"/>
          <p:nvPr/>
        </p:nvSpPr>
        <p:spPr>
          <a:xfrm>
            <a:off x="10752912" y="3480665"/>
            <a:ext cx="112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participe </a:t>
            </a:r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16F622-D65D-4E20-A0F3-6CA33DD359A9}"/>
              </a:ext>
            </a:extLst>
          </p:cNvPr>
          <p:cNvSpPr txBox="1"/>
          <p:nvPr/>
        </p:nvSpPr>
        <p:spPr>
          <a:xfrm>
            <a:off x="9004269" y="4003798"/>
            <a:ext cx="269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en la toma de decisiones.</a:t>
            </a:r>
            <a:endParaRPr lang="es-ES" dirty="0"/>
          </a:p>
        </p:txBody>
      </p:sp>
      <p:sp>
        <p:nvSpPr>
          <p:cNvPr id="21" name="Abrir llave 20">
            <a:extLst>
              <a:ext uri="{FF2B5EF4-FFF2-40B4-BE49-F238E27FC236}">
                <a16:creationId xmlns:a16="http://schemas.microsoft.com/office/drawing/2014/main" id="{08848F51-E8AF-4759-8743-6970A4D6750C}"/>
              </a:ext>
            </a:extLst>
          </p:cNvPr>
          <p:cNvSpPr/>
          <p:nvPr/>
        </p:nvSpPr>
        <p:spPr>
          <a:xfrm rot="16200000">
            <a:off x="10281821" y="2868963"/>
            <a:ext cx="323569" cy="303497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F71D1B-BB0F-4BBF-AF0F-7E5D2025904F}"/>
              </a:ext>
            </a:extLst>
          </p:cNvPr>
          <p:cNvSpPr txBox="1"/>
          <p:nvPr/>
        </p:nvSpPr>
        <p:spPr>
          <a:xfrm>
            <a:off x="9788058" y="4694418"/>
            <a:ext cx="126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¿Cómo? </a:t>
            </a:r>
            <a:endParaRPr lang="es-ES" sz="2400" b="1" dirty="0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C9372902-831D-46DE-86B1-53D416E90835}"/>
              </a:ext>
            </a:extLst>
          </p:cNvPr>
          <p:cNvSpPr/>
          <p:nvPr/>
        </p:nvSpPr>
        <p:spPr>
          <a:xfrm rot="1963169">
            <a:off x="9945059" y="5185027"/>
            <a:ext cx="440659" cy="637309"/>
          </a:xfrm>
          <a:prstGeom prst="downArrow">
            <a:avLst>
              <a:gd name="adj1" fmla="val 62879"/>
              <a:gd name="adj2" fmla="val 5000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34D8E62-CFB0-4B46-88C7-AF45D460280F}"/>
              </a:ext>
            </a:extLst>
          </p:cNvPr>
          <p:cNvSpPr txBox="1"/>
          <p:nvPr/>
        </p:nvSpPr>
        <p:spPr>
          <a:xfrm>
            <a:off x="8884145" y="5801755"/>
            <a:ext cx="231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A través del </a:t>
            </a:r>
            <a:r>
              <a:rPr lang="es-PE" sz="2000" b="1" dirty="0"/>
              <a:t>VOTO</a:t>
            </a:r>
          </a:p>
          <a:p>
            <a:r>
              <a:rPr lang="es-PE" sz="2000" dirty="0"/>
              <a:t> en una </a:t>
            </a:r>
            <a:r>
              <a:rPr lang="es-PE" sz="2000" u="sng" dirty="0"/>
              <a:t>elección</a:t>
            </a:r>
            <a:endParaRPr lang="es-ES" sz="2000" u="sng" dirty="0"/>
          </a:p>
        </p:txBody>
      </p:sp>
      <p:sp>
        <p:nvSpPr>
          <p:cNvPr id="17" name="Flecha: curvada hacia abajo 16">
            <a:extLst>
              <a:ext uri="{FF2B5EF4-FFF2-40B4-BE49-F238E27FC236}">
                <a16:creationId xmlns:a16="http://schemas.microsoft.com/office/drawing/2014/main" id="{90498A58-6714-4E96-BAC3-4C533F84EDF5}"/>
              </a:ext>
            </a:extLst>
          </p:cNvPr>
          <p:cNvSpPr/>
          <p:nvPr/>
        </p:nvSpPr>
        <p:spPr>
          <a:xfrm rot="10800000">
            <a:off x="7051038" y="6409604"/>
            <a:ext cx="3120504" cy="460267"/>
          </a:xfrm>
          <a:prstGeom prst="curvedDownArrow">
            <a:avLst>
              <a:gd name="adj1" fmla="val 25000"/>
              <a:gd name="adj2" fmla="val 912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077BBF-EDC7-45D4-97D9-491495593EEC}"/>
              </a:ext>
            </a:extLst>
          </p:cNvPr>
          <p:cNvSpPr txBox="1"/>
          <p:nvPr/>
        </p:nvSpPr>
        <p:spPr>
          <a:xfrm>
            <a:off x="6049778" y="5624075"/>
            <a:ext cx="1917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entre alternativas </a:t>
            </a:r>
            <a:r>
              <a:rPr lang="es-PE" sz="2000" u="sng" dirty="0"/>
              <a:t>viables</a:t>
            </a:r>
            <a:endParaRPr lang="es-ES" sz="2000" u="sng" dirty="0"/>
          </a:p>
        </p:txBody>
      </p:sp>
      <p:sp>
        <p:nvSpPr>
          <p:cNvPr id="27" name="Flecha: curvada hacia abajo 26">
            <a:extLst>
              <a:ext uri="{FF2B5EF4-FFF2-40B4-BE49-F238E27FC236}">
                <a16:creationId xmlns:a16="http://schemas.microsoft.com/office/drawing/2014/main" id="{DB3F9003-984E-4212-A18A-A61C103D1F5F}"/>
              </a:ext>
            </a:extLst>
          </p:cNvPr>
          <p:cNvSpPr/>
          <p:nvPr/>
        </p:nvSpPr>
        <p:spPr>
          <a:xfrm flipH="1">
            <a:off x="3692393" y="5116494"/>
            <a:ext cx="2762514" cy="460267"/>
          </a:xfrm>
          <a:prstGeom prst="curvedDownArrow">
            <a:avLst>
              <a:gd name="adj1" fmla="val 25000"/>
              <a:gd name="adj2" fmla="val 912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4B13D0-1911-4B4E-9048-D21C24429722}"/>
              </a:ext>
            </a:extLst>
          </p:cNvPr>
          <p:cNvSpPr txBox="1"/>
          <p:nvPr/>
        </p:nvSpPr>
        <p:spPr>
          <a:xfrm>
            <a:off x="1217239" y="5647866"/>
            <a:ext cx="3915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Lo que sólo ocurre cuando el individuo tiene conocimiento </a:t>
            </a:r>
            <a:r>
              <a:rPr lang="es-PE" sz="2000" b="1" dirty="0"/>
              <a:t>REAL</a:t>
            </a:r>
            <a:r>
              <a:rPr lang="es-PE" sz="2000" dirty="0"/>
              <a:t> del ejercicio gubernamental</a:t>
            </a:r>
            <a:endParaRPr lang="es-ES" sz="2000" u="sng" dirty="0"/>
          </a:p>
        </p:txBody>
      </p:sp>
      <p:sp>
        <p:nvSpPr>
          <p:cNvPr id="29" name="Flecha: curvada hacia abajo 28">
            <a:extLst>
              <a:ext uri="{FF2B5EF4-FFF2-40B4-BE49-F238E27FC236}">
                <a16:creationId xmlns:a16="http://schemas.microsoft.com/office/drawing/2014/main" id="{6075F0B1-05CB-48F3-8039-3593E57A7151}"/>
              </a:ext>
            </a:extLst>
          </p:cNvPr>
          <p:cNvSpPr/>
          <p:nvPr/>
        </p:nvSpPr>
        <p:spPr>
          <a:xfrm rot="14850491">
            <a:off x="-403129" y="5186482"/>
            <a:ext cx="1919017" cy="460267"/>
          </a:xfrm>
          <a:prstGeom prst="curvedDownArrow">
            <a:avLst>
              <a:gd name="adj1" fmla="val 25000"/>
              <a:gd name="adj2" fmla="val 912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5008C34-84E7-49A4-8ED8-820857ED1FC4}"/>
              </a:ext>
            </a:extLst>
          </p:cNvPr>
          <p:cNvSpPr txBox="1"/>
          <p:nvPr/>
        </p:nvSpPr>
        <p:spPr>
          <a:xfrm>
            <a:off x="496417" y="4561098"/>
            <a:ext cx="191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Y para eso se requiere: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71170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520" y="6126417"/>
            <a:ext cx="2493480" cy="73158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800099"/>
          </a:xfrm>
          <a:prstGeom prst="rect">
            <a:avLst/>
          </a:prstGeom>
          <a:solidFill>
            <a:srgbClr val="9E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Cantidad y porcentaje de solicitudes recibidas en la Administración Pública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9310077" y="2393950"/>
            <a:ext cx="2781298" cy="2070100"/>
          </a:xfrm>
        </p:spPr>
        <p:txBody>
          <a:bodyPr>
            <a:noAutofit/>
          </a:bodyPr>
          <a:lstStyle/>
          <a:p>
            <a:pPr algn="r"/>
            <a:r>
              <a:rPr lang="es-PE" b="1" i="1" dirty="0"/>
              <a:t>278,609</a:t>
            </a:r>
            <a:r>
              <a:rPr lang="es-PE" i="1" dirty="0"/>
              <a:t> solicitudes recibidas      (</a:t>
            </a:r>
            <a:r>
              <a:rPr lang="es-PE" i="1" u="sng" dirty="0"/>
              <a:t>16% más      que el 2017</a:t>
            </a:r>
            <a:r>
              <a:rPr lang="es-PE" i="1" dirty="0"/>
              <a:t>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9567DD-4F3F-42D3-91DA-BCF9B961E3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9" t="13900" r="753" b="8085"/>
          <a:stretch/>
        </p:blipFill>
        <p:spPr>
          <a:xfrm>
            <a:off x="1293779" y="1141995"/>
            <a:ext cx="7714034" cy="53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93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20" y="6126417"/>
            <a:ext cx="2493480" cy="73158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800099"/>
          </a:xfrm>
          <a:prstGeom prst="rect">
            <a:avLst/>
          </a:prstGeom>
          <a:solidFill>
            <a:srgbClr val="9E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Porcentaje de solicitudes atendidas, en trámite y no atendidas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D6BD511-49B1-43D3-B619-B9E7B4BDA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60" y="5036175"/>
            <a:ext cx="9477577" cy="781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3600" i="1" dirty="0"/>
              <a:t>En el 2018 se incorporó el rubro solicitudes en trámite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792BDA-712F-4EF0-9AE7-BA1511DF4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3" t="45279" r="1796" b="22158"/>
          <a:stretch/>
        </p:blipFill>
        <p:spPr>
          <a:xfrm>
            <a:off x="356469" y="1953121"/>
            <a:ext cx="11479062" cy="21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00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520" y="6126417"/>
            <a:ext cx="2493480" cy="73158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800099"/>
          </a:xfrm>
          <a:prstGeom prst="rect">
            <a:avLst/>
          </a:prstGeom>
          <a:solidFill>
            <a:srgbClr val="9E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Categorías de información solicitada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21013" y="4807528"/>
            <a:ext cx="9805480" cy="1785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419" i="1" dirty="0"/>
              <a:t>“Otros” se refiere a información que posee la entidad sin que la haya creado, y que no está comprendida en las demás categorías. </a:t>
            </a:r>
          </a:p>
          <a:p>
            <a:pPr marL="0" indent="0">
              <a:buNone/>
            </a:pPr>
            <a:r>
              <a:rPr lang="es-419" i="1" dirty="0"/>
              <a:t>P. ej., </a:t>
            </a:r>
            <a:r>
              <a:rPr lang="es-PE" i="1" dirty="0"/>
              <a:t>información producida por empresas supervisadas o presentada por administrados al realizar trámites</a:t>
            </a:r>
            <a:endParaRPr lang="es-419" i="1" dirty="0"/>
          </a:p>
        </p:txBody>
      </p:sp>
      <p:pic>
        <p:nvPicPr>
          <p:cNvPr id="7171" name="Imagen 2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20375" r="1825" b="7379"/>
          <a:stretch/>
        </p:blipFill>
        <p:spPr bwMode="auto">
          <a:xfrm>
            <a:off x="168275" y="1157817"/>
            <a:ext cx="11710457" cy="345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31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20" y="6126417"/>
            <a:ext cx="2493480" cy="73158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2192000" cy="800099"/>
          </a:xfrm>
          <a:prstGeom prst="rect">
            <a:avLst/>
          </a:prstGeom>
          <a:solidFill>
            <a:srgbClr val="9E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Motivos de no atención de solicitudes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33375" y="5481860"/>
            <a:ext cx="9365145" cy="10318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419" i="1" dirty="0"/>
              <a:t>En “Otros”, p. ej., la espera de opinión legal para la atención de la solicitud y la d</a:t>
            </a:r>
            <a:r>
              <a:rPr lang="es-PE" i="1" dirty="0" err="1"/>
              <a:t>emora</a:t>
            </a:r>
            <a:r>
              <a:rPr lang="es-PE" i="1" dirty="0"/>
              <a:t> en derivación de solicitudes al área poseedora</a:t>
            </a:r>
          </a:p>
          <a:p>
            <a:pPr>
              <a:buFont typeface="Wingdings" panose="05000000000000000000" pitchFamily="2" charset="2"/>
              <a:buChar char="§"/>
            </a:pPr>
            <a:endParaRPr lang="es-419" i="1" dirty="0"/>
          </a:p>
        </p:txBody>
      </p:sp>
      <p:pic>
        <p:nvPicPr>
          <p:cNvPr id="8194" name="Imagen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25408" r="8914" b="7992"/>
          <a:stretch/>
        </p:blipFill>
        <p:spPr bwMode="auto">
          <a:xfrm>
            <a:off x="285342" y="926918"/>
            <a:ext cx="11621316" cy="421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57277B2B-19EE-49DA-AA7F-80B32557F761}"/>
              </a:ext>
            </a:extLst>
          </p:cNvPr>
          <p:cNvSpPr/>
          <p:nvPr/>
        </p:nvSpPr>
        <p:spPr>
          <a:xfrm>
            <a:off x="8540886" y="2617242"/>
            <a:ext cx="3365772" cy="16235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6,345 solicitudes no atendidas</a:t>
            </a:r>
          </a:p>
        </p:txBody>
      </p:sp>
    </p:spTree>
    <p:extLst>
      <p:ext uri="{BB962C8B-B14F-4D97-AF65-F5344CB8AC3E}">
        <p14:creationId xmlns:p14="http://schemas.microsoft.com/office/powerpoint/2010/main" val="164357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520" y="6126417"/>
            <a:ext cx="2493480" cy="73158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1"/>
            <a:ext cx="12192000" cy="659612"/>
          </a:xfrm>
          <a:prstGeom prst="rect">
            <a:avLst/>
          </a:prstGeom>
          <a:solidFill>
            <a:srgbClr val="9E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Procedimientos administrativos sancionadores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8529386" y="2732435"/>
            <a:ext cx="3373967" cy="3280675"/>
          </a:xfrm>
        </p:spPr>
        <p:txBody>
          <a:bodyPr>
            <a:normAutofit lnSpcReduction="10000"/>
          </a:bodyPr>
          <a:lstStyle/>
          <a:p>
            <a:pPr algn="r"/>
            <a:r>
              <a:rPr lang="es-PE" i="1" dirty="0"/>
              <a:t>El 5% (27 de 515) de las entidades instauró PAS</a:t>
            </a:r>
          </a:p>
          <a:p>
            <a:pPr algn="r"/>
            <a:r>
              <a:rPr lang="es-PE" i="1" dirty="0"/>
              <a:t>Solo 6 han impuesto sanciones: 5 amonestaciones y 1 suspensión sin goce de haber</a:t>
            </a:r>
            <a:endParaRPr lang="es-PE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36DF439-B8EA-4A3D-9AF8-B292EC88CD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1" t="16312" r="11753" b="12320"/>
          <a:stretch/>
        </p:blipFill>
        <p:spPr>
          <a:xfrm>
            <a:off x="62810" y="3191213"/>
            <a:ext cx="6085281" cy="36667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66CB0DF-4287-43C3-9372-CA39215982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00" t="12433" r="3539" b="3455"/>
          <a:stretch/>
        </p:blipFill>
        <p:spPr>
          <a:xfrm>
            <a:off x="3998069" y="976679"/>
            <a:ext cx="3695633" cy="2613865"/>
          </a:xfrm>
          <a:prstGeom prst="rect">
            <a:avLst/>
          </a:prstGeom>
        </p:spPr>
      </p:pic>
      <p:cxnSp>
        <p:nvCxnSpPr>
          <p:cNvPr id="10" name="Conector recto 9"/>
          <p:cNvCxnSpPr>
            <a:cxnSpLocks/>
          </p:cNvCxnSpPr>
          <p:nvPr/>
        </p:nvCxnSpPr>
        <p:spPr>
          <a:xfrm flipV="1">
            <a:off x="3842426" y="3324991"/>
            <a:ext cx="2616740" cy="867630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>
            <a:cxnSpLocks/>
          </p:cNvCxnSpPr>
          <p:nvPr/>
        </p:nvCxnSpPr>
        <p:spPr>
          <a:xfrm flipV="1">
            <a:off x="3180945" y="1809345"/>
            <a:ext cx="972766" cy="2290950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14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4B5490E-3490-42CD-9FDD-F7F639986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03" t="11446" r="32005" b="7043"/>
          <a:stretch/>
        </p:blipFill>
        <p:spPr>
          <a:xfrm>
            <a:off x="2632494" y="0"/>
            <a:ext cx="69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0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-1" y="14853"/>
            <a:ext cx="12192001" cy="690357"/>
          </a:xfrm>
          <a:solidFill>
            <a:srgbClr val="C00000">
              <a:alpha val="100000"/>
            </a:srgbClr>
          </a:solidFill>
          <a:ln w="9525">
            <a:miter/>
          </a:ln>
        </p:spPr>
        <p:txBody>
          <a:bodyPr vert="horz" wrap="square" lIns="123877" tIns="61939" rIns="123877" bIns="61939" rtlCol="0" anchor="ctr"/>
          <a:lstStyle/>
          <a:p>
            <a:pPr algn="r"/>
            <a:r>
              <a:rPr sz="3522" b="1" dirty="0">
                <a:solidFill>
                  <a:schemeClr val="bg1"/>
                </a:solidFill>
              </a:rPr>
              <a:t>Transparencia Activa</a:t>
            </a:r>
          </a:p>
        </p:txBody>
      </p:sp>
      <p:sp>
        <p:nvSpPr>
          <p:cNvPr id="33795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44862" y="1459579"/>
            <a:ext cx="5174956" cy="4732302"/>
          </a:xfrm>
          <a:noFill/>
          <a:ln w="9525">
            <a:miter/>
          </a:ln>
        </p:spPr>
        <p:txBody>
          <a:bodyPr vert="horz" wrap="square" lIns="123877" tIns="61939" rIns="123877" bIns="61939" rtlCol="0" anchor="t"/>
          <a:lstStyle/>
          <a:p>
            <a:pPr>
              <a:buFont typeface="Wingdings" pitchFamily="2" charset="2"/>
              <a:buChar char="§"/>
            </a:pPr>
            <a:r>
              <a:rPr sz="3251" b="1" dirty="0"/>
              <a:t>Portales web de las </a:t>
            </a:r>
            <a:r>
              <a:rPr sz="3251" b="1" dirty="0" err="1"/>
              <a:t>entidades</a:t>
            </a:r>
            <a:endParaRPr lang="es-PE" sz="3251" b="1" dirty="0"/>
          </a:p>
          <a:p>
            <a:pPr marL="0" indent="0" algn="just">
              <a:buNone/>
            </a:pPr>
            <a:endParaRPr sz="3251" b="1" dirty="0"/>
          </a:p>
          <a:p>
            <a:pPr>
              <a:buFont typeface="Wingdings" pitchFamily="2" charset="2"/>
              <a:buChar char="§"/>
            </a:pPr>
            <a:r>
              <a:rPr sz="3251" b="1" dirty="0"/>
              <a:t>Portales/Sistemas de </a:t>
            </a:r>
            <a:r>
              <a:rPr sz="3251" b="1" dirty="0" err="1"/>
              <a:t>información</a:t>
            </a:r>
            <a:endParaRPr lang="es-PE" sz="3251" b="1" dirty="0"/>
          </a:p>
          <a:p>
            <a:pPr marL="0" indent="0" algn="just">
              <a:buNone/>
            </a:pPr>
            <a:endParaRPr lang="es-PE" sz="3251" b="1" dirty="0"/>
          </a:p>
          <a:p>
            <a:pPr>
              <a:buFont typeface="Wingdings" pitchFamily="2" charset="2"/>
              <a:buChar char="§"/>
            </a:pPr>
            <a:r>
              <a:rPr sz="3251" b="1" dirty="0"/>
              <a:t>Portales de Transparencia Estándar (</a:t>
            </a:r>
            <a:r>
              <a:rPr sz="3251" b="1" dirty="0" err="1"/>
              <a:t>información</a:t>
            </a:r>
            <a:r>
              <a:rPr sz="3251" b="1" dirty="0"/>
              <a:t> </a:t>
            </a:r>
            <a:r>
              <a:rPr sz="3251" b="1" dirty="0" err="1"/>
              <a:t>sobre</a:t>
            </a:r>
            <a:r>
              <a:rPr lang="es-PE" sz="3251" b="1" dirty="0"/>
              <a:t> la</a:t>
            </a:r>
            <a:r>
              <a:rPr sz="3251" b="1" dirty="0"/>
              <a:t> </a:t>
            </a:r>
            <a:r>
              <a:rPr sz="3251" b="1" i="1" u="sng" dirty="0" err="1"/>
              <a:t>gestión</a:t>
            </a:r>
            <a:r>
              <a:rPr sz="3251" b="1" dirty="0"/>
              <a:t>)</a:t>
            </a:r>
          </a:p>
          <a:p>
            <a:pPr algn="just">
              <a:buFont typeface="Wingdings" pitchFamily="2" charset="2"/>
              <a:buChar char="§"/>
            </a:pPr>
            <a:endParaRPr sz="2709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7ECECD0-98E5-4343-9982-2357EAF8D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05" t="21462" r="15111" b="22928"/>
          <a:stretch/>
        </p:blipFill>
        <p:spPr>
          <a:xfrm>
            <a:off x="5338657" y="1782965"/>
            <a:ext cx="2285250" cy="19276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70D53F-E2C2-4C99-AF25-E7F083E6E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8" t="29643" r="17912" b="16762"/>
          <a:stretch/>
        </p:blipFill>
        <p:spPr>
          <a:xfrm>
            <a:off x="6241668" y="4336807"/>
            <a:ext cx="5675702" cy="2413375"/>
          </a:xfrm>
          <a:prstGeom prst="rect">
            <a:avLst/>
          </a:prstGeom>
        </p:spPr>
      </p:pic>
      <p:pic>
        <p:nvPicPr>
          <p:cNvPr id="2050" name="Picture 2" descr="https://www.leon.gob.mx/transparencia/modulos/img/temas/temas-6.png">
            <a:extLst>
              <a:ext uri="{FF2B5EF4-FFF2-40B4-BE49-F238E27FC236}">
                <a16:creationId xmlns:a16="http://schemas.microsoft.com/office/drawing/2014/main" id="{43A597C6-1D2A-4A44-BA4F-4C60FC544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93" y="704577"/>
            <a:ext cx="3554522" cy="27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16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751" y="705211"/>
            <a:ext cx="10514498" cy="910861"/>
          </a:xfrm>
        </p:spPr>
        <p:txBody>
          <a:bodyPr vert="horz" lIns="123877" tIns="61939" rIns="123877" bIns="61939" rtlCol="0" anchor="ctr">
            <a:normAutofit/>
          </a:bodyPr>
          <a:lstStyle/>
          <a:p>
            <a:pPr algn="ctr">
              <a:defRPr/>
            </a:pPr>
            <a:r>
              <a:rPr lang="es-PE" b="1" dirty="0">
                <a:solidFill>
                  <a:srgbClr val="C00000"/>
                </a:solidFill>
              </a:rPr>
              <a:t>Portales web</a:t>
            </a:r>
          </a:p>
        </p:txBody>
      </p:sp>
      <p:pic>
        <p:nvPicPr>
          <p:cNvPr id="34819" name="Imagen 5"/>
          <p:cNvPicPr>
            <a:picLocks noChangeAspect="1"/>
          </p:cNvPicPr>
          <p:nvPr/>
        </p:nvPicPr>
        <p:blipFill rotWithShape="1">
          <a:blip r:embed="rId2"/>
          <a:srcRect l="3500" t="3664"/>
          <a:stretch/>
        </p:blipFill>
        <p:spPr>
          <a:xfrm>
            <a:off x="1610010" y="1395568"/>
            <a:ext cx="9445628" cy="530399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90FC27F-F288-4FB4-8F03-2B1CF53429EB}"/>
              </a:ext>
            </a:extLst>
          </p:cNvPr>
          <p:cNvSpPr txBox="1">
            <a:spLocks/>
          </p:cNvSpPr>
          <p:nvPr/>
        </p:nvSpPr>
        <p:spPr>
          <a:xfrm>
            <a:off x="-1" y="14853"/>
            <a:ext cx="12192001" cy="690357"/>
          </a:xfrm>
          <a:prstGeom prst="rect">
            <a:avLst/>
          </a:prstGeom>
          <a:solidFill>
            <a:srgbClr val="C00000">
              <a:alpha val="100000"/>
            </a:srgbClr>
          </a:solidFill>
          <a:ln w="9525">
            <a:miter/>
          </a:ln>
        </p:spPr>
        <p:txBody>
          <a:bodyPr vert="horz" wrap="square" lIns="123877" tIns="61939" rIns="123877" bIns="61939" rtlCol="0" anchor="ctr"/>
          <a:lstStyle>
            <a:lvl1pPr algn="l" defTabSz="671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01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5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Transparencia Activa</a:t>
            </a:r>
          </a:p>
        </p:txBody>
      </p:sp>
    </p:spTree>
    <p:extLst>
      <p:ext uri="{BB962C8B-B14F-4D97-AF65-F5344CB8AC3E}">
        <p14:creationId xmlns:p14="http://schemas.microsoft.com/office/powerpoint/2010/main" val="3689915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C5D87D-636B-4B61-B589-44298BB15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72" t="9922" r="15450"/>
          <a:stretch/>
        </p:blipFill>
        <p:spPr>
          <a:xfrm>
            <a:off x="2454261" y="1395568"/>
            <a:ext cx="7091561" cy="522445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80C43AC-D277-4E47-A757-561E4233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51" y="705211"/>
            <a:ext cx="10514498" cy="910861"/>
          </a:xfrm>
        </p:spPr>
        <p:txBody>
          <a:bodyPr vert="horz" lIns="123877" tIns="61939" rIns="123877" bIns="61939" rtlCol="0" anchor="ctr">
            <a:normAutofit/>
          </a:bodyPr>
          <a:lstStyle/>
          <a:p>
            <a:pPr algn="ctr">
              <a:defRPr/>
            </a:pPr>
            <a:r>
              <a:rPr lang="es-PE" b="1" dirty="0">
                <a:solidFill>
                  <a:srgbClr val="C00000"/>
                </a:solidFill>
              </a:rPr>
              <a:t>Portales web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C5DA73B-1417-463D-AD55-1366F267B214}"/>
              </a:ext>
            </a:extLst>
          </p:cNvPr>
          <p:cNvSpPr txBox="1">
            <a:spLocks/>
          </p:cNvSpPr>
          <p:nvPr/>
        </p:nvSpPr>
        <p:spPr>
          <a:xfrm>
            <a:off x="-1" y="14853"/>
            <a:ext cx="12192001" cy="690357"/>
          </a:xfrm>
          <a:prstGeom prst="rect">
            <a:avLst/>
          </a:prstGeom>
          <a:solidFill>
            <a:srgbClr val="C00000">
              <a:alpha val="100000"/>
            </a:srgbClr>
          </a:solidFill>
          <a:ln w="9525">
            <a:miter/>
          </a:ln>
        </p:spPr>
        <p:txBody>
          <a:bodyPr vert="horz" wrap="square" lIns="123877" tIns="61939" rIns="123877" bIns="61939" rtlCol="0" anchor="ctr"/>
          <a:lstStyle>
            <a:lvl1pPr algn="l" defTabSz="671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01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5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Transparencia Activa</a:t>
            </a:r>
          </a:p>
        </p:txBody>
      </p:sp>
    </p:spTree>
    <p:extLst>
      <p:ext uri="{BB962C8B-B14F-4D97-AF65-F5344CB8AC3E}">
        <p14:creationId xmlns:p14="http://schemas.microsoft.com/office/powerpoint/2010/main" val="335041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3"/>
          <p:cNvPicPr>
            <a:picLocks noChangeAspect="1"/>
          </p:cNvPicPr>
          <p:nvPr/>
        </p:nvPicPr>
        <p:blipFill rotWithShape="1">
          <a:blip r:embed="rId2"/>
          <a:srcRect l="20763" t="8032" r="18273" b="2960"/>
          <a:stretch/>
        </p:blipFill>
        <p:spPr>
          <a:xfrm>
            <a:off x="2743780" y="1464892"/>
            <a:ext cx="6437697" cy="528594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751" y="588949"/>
            <a:ext cx="10514498" cy="1320495"/>
          </a:xfrm>
        </p:spPr>
        <p:txBody>
          <a:bodyPr vert="horz" lIns="123877" tIns="61939" rIns="123877" bIns="61939" rtlCol="0" anchor="ctr"/>
          <a:lstStyle/>
          <a:p>
            <a:pPr lvl="0" algn="ctr"/>
            <a:r>
              <a:rPr b="1" dirty="0">
                <a:solidFill>
                  <a:srgbClr val="C00000"/>
                </a:solidFill>
              </a:rPr>
              <a:t>Portales de información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3D4C46-8A30-47E6-AFD8-85DB942B12AF}"/>
              </a:ext>
            </a:extLst>
          </p:cNvPr>
          <p:cNvSpPr txBox="1">
            <a:spLocks/>
          </p:cNvSpPr>
          <p:nvPr/>
        </p:nvSpPr>
        <p:spPr>
          <a:xfrm>
            <a:off x="-1" y="14853"/>
            <a:ext cx="12192001" cy="690357"/>
          </a:xfrm>
          <a:prstGeom prst="rect">
            <a:avLst/>
          </a:prstGeom>
          <a:solidFill>
            <a:srgbClr val="C00000">
              <a:alpha val="100000"/>
            </a:srgbClr>
          </a:solidFill>
          <a:ln w="9525">
            <a:miter/>
          </a:ln>
        </p:spPr>
        <p:txBody>
          <a:bodyPr vert="horz" wrap="square" lIns="123877" tIns="61939" rIns="123877" bIns="61939" rtlCol="0" anchor="ctr"/>
          <a:lstStyle>
            <a:lvl1pPr algn="l" defTabSz="671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01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5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Transparencia Activa</a:t>
            </a:r>
          </a:p>
        </p:txBody>
      </p:sp>
    </p:spTree>
    <p:extLst>
      <p:ext uri="{BB962C8B-B14F-4D97-AF65-F5344CB8AC3E}">
        <p14:creationId xmlns:p14="http://schemas.microsoft.com/office/powerpoint/2010/main" val="256853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699567" y="2109684"/>
            <a:ext cx="5316035" cy="63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defTabSz="822960">
              <a:lnSpc>
                <a:spcPts val="2191"/>
              </a:lnSpc>
              <a:spcBef>
                <a:spcPts val="109"/>
              </a:spcBef>
            </a:pPr>
            <a:r>
              <a:rPr sz="3240" baseline="2793" dirty="0">
                <a:solidFill>
                  <a:prstClr val="black"/>
                </a:solidFill>
                <a:latin typeface="Wingdings"/>
                <a:cs typeface="Wingdings"/>
              </a:rPr>
              <a:t></a:t>
            </a:r>
            <a:r>
              <a:rPr sz="3240" spc="193" baseline="2696" dirty="0">
                <a:solidFill>
                  <a:prstClr val="black"/>
                </a:solidFill>
                <a:latin typeface="Calibri" panose="020F0502020204030204"/>
                <a:cs typeface="Times New Roman"/>
              </a:rPr>
              <a:t> </a:t>
            </a:r>
            <a:r>
              <a:rPr lang="es-PE" sz="3240" baseline="2540" dirty="0">
                <a:solidFill>
                  <a:prstClr val="black"/>
                </a:solidFill>
                <a:latin typeface="Calibri"/>
                <a:cs typeface="Calibri"/>
              </a:rPr>
              <a:t>Es un bien jurídico preciado para la democracia y, por ende, del máximo orden.</a:t>
            </a:r>
            <a:endParaRPr sz="324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0747" y="3097911"/>
            <a:ext cx="281298" cy="271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defTabSz="822960">
              <a:lnSpc>
                <a:spcPts val="2083"/>
              </a:lnSpc>
              <a:spcBef>
                <a:spcPts val="103"/>
              </a:spcBef>
            </a:pPr>
            <a:r>
              <a:rPr sz="1936" dirty="0">
                <a:solidFill>
                  <a:prstClr val="black"/>
                </a:solidFill>
                <a:latin typeface="Wingdings"/>
                <a:cs typeface="Wingdings"/>
              </a:rPr>
              <a:t>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33610" y="3084652"/>
            <a:ext cx="5316035" cy="568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8776" algn="just" defTabSz="822960">
              <a:lnSpc>
                <a:spcPts val="2075"/>
              </a:lnSpc>
              <a:spcBef>
                <a:spcPts val="103"/>
              </a:spcBef>
            </a:pPr>
            <a:r>
              <a:rPr lang="es-PE" sz="3240" baseline="2540" dirty="0">
                <a:solidFill>
                  <a:prstClr val="black"/>
                </a:solidFill>
                <a:latin typeface="Calibri"/>
                <a:cs typeface="Calibri"/>
              </a:rPr>
              <a:t>Es un principio-derecho que debe operar en el razonamiento práctico</a:t>
            </a:r>
            <a:endParaRPr sz="324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9567" y="3996846"/>
            <a:ext cx="281298" cy="271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defTabSz="822960">
              <a:lnSpc>
                <a:spcPts val="2083"/>
              </a:lnSpc>
              <a:spcBef>
                <a:spcPts val="103"/>
              </a:spcBef>
            </a:pPr>
            <a:r>
              <a:rPr sz="1936" dirty="0">
                <a:solidFill>
                  <a:prstClr val="black"/>
                </a:solidFill>
                <a:latin typeface="Wingdings"/>
                <a:cs typeface="Wingdings"/>
              </a:rPr>
              <a:t>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3610" y="3996846"/>
            <a:ext cx="5058341" cy="568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1982" defTabSz="822960">
              <a:lnSpc>
                <a:spcPts val="2075"/>
              </a:lnSpc>
              <a:spcBef>
                <a:spcPts val="103"/>
              </a:spcBef>
            </a:pPr>
            <a:r>
              <a:rPr lang="es-PE" sz="3240" baseline="2540" dirty="0">
                <a:solidFill>
                  <a:prstClr val="black"/>
                </a:solidFill>
                <a:latin typeface="Calibri"/>
                <a:cs typeface="Calibri"/>
              </a:rPr>
              <a:t>Es un principio-derecho legitimador de políticas públicas (inclusive de las preventivo-criminales)</a:t>
            </a:r>
            <a:endParaRPr sz="324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1" name="Picture 2" descr="Resultado de imagen para imagenes de transpar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4" y="2141961"/>
            <a:ext cx="4527307" cy="2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n relacionada">
            <a:extLst>
              <a:ext uri="{FF2B5EF4-FFF2-40B4-BE49-F238E27FC236}">
                <a16:creationId xmlns:a16="http://schemas.microsoft.com/office/drawing/2014/main" id="{6F2FD4DD-9074-4A64-96CA-1DDD587F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12" y="1972383"/>
            <a:ext cx="653286" cy="6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4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24328" y="158416"/>
          <a:ext cx="10463462" cy="176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Marcador de posición de contenido 1"/>
          <p:cNvPicPr>
            <a:picLocks noGrp="1" noChangeAspect="1"/>
          </p:cNvPicPr>
          <p:nvPr>
            <p:ph idx="1"/>
          </p:nvPr>
        </p:nvPicPr>
        <p:blipFill>
          <a:blip r:embed="rId7"/>
          <a:srcRect l="5794" t="11236" r="21520" b="8084"/>
          <a:stretch>
            <a:fillRect/>
          </a:stretch>
        </p:blipFill>
        <p:spPr>
          <a:xfrm>
            <a:off x="165100" y="2178050"/>
            <a:ext cx="5366385" cy="317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rcRect l="11973" t="9250" r="13267"/>
          <a:stretch>
            <a:fillRect/>
          </a:stretch>
        </p:blipFill>
        <p:spPr>
          <a:xfrm>
            <a:off x="5442585" y="2049780"/>
            <a:ext cx="6687185" cy="4326890"/>
          </a:xfrm>
          <a:prstGeom prst="rect">
            <a:avLst/>
          </a:prstGeom>
        </p:spPr>
      </p:pic>
      <p:cxnSp>
        <p:nvCxnSpPr>
          <p:cNvPr id="15" name="Conector angular 14"/>
          <p:cNvCxnSpPr/>
          <p:nvPr/>
        </p:nvCxnSpPr>
        <p:spPr>
          <a:xfrm>
            <a:off x="459740" y="5504180"/>
            <a:ext cx="1254125" cy="441325"/>
          </a:xfrm>
          <a:prstGeom prst="bentConnector3">
            <a:avLst>
              <a:gd name="adj1" fmla="val 101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 de texto 8"/>
          <p:cNvSpPr txBox="1"/>
          <p:nvPr/>
        </p:nvSpPr>
        <p:spPr>
          <a:xfrm>
            <a:off x="1959610" y="5415280"/>
            <a:ext cx="3965575" cy="1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altLang="es-MX" sz="1200" b="1" dirty="0"/>
              <a:t>Información detallada:</a:t>
            </a:r>
          </a:p>
          <a:p>
            <a:pPr marL="171450" indent="-171450">
              <a:buFont typeface="Wingdings" charset="0"/>
              <a:buChar char="ü"/>
            </a:pPr>
            <a:r>
              <a:rPr lang="es-PE" altLang="es-MX" sz="1200" dirty="0"/>
              <a:t>Resolución de aprobación del POA</a:t>
            </a:r>
          </a:p>
          <a:p>
            <a:pPr marL="171450" indent="-171450">
              <a:buFont typeface="Wingdings" charset="0"/>
              <a:buChar char="ü"/>
            </a:pPr>
            <a:r>
              <a:rPr lang="es-PE" altLang="es-MX" sz="1200" dirty="0"/>
              <a:t>Número de especies y volúmenes aprobadas</a:t>
            </a:r>
          </a:p>
          <a:p>
            <a:pPr marL="171450" indent="-171450">
              <a:buFont typeface="Wingdings" charset="0"/>
              <a:buChar char="ü"/>
            </a:pPr>
            <a:r>
              <a:rPr lang="es-PE" altLang="es-MX" sz="1200" dirty="0"/>
              <a:t>Volúmenes aprobados</a:t>
            </a:r>
          </a:p>
          <a:p>
            <a:pPr marL="171450" indent="-171450">
              <a:buFont typeface="Wingdings" charset="0"/>
              <a:buChar char="ü"/>
            </a:pPr>
            <a:r>
              <a:rPr lang="es-PE" altLang="es-MX" sz="1200" dirty="0"/>
              <a:t>Consultor que elaboró el POA</a:t>
            </a:r>
          </a:p>
          <a:p>
            <a:pPr marL="171450" indent="-171450">
              <a:buFont typeface="Wingdings" charset="0"/>
              <a:buChar char="ü"/>
            </a:pPr>
            <a:r>
              <a:rPr lang="es-PE" altLang="es-MX" sz="1200" dirty="0"/>
              <a:t>Supervisión - Año</a:t>
            </a:r>
          </a:p>
          <a:p>
            <a:pPr marL="171450" indent="-171450">
              <a:buFont typeface="Wingdings" charset="0"/>
              <a:buChar char="ü"/>
            </a:pPr>
            <a:r>
              <a:rPr lang="es-PE" altLang="es-MX" sz="1200" dirty="0"/>
              <a:t>Observaciones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40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39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751" y="540933"/>
            <a:ext cx="10514498" cy="1320495"/>
          </a:xfrm>
        </p:spPr>
        <p:txBody>
          <a:bodyPr vert="horz" lIns="123877" tIns="61939" rIns="123877" bIns="61939" rtlCol="0" anchor="ctr">
            <a:normAutofit/>
          </a:bodyPr>
          <a:lstStyle/>
          <a:p>
            <a:pPr algn="ctr">
              <a:defRPr/>
            </a:pPr>
            <a:r>
              <a:rPr lang="es-PE" b="1" dirty="0">
                <a:solidFill>
                  <a:srgbClr val="C00000"/>
                </a:solidFill>
              </a:rPr>
              <a:t>Portales de Transparencia Estándar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D0E73F9-2982-4E0E-993E-4B381D7B1AD9}"/>
              </a:ext>
            </a:extLst>
          </p:cNvPr>
          <p:cNvSpPr txBox="1">
            <a:spLocks/>
          </p:cNvSpPr>
          <p:nvPr/>
        </p:nvSpPr>
        <p:spPr>
          <a:xfrm>
            <a:off x="-1" y="14853"/>
            <a:ext cx="12192001" cy="690357"/>
          </a:xfrm>
          <a:prstGeom prst="rect">
            <a:avLst/>
          </a:prstGeom>
          <a:solidFill>
            <a:srgbClr val="C00000">
              <a:alpha val="100000"/>
            </a:srgbClr>
          </a:solidFill>
          <a:ln w="9525">
            <a:miter/>
          </a:ln>
        </p:spPr>
        <p:txBody>
          <a:bodyPr vert="horz" wrap="square" lIns="123877" tIns="61939" rIns="123877" bIns="61939" rtlCol="0" anchor="ctr"/>
          <a:lstStyle>
            <a:lvl1pPr algn="l" defTabSz="6718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3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01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52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Transparencia Activa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45DAB9-9A53-491B-9A22-3ABB6195F5E6}"/>
              </a:ext>
            </a:extLst>
          </p:cNvPr>
          <p:cNvPicPr/>
          <p:nvPr/>
        </p:nvPicPr>
        <p:blipFill rotWithShape="1">
          <a:blip r:embed="rId2"/>
          <a:srcRect l="18521" t="7525" r="43026" b="9699"/>
          <a:stretch/>
        </p:blipFill>
        <p:spPr bwMode="auto">
          <a:xfrm>
            <a:off x="2981541" y="1725691"/>
            <a:ext cx="5860723" cy="4591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181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45" y="6165306"/>
            <a:ext cx="2348532" cy="69269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0" y="1421506"/>
            <a:ext cx="830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1. Portales de Transparencia Estándar supervisados: 234 PTE</a:t>
            </a:r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706261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520" b="1" dirty="0">
                <a:solidFill>
                  <a:schemeClr val="bg1"/>
                </a:solidFill>
              </a:rPr>
              <a:t>Metodología de la Supervisión 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623" y="2041253"/>
            <a:ext cx="6600751" cy="44704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42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/>
          <p:nvPr/>
        </p:nvPicPr>
        <p:blipFill rotWithShape="1">
          <a:blip r:embed="rId2"/>
          <a:srcRect l="11393" t="53552" r="9361" b="25113"/>
          <a:stretch>
            <a:fillRect/>
          </a:stretch>
        </p:blipFill>
        <p:spPr>
          <a:xfrm>
            <a:off x="249382" y="3267164"/>
            <a:ext cx="11874329" cy="164299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4471" y="1152413"/>
            <a:ext cx="11523058" cy="19016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2000" b="1" dirty="0"/>
              <a:t>3. Periodo supervisado: enero a junio del 2018 (10 Setiembre – 22 de Octubre).</a:t>
            </a:r>
          </a:p>
          <a:p>
            <a:pPr marL="0" indent="0" algn="just">
              <a:buNone/>
            </a:pPr>
            <a:r>
              <a:rPr lang="es-PE" sz="2000" b="1" dirty="0"/>
              <a:t>4. Información supervisada</a:t>
            </a:r>
            <a:r>
              <a:rPr lang="es-PE" sz="2000" dirty="0"/>
              <a:t>: </a:t>
            </a:r>
          </a:p>
          <a:p>
            <a:pPr lvl="1" algn="just"/>
            <a:r>
              <a:rPr lang="es-PE" sz="1600" dirty="0"/>
              <a:t>TUO de la Ley N° 27806, Ley de Transparencia y Acceso a la Información Pública y su reglamento, aprobado por Decreto Supremo N° 072-2003-PCM y sus modificatorias.</a:t>
            </a:r>
          </a:p>
          <a:p>
            <a:pPr lvl="1" algn="just"/>
            <a:r>
              <a:rPr lang="es-PE" sz="1600" dirty="0"/>
              <a:t>Directiva N° 001-2017-PCM/SGP “Lineamientos para la implementación de los Portales de Transparencia Estándar en las entidades de la Administración Pública”, aprobada por Resolución Ministerial N° 035-PCM-2017</a:t>
            </a:r>
          </a:p>
          <a:p>
            <a:pPr algn="just"/>
            <a:r>
              <a:rPr lang="es-PE" sz="2000" dirty="0"/>
              <a:t>Se supervisaron 10 rubros de información:</a:t>
            </a:r>
          </a:p>
          <a:p>
            <a:pPr algn="just"/>
            <a:endParaRPr lang="es-PE" sz="1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49383" y="4966631"/>
            <a:ext cx="10555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-Directorio</a:t>
            </a:r>
          </a:p>
          <a:p>
            <a:r>
              <a:rPr lang="es-PE" sz="1100" b="1" dirty="0"/>
              <a:t>-Normas emitidas</a:t>
            </a:r>
          </a:p>
          <a:p>
            <a:r>
              <a:rPr lang="es-PE" sz="1100" b="1" dirty="0"/>
              <a:t>-Declaraciones juradas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66359" y="4966631"/>
            <a:ext cx="1290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-Instrumentos de gestión:</a:t>
            </a:r>
          </a:p>
          <a:p>
            <a:r>
              <a:rPr lang="es-PE" sz="1100" dirty="0"/>
              <a:t>Tupa, ROF, Organigrama</a:t>
            </a:r>
          </a:p>
          <a:p>
            <a:r>
              <a:rPr lang="es-PE" sz="1100" b="1" dirty="0"/>
              <a:t>-Planes y políticas:</a:t>
            </a:r>
          </a:p>
          <a:p>
            <a:r>
              <a:rPr lang="es-PE" sz="1100" dirty="0"/>
              <a:t>PESEM, PEI, POI</a:t>
            </a:r>
          </a:p>
          <a:p>
            <a:r>
              <a:rPr lang="es-PE" sz="1100" b="1" dirty="0"/>
              <a:t>-Recomendaciones de auditoría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57215" y="5030185"/>
            <a:ext cx="1131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-Información Presupuestal</a:t>
            </a:r>
          </a:p>
          <a:p>
            <a:r>
              <a:rPr lang="es-PE" sz="1100" b="1" dirty="0"/>
              <a:t>-Saldos de balance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68047" y="4966631"/>
            <a:ext cx="13110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 Proyectos de Inversión</a:t>
            </a:r>
          </a:p>
          <a:p>
            <a:r>
              <a:rPr lang="es-PE" sz="1100" b="1" dirty="0"/>
              <a:t>- Adicionales de Obras</a:t>
            </a:r>
          </a:p>
          <a:p>
            <a:r>
              <a:rPr lang="es-PE" sz="1100" b="1" dirty="0"/>
              <a:t>- Liquidación Final de Obra</a:t>
            </a:r>
          </a:p>
          <a:p>
            <a:r>
              <a:rPr lang="es-PE" sz="1100" b="1" dirty="0"/>
              <a:t>- Informes de supervisión de contratos </a:t>
            </a:r>
          </a:p>
          <a:p>
            <a:r>
              <a:rPr lang="es-PE" sz="1100" b="1" dirty="0"/>
              <a:t>- INFOBRAS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215068" y="4979069"/>
            <a:ext cx="11761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 Personal</a:t>
            </a:r>
          </a:p>
          <a:p>
            <a:r>
              <a:rPr lang="es-PE" sz="1100" dirty="0"/>
              <a:t>Remuneraciones, bonificaciones, aguinaldos, gratificaciones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334198" y="4928960"/>
            <a:ext cx="140814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-Procesos de selección de bienes y servicios</a:t>
            </a:r>
          </a:p>
          <a:p>
            <a:r>
              <a:rPr lang="es-PE" sz="1100" b="1" dirty="0"/>
              <a:t>- Contrataciones directas</a:t>
            </a:r>
          </a:p>
          <a:p>
            <a:r>
              <a:rPr lang="es-PE" sz="1100" b="1" dirty="0"/>
              <a:t>- Penalidades aplicadas</a:t>
            </a:r>
          </a:p>
          <a:p>
            <a:r>
              <a:rPr lang="es-PE" sz="1100" b="1" dirty="0"/>
              <a:t>- Ordenes de bienes y servicios</a:t>
            </a:r>
          </a:p>
          <a:p>
            <a:r>
              <a:rPr lang="es-PE" sz="1100" b="1" dirty="0"/>
              <a:t>- Pasajes, Vehículos</a:t>
            </a:r>
          </a:p>
          <a:p>
            <a:r>
              <a:rPr lang="es-PE" sz="1100" b="1" dirty="0"/>
              <a:t>- PAC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11404" y="4992464"/>
            <a:ext cx="1004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 Agenda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903723" y="5032930"/>
            <a:ext cx="10302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 Solicitud de acceso </a:t>
            </a:r>
            <a:r>
              <a:rPr lang="es-PE" sz="1100" dirty="0"/>
              <a:t>(</a:t>
            </a:r>
            <a:r>
              <a:rPr lang="es-PE" sz="1100" dirty="0" err="1"/>
              <a:t>pdf</a:t>
            </a:r>
            <a:r>
              <a:rPr lang="es-PE" sz="1100" dirty="0"/>
              <a:t>/virtual)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818339" y="4937569"/>
            <a:ext cx="13053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 Hora de ingreso</a:t>
            </a:r>
          </a:p>
          <a:p>
            <a:r>
              <a:rPr lang="es-PE" sz="1100" b="1" dirty="0"/>
              <a:t>- Hora de salida</a:t>
            </a:r>
          </a:p>
          <a:p>
            <a:r>
              <a:rPr lang="es-PE" sz="1100" b="1" dirty="0"/>
              <a:t>- Motivo de la visita</a:t>
            </a:r>
          </a:p>
          <a:p>
            <a:r>
              <a:rPr lang="es-PE" sz="1100" b="1" dirty="0"/>
              <a:t>- Datos del visitante</a:t>
            </a:r>
          </a:p>
          <a:p>
            <a:r>
              <a:rPr lang="es-PE" sz="1100" b="1" dirty="0"/>
              <a:t>- Datos del funcionario que visita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689455" y="3085725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00" b="1" dirty="0"/>
              <a:t>Gobiernos Regionales</a:t>
            </a:r>
          </a:p>
          <a:p>
            <a:r>
              <a:rPr lang="es-PE" sz="900" b="1" dirty="0"/>
              <a:t>Gobiernos Locales</a:t>
            </a:r>
          </a:p>
        </p:txBody>
      </p:sp>
      <p:cxnSp>
        <p:nvCxnSpPr>
          <p:cNvPr id="20" name="Conector angular 19"/>
          <p:cNvCxnSpPr/>
          <p:nvPr/>
        </p:nvCxnSpPr>
        <p:spPr>
          <a:xfrm rot="5400000">
            <a:off x="5430452" y="3374721"/>
            <a:ext cx="366561" cy="151445"/>
          </a:xfrm>
          <a:prstGeom prst="bentConnector3">
            <a:avLst>
              <a:gd name="adj1" fmla="val 3228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ítulo 1"/>
          <p:cNvSpPr txBox="1"/>
          <p:nvPr/>
        </p:nvSpPr>
        <p:spPr>
          <a:xfrm>
            <a:off x="-1" y="14855"/>
            <a:ext cx="12192001" cy="69140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3520" b="1">
                <a:solidFill>
                  <a:schemeClr val="bg1"/>
                </a:solidFill>
              </a:rPr>
              <a:t>Metodología de la Supervisión </a:t>
            </a:r>
            <a:endParaRPr lang="es-PE" sz="3520" b="1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110672" y="4952773"/>
            <a:ext cx="1119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/>
              <a:t>- Presupuesto Participativo</a:t>
            </a:r>
          </a:p>
          <a:p>
            <a:r>
              <a:rPr lang="es-PE" sz="1100" b="1" dirty="0"/>
              <a:t>- Audiencias </a:t>
            </a:r>
          </a:p>
          <a:p>
            <a:r>
              <a:rPr lang="es-PE" sz="1100" b="1" dirty="0"/>
              <a:t>Públicas</a:t>
            </a:r>
          </a:p>
          <a:p>
            <a:r>
              <a:rPr lang="es-PE" sz="1100" b="1" dirty="0"/>
              <a:t>- Consejo de Coordinación Regional / Local</a:t>
            </a:r>
            <a:endParaRPr lang="es-PE" sz="1100" dirty="0"/>
          </a:p>
          <a:p>
            <a:endParaRPr lang="es-PE" sz="11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43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1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33" y="1355316"/>
            <a:ext cx="9524999" cy="5380452"/>
          </a:xfrm>
          <a:prstGeom prst="rect">
            <a:avLst/>
          </a:prstGeom>
          <a:noFill/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34" y="6171983"/>
            <a:ext cx="2348532" cy="692694"/>
          </a:xfrm>
          <a:prstGeom prst="rect">
            <a:avLst/>
          </a:prstGeom>
        </p:spPr>
      </p:pic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706261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520" b="1" dirty="0">
                <a:solidFill>
                  <a:schemeClr val="bg1"/>
                </a:solidFill>
              </a:rPr>
              <a:t>Resultados de la Supervisión</a:t>
            </a:r>
          </a:p>
        </p:txBody>
      </p:sp>
      <p:sp>
        <p:nvSpPr>
          <p:cNvPr id="3" name="Elipse 2"/>
          <p:cNvSpPr/>
          <p:nvPr/>
        </p:nvSpPr>
        <p:spPr>
          <a:xfrm>
            <a:off x="4084877" y="2377015"/>
            <a:ext cx="516799" cy="35161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12"/>
          <p:cNvSpPr/>
          <p:nvPr/>
        </p:nvSpPr>
        <p:spPr>
          <a:xfrm>
            <a:off x="4659157" y="2396141"/>
            <a:ext cx="516799" cy="35161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13"/>
          <p:cNvSpPr/>
          <p:nvPr/>
        </p:nvSpPr>
        <p:spPr>
          <a:xfrm>
            <a:off x="3315856" y="2577078"/>
            <a:ext cx="516799" cy="35161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/>
          <p:cNvSpPr/>
          <p:nvPr/>
        </p:nvSpPr>
        <p:spPr>
          <a:xfrm>
            <a:off x="10180013" y="3830637"/>
            <a:ext cx="516799" cy="351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Elipse 15"/>
          <p:cNvSpPr/>
          <p:nvPr/>
        </p:nvSpPr>
        <p:spPr>
          <a:xfrm>
            <a:off x="8593589" y="3341088"/>
            <a:ext cx="516799" cy="351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Elipse 16"/>
          <p:cNvSpPr/>
          <p:nvPr/>
        </p:nvSpPr>
        <p:spPr>
          <a:xfrm>
            <a:off x="6390610" y="3351113"/>
            <a:ext cx="516799" cy="351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411799" y="862752"/>
            <a:ext cx="440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PROMEDIO GENERAL: 61%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448800" y="6499552"/>
            <a:ext cx="2743200" cy="365125"/>
          </a:xfrm>
        </p:spPr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44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72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79905"/>
            <a:ext cx="12005178" cy="4186272"/>
          </a:xfrm>
          <a:prstGeom prst="rect">
            <a:avLst/>
          </a:prstGeom>
          <a:noFill/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46" y="6165306"/>
            <a:ext cx="2348532" cy="692694"/>
          </a:xfrm>
          <a:prstGeom prst="rect">
            <a:avLst/>
          </a:prstGeom>
        </p:spPr>
      </p:pic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706261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520" b="1" dirty="0">
                <a:solidFill>
                  <a:schemeClr val="bg1"/>
                </a:solidFill>
              </a:rPr>
              <a:t>Resultados de la Supervisión</a:t>
            </a:r>
          </a:p>
        </p:txBody>
      </p:sp>
      <p:sp>
        <p:nvSpPr>
          <p:cNvPr id="3" name="Elipse 2"/>
          <p:cNvSpPr/>
          <p:nvPr/>
        </p:nvSpPr>
        <p:spPr>
          <a:xfrm>
            <a:off x="10078491" y="1789422"/>
            <a:ext cx="437109" cy="29723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12"/>
          <p:cNvSpPr/>
          <p:nvPr/>
        </p:nvSpPr>
        <p:spPr>
          <a:xfrm>
            <a:off x="6523345" y="1701221"/>
            <a:ext cx="529388" cy="362678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Elipse 13"/>
          <p:cNvSpPr/>
          <p:nvPr/>
        </p:nvSpPr>
        <p:spPr>
          <a:xfrm>
            <a:off x="710453" y="1530945"/>
            <a:ext cx="516799" cy="35161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/>
          <p:cNvSpPr/>
          <p:nvPr/>
        </p:nvSpPr>
        <p:spPr>
          <a:xfrm>
            <a:off x="4181930" y="2215240"/>
            <a:ext cx="516799" cy="351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Elipse 15"/>
          <p:cNvSpPr/>
          <p:nvPr/>
        </p:nvSpPr>
        <p:spPr>
          <a:xfrm>
            <a:off x="7684536" y="2277532"/>
            <a:ext cx="516799" cy="3094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Elipse 16"/>
          <p:cNvSpPr/>
          <p:nvPr/>
        </p:nvSpPr>
        <p:spPr>
          <a:xfrm>
            <a:off x="5351296" y="2805700"/>
            <a:ext cx="516799" cy="3777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CuadroTexto 1"/>
          <p:cNvSpPr txBox="1"/>
          <p:nvPr/>
        </p:nvSpPr>
        <p:spPr>
          <a:xfrm>
            <a:off x="5219127" y="5097160"/>
            <a:ext cx="284094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b="1" dirty="0"/>
              <a:t>Información menos difundida</a:t>
            </a:r>
          </a:p>
          <a:p>
            <a:pPr algn="r"/>
            <a:r>
              <a:rPr lang="es-PE" sz="1200" i="1" dirty="0"/>
              <a:t>Consejo de Coordinación Regional y Local: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100" dirty="0"/>
              <a:t>Composición del Consejo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100" dirty="0"/>
              <a:t>Convocatoria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100" dirty="0"/>
              <a:t>Agenda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100" dirty="0"/>
              <a:t>Actas de elección de representantes de sociedad civil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s-PE" sz="1100" dirty="0"/>
              <a:t>Acuerdos de Consejo Ordinarias y Extraordinarias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51954" y="5093595"/>
            <a:ext cx="316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Información menos difundida </a:t>
            </a:r>
          </a:p>
          <a:p>
            <a:r>
              <a:rPr lang="es-PE" sz="1200" i="1" dirty="0"/>
              <a:t>Contrataciones Directas </a:t>
            </a:r>
            <a:r>
              <a:rPr lang="es-PE" sz="1200" dirty="0"/>
              <a:t>(manual)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PE" sz="1200" dirty="0"/>
              <a:t> Funcionalidad del </a:t>
            </a:r>
            <a:r>
              <a:rPr lang="es-PE" sz="1200" dirty="0" err="1"/>
              <a:t>Seace</a:t>
            </a:r>
            <a:r>
              <a:rPr lang="es-PE" sz="1200" dirty="0"/>
              <a:t>  (implementado)</a:t>
            </a:r>
          </a:p>
        </p:txBody>
      </p:sp>
      <p:cxnSp>
        <p:nvCxnSpPr>
          <p:cNvPr id="8" name="Conector angular 7"/>
          <p:cNvCxnSpPr/>
          <p:nvPr/>
        </p:nvCxnSpPr>
        <p:spPr>
          <a:xfrm rot="10800000" flipV="1">
            <a:off x="3959732" y="5055597"/>
            <a:ext cx="487572" cy="461670"/>
          </a:xfrm>
          <a:prstGeom prst="bentConnector3">
            <a:avLst>
              <a:gd name="adj1" fmla="val -792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9"/>
          <p:cNvCxnSpPr/>
          <p:nvPr/>
        </p:nvCxnSpPr>
        <p:spPr>
          <a:xfrm>
            <a:off x="8368441" y="4821960"/>
            <a:ext cx="533553" cy="432454"/>
          </a:xfrm>
          <a:prstGeom prst="bentConnector3">
            <a:avLst>
              <a:gd name="adj1" fmla="val -598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/>
          <p:cNvCxnSpPr/>
          <p:nvPr/>
        </p:nvCxnSpPr>
        <p:spPr>
          <a:xfrm>
            <a:off x="5529270" y="4811298"/>
            <a:ext cx="533553" cy="432454"/>
          </a:xfrm>
          <a:prstGeom prst="bentConnector3">
            <a:avLst>
              <a:gd name="adj1" fmla="val -598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1070457" y="5381180"/>
            <a:ext cx="2840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b="1" dirty="0"/>
              <a:t>Información menos difundida</a:t>
            </a:r>
          </a:p>
          <a:p>
            <a:pPr algn="r"/>
            <a:r>
              <a:rPr lang="es-PE" sz="1200" i="1" dirty="0"/>
              <a:t>Adicionales de Obras</a:t>
            </a:r>
          </a:p>
          <a:p>
            <a:pPr algn="r"/>
            <a:r>
              <a:rPr lang="es-PE" sz="1200" i="1" dirty="0"/>
              <a:t>Liquidación final de Obra</a:t>
            </a:r>
          </a:p>
          <a:p>
            <a:pPr algn="r"/>
            <a:r>
              <a:rPr lang="es-PE" sz="1200" i="1" dirty="0"/>
              <a:t>Informe de Supervisión de Contrat</a:t>
            </a:r>
            <a:r>
              <a:rPr lang="es-PE" sz="1200" dirty="0"/>
              <a:t>os</a:t>
            </a:r>
            <a:endParaRPr lang="es-PE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533466" y="6551551"/>
            <a:ext cx="2743200" cy="365125"/>
          </a:xfrm>
        </p:spPr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45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26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43" y="6199174"/>
            <a:ext cx="2348532" cy="692694"/>
          </a:xfrm>
          <a:prstGeom prst="rect">
            <a:avLst/>
          </a:prstGeom>
        </p:spPr>
      </p:pic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0" y="-18279"/>
            <a:ext cx="12192001" cy="706261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520" b="1" dirty="0">
                <a:solidFill>
                  <a:schemeClr val="bg1"/>
                </a:solidFill>
              </a:rPr>
              <a:t>Recomendaciones 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838200" y="861548"/>
            <a:ext cx="10515600" cy="6170018"/>
          </a:xfrm>
        </p:spPr>
        <p:txBody>
          <a:bodyPr>
            <a:normAutofit fontScale="85000"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PE" dirty="0"/>
              <a:t>Publicar las </a:t>
            </a:r>
            <a:r>
              <a:rPr lang="es-PE" b="1" dirty="0"/>
              <a:t>resoluciones de designación</a:t>
            </a:r>
            <a:r>
              <a:rPr lang="es-PE" dirty="0"/>
              <a:t>, preferentemente en formato descargable. Consignar nombre de los funcionarios no solo el cargo.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PE" dirty="0"/>
              <a:t>Mantener </a:t>
            </a:r>
            <a:r>
              <a:rPr lang="es-PE" b="1" dirty="0"/>
              <a:t>actualizada la publicación del Registro de Visitas en Línea</a:t>
            </a:r>
            <a:r>
              <a:rPr lang="es-PE" dirty="0"/>
              <a:t> de la entidad, de acuerdo a lo establecido en la normativa de transparencia activa y a lo señalado en el Decreto Legislativo 1415.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PE" dirty="0"/>
              <a:t>Fortalecer las </a:t>
            </a:r>
            <a:r>
              <a:rPr lang="es-PE" b="1" dirty="0"/>
              <a:t>capacidades del personal </a:t>
            </a:r>
            <a:r>
              <a:rPr lang="es-PE" dirty="0"/>
              <a:t>en la temática de transparencia y acceso, especialmente </a:t>
            </a:r>
            <a:r>
              <a:rPr lang="es-PE" b="1" dirty="0"/>
              <a:t>de aquel que posee la información </a:t>
            </a:r>
            <a:r>
              <a:rPr lang="es-PE" dirty="0"/>
              <a:t>destinada a publicarse en el PTE.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PE" dirty="0"/>
              <a:t>Fortalecer las </a:t>
            </a:r>
            <a:r>
              <a:rPr lang="es-PE" b="1" dirty="0"/>
              <a:t>capacidades de los funcionarios responsables del PTE </a:t>
            </a:r>
            <a:r>
              <a:rPr lang="es-PE" dirty="0"/>
              <a:t>en temas relacionados a su marco normativo y al correcto uso de este aplicativo.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PE" dirty="0"/>
              <a:t>Publicar </a:t>
            </a:r>
            <a:r>
              <a:rPr lang="es-PE" b="1" dirty="0"/>
              <a:t>avisos de sinceramiento </a:t>
            </a:r>
            <a:r>
              <a:rPr lang="es-PE" dirty="0"/>
              <a:t>en caso no se cuenta con la información obligatoria de publicación en el PTE o se encuentre en proceso de formulación.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PE" dirty="0"/>
              <a:t>Difundir </a:t>
            </a:r>
            <a:r>
              <a:rPr lang="es-PE" b="1" dirty="0"/>
              <a:t>en la población el uso de los PTE </a:t>
            </a:r>
            <a:r>
              <a:rPr lang="es-PE" dirty="0"/>
              <a:t>como una herramienta para la vigilancia y participación ciudadana, a través de campañas u otros medios.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PE" dirty="0"/>
              <a:t>En el caso de las entidades que no cuentan con PTE, </a:t>
            </a:r>
            <a:r>
              <a:rPr lang="es-PE" b="1" dirty="0"/>
              <a:t>implementarlo</a:t>
            </a:r>
            <a:r>
              <a:rPr lang="es-PE" dirty="0"/>
              <a:t>, y en coordinación con la Secretaria de Gobierno Digital, a través del correo </a:t>
            </a:r>
            <a:r>
              <a:rPr lang="es-PE" u="sng" dirty="0">
                <a:hlinkClick r:id="rId3"/>
              </a:rPr>
              <a:t>portalpep@pcm.gob.pe</a:t>
            </a:r>
            <a:r>
              <a:rPr lang="es-PE" dirty="0"/>
              <a:t>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508069" y="6568023"/>
            <a:ext cx="2743200" cy="365125"/>
          </a:xfrm>
        </p:spPr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46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42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79" y="6165306"/>
            <a:ext cx="2348532" cy="692694"/>
          </a:xfrm>
          <a:prstGeom prst="rect">
            <a:avLst/>
          </a:prstGeom>
        </p:spPr>
      </p:pic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0" y="-18279"/>
            <a:ext cx="12192001" cy="706261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s-PE" sz="3520" b="1" dirty="0">
                <a:solidFill>
                  <a:schemeClr val="bg1"/>
                </a:solidFill>
              </a:rPr>
              <a:t>Próximos pasos 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838200" y="878482"/>
            <a:ext cx="10515600" cy="291246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PE" dirty="0"/>
              <a:t>Implementación de:</a:t>
            </a:r>
          </a:p>
          <a:p>
            <a:pPr marL="0" lvl="0" indent="0" algn="ctr">
              <a:buNone/>
            </a:pPr>
            <a:r>
              <a:rPr lang="es-PE" b="1" dirty="0"/>
              <a:t>Herramienta Analítica de Datos de Transparencia </a:t>
            </a:r>
          </a:p>
          <a:p>
            <a:pPr marL="0" lvl="0" indent="0" algn="ctr">
              <a:buNone/>
            </a:pPr>
            <a:r>
              <a:rPr lang="es-PE" b="1" dirty="0"/>
              <a:t>(</a:t>
            </a:r>
            <a:r>
              <a:rPr lang="es-PE" b="1" dirty="0" err="1"/>
              <a:t>SeGDI</a:t>
            </a:r>
            <a:r>
              <a:rPr lang="es-PE" b="1" dirty="0"/>
              <a:t> de la PCM) </a:t>
            </a:r>
          </a:p>
          <a:p>
            <a:pPr marL="0" lvl="0" indent="0">
              <a:buNone/>
            </a:pPr>
            <a:r>
              <a:rPr lang="es-PE" b="1" dirty="0"/>
              <a:t>Permitirá: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PE" dirty="0"/>
              <a:t>Interpretación de los datos que son generados en el PTE.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PE" dirty="0"/>
              <a:t>Mejora en la toma de decisiones.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9516533" y="6584955"/>
            <a:ext cx="2743200" cy="365125"/>
          </a:xfrm>
        </p:spPr>
        <p:txBody>
          <a:bodyPr/>
          <a:lstStyle/>
          <a:p>
            <a:fld id="{939707E1-F0FF-4E29-A6F5-54D2FD67193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t>47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753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r="8277" b="5799"/>
          <a:stretch/>
        </p:blipFill>
        <p:spPr>
          <a:xfrm>
            <a:off x="66027" y="466891"/>
            <a:ext cx="12125973" cy="586567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48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14961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4" r="7056" b="5850"/>
          <a:stretch/>
        </p:blipFill>
        <p:spPr>
          <a:xfrm>
            <a:off x="0" y="341195"/>
            <a:ext cx="12220910" cy="5923128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3002508" y="835760"/>
            <a:ext cx="955343" cy="5732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2854657" y="3028832"/>
            <a:ext cx="955343" cy="5732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7600336" y="789723"/>
            <a:ext cx="955343" cy="5732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49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758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abajo"/>
          <p:cNvSpPr/>
          <p:nvPr/>
        </p:nvSpPr>
        <p:spPr>
          <a:xfrm rot="16200000">
            <a:off x="5592121" y="1609432"/>
            <a:ext cx="655242" cy="447359"/>
          </a:xfrm>
          <a:prstGeom prst="downArrow">
            <a:avLst>
              <a:gd name="adj1" fmla="val 47849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just" defTabSz="822960">
              <a:defRPr/>
            </a:pPr>
            <a:endParaRPr lang="es-ES" sz="162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12185" y="943105"/>
            <a:ext cx="4493519" cy="23360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822960">
              <a:defRPr/>
            </a:pP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En los arts. 39 y 44 de la Constitución, subyace el </a:t>
            </a:r>
            <a:endParaRPr lang="es-PE" sz="162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822960">
              <a:defRPr/>
            </a:pP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“</a:t>
            </a:r>
            <a:r>
              <a:rPr lang="es-PE" sz="1620" i="1" dirty="0">
                <a:solidFill>
                  <a:prstClr val="black"/>
                </a:solidFill>
                <a:latin typeface="Calibri" panose="020F0502020204030204"/>
              </a:rPr>
              <a:t>Principio de </a:t>
            </a:r>
            <a:r>
              <a:rPr lang="es-PE" sz="1620" b="1" i="1" dirty="0">
                <a:solidFill>
                  <a:srgbClr val="FF0000"/>
                </a:solidFill>
                <a:latin typeface="Calibri" panose="020F0502020204030204"/>
              </a:rPr>
              <a:t>Buena Administración</a:t>
            </a:r>
            <a:r>
              <a:rPr lang="es-PE" sz="1620" i="1" dirty="0">
                <a:solidFill>
                  <a:prstClr val="black"/>
                </a:solidFill>
                <a:latin typeface="Calibri" panose="020F0502020204030204"/>
              </a:rPr>
              <a:t>” </a:t>
            </a:r>
          </a:p>
          <a:p>
            <a:pPr algn="r" defTabSz="822960">
              <a:defRPr/>
            </a:pPr>
            <a:r>
              <a:rPr lang="es-PE" sz="126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s-PE" sz="1260" dirty="0" err="1">
                <a:solidFill>
                  <a:prstClr val="black"/>
                </a:solidFill>
                <a:latin typeface="Calibri" panose="020F0502020204030204"/>
              </a:rPr>
              <a:t>Exps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. Nº 2235-2004-AA/TC y N° 2234-2004-AA/TC)</a:t>
            </a:r>
          </a:p>
          <a:p>
            <a:pPr defTabSz="822960">
              <a:defRPr/>
            </a:pPr>
            <a:endParaRPr lang="es-PE" sz="144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22960">
              <a:defRPr/>
            </a:pPr>
            <a:r>
              <a:rPr lang="es-PE" sz="1440" b="1" dirty="0">
                <a:solidFill>
                  <a:prstClr val="black"/>
                </a:solidFill>
                <a:latin typeface="Calibri" panose="020F0502020204030204"/>
              </a:rPr>
              <a:t> Ergo</a:t>
            </a: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defTabSz="822960">
              <a:defRPr/>
            </a:pPr>
            <a:endParaRPr lang="es-PE" sz="1440" dirty="0">
              <a:solidFill>
                <a:prstClr val="black"/>
              </a:solidFill>
              <a:latin typeface="Calibri" panose="020F0502020204030204"/>
            </a:endParaRPr>
          </a:p>
          <a:p>
            <a:pPr defTabSz="822960">
              <a:defRPr/>
            </a:pP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(…)  “el buen funcionamiento de la administración estatal constituye </a:t>
            </a:r>
            <a:r>
              <a:rPr lang="es-PE" sz="1620" b="1" i="1" dirty="0">
                <a:solidFill>
                  <a:srgbClr val="FF0000"/>
                </a:solidFill>
                <a:latin typeface="Calibri" panose="020F0502020204030204"/>
              </a:rPr>
              <a:t>un bien de índole constitucional</a:t>
            </a:r>
            <a:r>
              <a:rPr lang="es-PE" sz="1620" i="1" dirty="0">
                <a:solidFill>
                  <a:prstClr val="black"/>
                </a:solidFill>
                <a:latin typeface="Calibri" panose="020F0502020204030204"/>
              </a:rPr>
              <a:t>”</a:t>
            </a:r>
          </a:p>
          <a:p>
            <a:pPr defTabSz="822960">
              <a:defRPr/>
            </a:pPr>
            <a:endParaRPr lang="es-PE" sz="126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822960">
              <a:defRPr/>
            </a:pP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s-PE" sz="1260" dirty="0" err="1">
                <a:solidFill>
                  <a:prstClr val="black"/>
                </a:solidFill>
                <a:latin typeface="Calibri" panose="020F0502020204030204"/>
              </a:rPr>
              <a:t>Exp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. Nº 1271-2008-HC; y </a:t>
            </a:r>
            <a:r>
              <a:rPr lang="es-PE" sz="1260" dirty="0" err="1">
                <a:solidFill>
                  <a:prstClr val="black"/>
                </a:solidFill>
                <a:latin typeface="Calibri" panose="020F0502020204030204"/>
              </a:rPr>
              <a:t>Exp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1260" dirty="0">
                <a:solidFill>
                  <a:prstClr val="black"/>
                </a:solidFill>
                <a:latin typeface="Calibri" panose="020F0502020204030204"/>
              </a:rPr>
              <a:t>N° 019-2005-AI, F.J. 8.)</a:t>
            </a:r>
            <a:endParaRPr lang="es-ES" sz="162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2982" y="1167790"/>
            <a:ext cx="4604597" cy="1311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822960">
              <a:defRPr/>
            </a:pP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Los órganos, funcionarios y trabajadores públicos sirven y protegen al</a:t>
            </a:r>
            <a:r>
              <a:rPr lang="es-PE" sz="162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PE" sz="1620" b="1" i="1" dirty="0">
                <a:solidFill>
                  <a:srgbClr val="FF0000"/>
                </a:solidFill>
                <a:latin typeface="Calibri" panose="020F0502020204030204"/>
              </a:rPr>
              <a:t>interés general</a:t>
            </a: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; y ese servicio a la nación debe hacerse de modo </a:t>
            </a:r>
            <a:r>
              <a:rPr lang="es-PE" sz="1620" b="1" i="1" dirty="0">
                <a:solidFill>
                  <a:srgbClr val="FF0000"/>
                </a:solidFill>
                <a:latin typeface="Calibri" panose="020F0502020204030204"/>
              </a:rPr>
              <a:t>transparente</a:t>
            </a: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defTabSz="822960">
              <a:defRPr/>
            </a:pPr>
            <a:endParaRPr lang="es-PE" sz="162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822960">
              <a:defRPr/>
            </a:pP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s-PE" sz="1440" dirty="0" err="1">
                <a:solidFill>
                  <a:prstClr val="black"/>
                </a:solidFill>
                <a:latin typeface="Calibri" panose="020F0502020204030204"/>
              </a:rPr>
              <a:t>Exp</a:t>
            </a: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. Nº 2235-2004-AA/TC, FJ. 10.)</a:t>
            </a:r>
          </a:p>
        </p:txBody>
      </p:sp>
      <p:sp>
        <p:nvSpPr>
          <p:cNvPr id="15" name="14 Flecha abajo"/>
          <p:cNvSpPr/>
          <p:nvPr/>
        </p:nvSpPr>
        <p:spPr>
          <a:xfrm>
            <a:off x="8446301" y="2660974"/>
            <a:ext cx="655242" cy="447359"/>
          </a:xfrm>
          <a:prstGeom prst="downArrow">
            <a:avLst>
              <a:gd name="adj1" fmla="val 47849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just" defTabSz="822960">
              <a:defRPr/>
            </a:pPr>
            <a:endParaRPr lang="es-ES" sz="162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299167" y="3185963"/>
            <a:ext cx="6237451" cy="32501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822960">
              <a:defRPr/>
            </a:pP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“</a:t>
            </a:r>
            <a:r>
              <a:rPr lang="es-PE" sz="1620" b="1" dirty="0">
                <a:solidFill>
                  <a:srgbClr val="FF0000"/>
                </a:solidFill>
                <a:latin typeface="Calibri" panose="020F0502020204030204"/>
              </a:rPr>
              <a:t>La corrupción</a:t>
            </a: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, socava la legitimidad de las instituciones públicas,</a:t>
            </a:r>
          </a:p>
          <a:p>
            <a:pPr defTabSz="822960">
              <a:defRPr/>
            </a:pP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atenta contra la sociedad, el orden moral y la justicia, así como en el desarrollo integral de los pueblos. (…) Los actos en los que los funcionarios públicos atenten contra el correcto desempeño en el ejercicio de sus funciones </a:t>
            </a:r>
            <a:r>
              <a:rPr lang="es-PE" sz="1620" b="1" dirty="0">
                <a:solidFill>
                  <a:srgbClr val="FF0000"/>
                </a:solidFill>
                <a:latin typeface="Calibri" panose="020F0502020204030204"/>
              </a:rPr>
              <a:t>atentan contra las bases mismas del Estado</a:t>
            </a: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”.</a:t>
            </a:r>
          </a:p>
          <a:p>
            <a:pPr defTabSz="822960">
              <a:defRPr/>
            </a:pPr>
            <a:endParaRPr lang="es-PE" sz="162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822960">
              <a:defRPr/>
            </a:pP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s-PE" sz="1440" dirty="0" err="1">
                <a:solidFill>
                  <a:prstClr val="black"/>
                </a:solidFill>
                <a:latin typeface="Calibri" panose="020F0502020204030204"/>
              </a:rPr>
              <a:t>Exp</a:t>
            </a: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. Nº 1271-2008-HC; y </a:t>
            </a:r>
            <a:r>
              <a:rPr lang="es-PE" sz="1440" dirty="0" err="1">
                <a:solidFill>
                  <a:prstClr val="black"/>
                </a:solidFill>
                <a:latin typeface="Calibri" panose="020F0502020204030204"/>
              </a:rPr>
              <a:t>Exp</a:t>
            </a: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1440" dirty="0">
                <a:solidFill>
                  <a:prstClr val="black"/>
                </a:solidFill>
                <a:latin typeface="Calibri" panose="020F0502020204030204"/>
              </a:rPr>
              <a:t>N° 019-2005-AI, F.J. 8;</a:t>
            </a:r>
          </a:p>
          <a:p>
            <a:pPr algn="r" defTabSz="822960">
              <a:defRPr/>
            </a:pPr>
            <a:r>
              <a:rPr lang="en-US" sz="1440" dirty="0">
                <a:solidFill>
                  <a:prstClr val="black"/>
                </a:solidFill>
                <a:latin typeface="Calibri" panose="020F0502020204030204"/>
              </a:rPr>
              <a:t>Exp. N° 00017-2011-PI/TC, FJ. 15)</a:t>
            </a:r>
            <a:endParaRPr lang="es-PE" sz="1440" dirty="0">
              <a:solidFill>
                <a:prstClr val="black"/>
              </a:solidFill>
              <a:latin typeface="Calibri" panose="020F0502020204030204"/>
            </a:endParaRPr>
          </a:p>
          <a:p>
            <a:pPr defTabSz="822960">
              <a:defRPr/>
            </a:pPr>
            <a:r>
              <a:rPr lang="es-PE" sz="1620" b="1" dirty="0">
                <a:solidFill>
                  <a:prstClr val="black"/>
                </a:solidFill>
                <a:latin typeface="Calibri" panose="020F0502020204030204"/>
              </a:rPr>
              <a:t>Ello explica,</a:t>
            </a:r>
          </a:p>
          <a:p>
            <a:pPr defTabSz="822960">
              <a:defRPr/>
            </a:pPr>
            <a:endParaRPr lang="es-PE" sz="1620" dirty="0">
              <a:solidFill>
                <a:prstClr val="black"/>
              </a:solidFill>
              <a:latin typeface="Calibri" panose="020F0502020204030204"/>
            </a:endParaRPr>
          </a:p>
          <a:p>
            <a:pPr defTabSz="822960">
              <a:defRPr/>
            </a:pP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(…) por qué </a:t>
            </a:r>
            <a:r>
              <a:rPr lang="es-PE" sz="1620" b="1" dirty="0">
                <a:solidFill>
                  <a:srgbClr val="FF0000"/>
                </a:solidFill>
                <a:latin typeface="Calibri" panose="020F0502020204030204"/>
              </a:rPr>
              <a:t>la lucha contra la corrupción es considerada un </a:t>
            </a:r>
            <a:r>
              <a:rPr lang="es-PE" sz="1620" b="1" i="1" dirty="0">
                <a:solidFill>
                  <a:srgbClr val="FF0000"/>
                </a:solidFill>
                <a:latin typeface="Calibri" panose="020F0502020204030204"/>
              </a:rPr>
              <a:t>mandato constitucional</a:t>
            </a:r>
            <a:r>
              <a:rPr lang="es-PE" sz="1620" i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r" defTabSz="822960">
              <a:defRPr/>
            </a:pP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1440" dirty="0">
                <a:solidFill>
                  <a:prstClr val="black"/>
                </a:solidFill>
                <a:latin typeface="Calibri" panose="020F0502020204030204"/>
              </a:rPr>
              <a:t>Exp. </a:t>
            </a:r>
            <a:r>
              <a:rPr lang="es-MX" sz="1440" dirty="0">
                <a:solidFill>
                  <a:prstClr val="black"/>
                </a:solidFill>
                <a:latin typeface="Calibri" panose="020F0502020204030204"/>
              </a:rPr>
              <a:t>N° 006-2006-AC/TC (Aclaración), FJ 11)</a:t>
            </a:r>
            <a:endParaRPr lang="es-PE" sz="144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47814" name="Picture 6" descr="http://upload.wikimedia.org/wikipedia/commons/thumb/9/93/Equals_sign_in_mathematics.jpg/200px-Equals_sign_in_mathemat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3325" y="5730304"/>
            <a:ext cx="979717" cy="676007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609601" y="5528865"/>
            <a:ext cx="40886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s-ES" sz="2160" b="1" dirty="0">
                <a:solidFill>
                  <a:srgbClr val="20517E"/>
                </a:solidFill>
                <a:latin typeface="Calibri" panose="020F0502020204030204"/>
              </a:rPr>
              <a:t>Principio que debe informar la función pública y la potestad punitiva del Estado </a:t>
            </a:r>
          </a:p>
        </p:txBody>
      </p:sp>
      <p:pic>
        <p:nvPicPr>
          <p:cNvPr id="41986" name="Picture 2" descr="http://cptstatic.s3.amazonaws.com/imagens/enviadas/materias/materia4252/homen_trabalhando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5645" y="3501049"/>
            <a:ext cx="2537868" cy="1894524"/>
          </a:xfrm>
          <a:prstGeom prst="rect">
            <a:avLst/>
          </a:prstGeom>
          <a:noFill/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854970C-3C1A-4AB0-97A3-58FA8852ED69}"/>
              </a:ext>
            </a:extLst>
          </p:cNvPr>
          <p:cNvSpPr txBox="1">
            <a:spLocks/>
          </p:cNvSpPr>
          <p:nvPr/>
        </p:nvSpPr>
        <p:spPr>
          <a:xfrm>
            <a:off x="609600" y="-4570"/>
            <a:ext cx="10972800" cy="526297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822960"/>
            <a:r>
              <a:rPr lang="es-PE" sz="2880" b="1" dirty="0">
                <a:solidFill>
                  <a:prstClr val="white"/>
                </a:solidFill>
                <a:latin typeface="Calibri Light" panose="020F0302020204030204"/>
              </a:rPr>
              <a:t>Lucha contra la Corrupción, mandato constitucional</a:t>
            </a:r>
          </a:p>
        </p:txBody>
      </p:sp>
    </p:spTree>
    <p:extLst>
      <p:ext uri="{BB962C8B-B14F-4D97-AF65-F5344CB8AC3E}">
        <p14:creationId xmlns:p14="http://schemas.microsoft.com/office/powerpoint/2010/main" val="2387867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 r="5427" b="5851"/>
          <a:stretch/>
        </p:blipFill>
        <p:spPr>
          <a:xfrm>
            <a:off x="0" y="698524"/>
            <a:ext cx="11840318" cy="5622877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2838735" y="549157"/>
            <a:ext cx="955343" cy="5732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6974007" y="2029560"/>
            <a:ext cx="955343" cy="5732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2838734" y="3171553"/>
            <a:ext cx="955343" cy="5732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07E1-F0FF-4E29-A6F5-54D2FD67193D}" type="slidenum">
              <a:rPr lang="es-PE" smtClean="0"/>
              <a:t>50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17342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19"/>
          <p:cNvSpPr/>
          <p:nvPr/>
        </p:nvSpPr>
        <p:spPr>
          <a:xfrm>
            <a:off x="2347641" y="1187434"/>
            <a:ext cx="8058502" cy="456955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upo 4"/>
          <p:cNvGrpSpPr/>
          <p:nvPr/>
        </p:nvGrpSpPr>
        <p:grpSpPr>
          <a:xfrm>
            <a:off x="2772846" y="4966609"/>
            <a:ext cx="1515311" cy="735165"/>
            <a:chOff x="1008113" y="3516677"/>
            <a:chExt cx="1491371" cy="723550"/>
          </a:xfrm>
        </p:grpSpPr>
        <p:sp>
          <p:nvSpPr>
            <p:cNvPr id="18" name="Rectángulo 17"/>
            <p:cNvSpPr/>
            <p:nvPr/>
          </p:nvSpPr>
          <p:spPr>
            <a:xfrm>
              <a:off x="1008113" y="3516677"/>
              <a:ext cx="1491371" cy="7235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1008113" y="3516677"/>
              <a:ext cx="1491371" cy="723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9105" tIns="0" rIns="0" bIns="0" numCol="1" spcCol="1270" anchor="t" anchorCtr="0">
              <a:noAutofit/>
            </a:bodyPr>
            <a:lstStyle/>
            <a:p>
              <a:pPr defTabSz="8129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26" b="1" dirty="0">
                  <a:solidFill>
                    <a:srgbClr val="C00000"/>
                  </a:solidFill>
                  <a:latin typeface="Calibri" pitchFamily="34" charset="0"/>
                </a:rPr>
                <a:t>NORMAS ADECUADAS</a:t>
              </a:r>
              <a:endParaRPr lang="es-PE" sz="1829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769846" y="4037758"/>
            <a:ext cx="1887031" cy="1110226"/>
            <a:chOff x="1959211" y="2606278"/>
            <a:chExt cx="1857219" cy="1637727"/>
          </a:xfrm>
        </p:grpSpPr>
        <p:sp>
          <p:nvSpPr>
            <p:cNvPr id="16" name="Rectángulo 15"/>
            <p:cNvSpPr/>
            <p:nvPr/>
          </p:nvSpPr>
          <p:spPr>
            <a:xfrm>
              <a:off x="1959211" y="2606278"/>
              <a:ext cx="1857219" cy="16377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1959211" y="2606278"/>
              <a:ext cx="1857219" cy="1637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467" tIns="0" rIns="0" bIns="0" numCol="1" spcCol="1270" anchor="t" anchorCtr="0">
              <a:noAutofit/>
            </a:bodyPr>
            <a:lstStyle/>
            <a:p>
              <a:pPr defTabSz="812982">
                <a:lnSpc>
                  <a:spcPct val="90000"/>
                </a:lnSpc>
                <a:spcBef>
                  <a:spcPct val="0"/>
                </a:spcBef>
              </a:pPr>
              <a:r>
                <a:rPr lang="es-PE" sz="1626" b="1" dirty="0">
                  <a:solidFill>
                    <a:srgbClr val="C00000"/>
                  </a:solidFill>
                  <a:latin typeface="Calibri" pitchFamily="34" charset="0"/>
                </a:rPr>
                <a:t>CIUDADANÍA EMPODERADA, CONOCEDORA E INFORMADA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117306" y="3282464"/>
            <a:ext cx="1716252" cy="848858"/>
            <a:chOff x="3312369" y="1969844"/>
            <a:chExt cx="1689138" cy="2527518"/>
          </a:xfrm>
        </p:grpSpPr>
        <p:sp>
          <p:nvSpPr>
            <p:cNvPr id="14" name="Rectángulo 13"/>
            <p:cNvSpPr/>
            <p:nvPr/>
          </p:nvSpPr>
          <p:spPr>
            <a:xfrm>
              <a:off x="3312369" y="1969844"/>
              <a:ext cx="1689138" cy="252751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312369" y="1969844"/>
              <a:ext cx="1689138" cy="2527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957" tIns="0" rIns="0" bIns="0" numCol="1" spcCol="1270" anchor="t" anchorCtr="0">
              <a:noAutofit/>
            </a:bodyPr>
            <a:lstStyle/>
            <a:p>
              <a:pPr defTabSz="8129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26" b="1" dirty="0">
                  <a:solidFill>
                    <a:srgbClr val="C00000"/>
                  </a:solidFill>
                  <a:latin typeface="Calibri" pitchFamily="34" charset="0"/>
                </a:rPr>
                <a:t>CIUDADANÍA QUE EJERCE SUS DERECHOS SIN DIFICULTADES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710948" y="2502492"/>
            <a:ext cx="1851795" cy="3070531"/>
            <a:chOff x="4896537" y="1484129"/>
            <a:chExt cx="1822539" cy="3316875"/>
          </a:xfrm>
        </p:grpSpPr>
        <p:sp>
          <p:nvSpPr>
            <p:cNvPr id="12" name="Rectángulo 11"/>
            <p:cNvSpPr/>
            <p:nvPr/>
          </p:nvSpPr>
          <p:spPr>
            <a:xfrm>
              <a:off x="4896537" y="1484129"/>
              <a:ext cx="1755353" cy="301323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4963723" y="1787771"/>
              <a:ext cx="1755353" cy="3013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194" tIns="0" rIns="0" bIns="0" numCol="1" spcCol="1270" anchor="t" anchorCtr="0">
              <a:noAutofit/>
            </a:bodyPr>
            <a:lstStyle/>
            <a:p>
              <a:pPr defTabSz="8129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26" b="1" dirty="0">
                  <a:solidFill>
                    <a:srgbClr val="C00000"/>
                  </a:solidFill>
                  <a:latin typeface="Calibri" pitchFamily="34" charset="0"/>
                </a:rPr>
                <a:t>FUNCIONARIO QUE CUMPLE SUS OBLIGACIONES Y TIENE CONDICIONES NECESARIAS</a:t>
              </a:r>
            </a:p>
            <a:p>
              <a:pPr defTabSz="8129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26" b="1" dirty="0">
                  <a:solidFill>
                    <a:srgbClr val="C00000"/>
                  </a:solidFill>
                  <a:latin typeface="Calibri" pitchFamily="34" charset="0"/>
                </a:rPr>
                <a:t>(ENTENDER EL CONCEPTO DE SERVIDOR PÚBLICO)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486083" y="2202493"/>
            <a:ext cx="1857580" cy="976974"/>
            <a:chOff x="6323960" y="794019"/>
            <a:chExt cx="1828233" cy="4876941"/>
          </a:xfrm>
        </p:grpSpPr>
        <p:sp>
          <p:nvSpPr>
            <p:cNvPr id="10" name="Rectángulo 9"/>
            <p:cNvSpPr/>
            <p:nvPr/>
          </p:nvSpPr>
          <p:spPr>
            <a:xfrm>
              <a:off x="6323960" y="794019"/>
              <a:ext cx="1819971" cy="30266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6332222" y="2644275"/>
              <a:ext cx="1819971" cy="3026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6054" tIns="0" rIns="0" bIns="0" numCol="1" spcCol="1270" anchor="t" anchorCtr="0">
              <a:noAutofit/>
            </a:bodyPr>
            <a:lstStyle/>
            <a:p>
              <a:pPr defTabSz="8129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29" b="1" dirty="0">
                  <a:solidFill>
                    <a:srgbClr val="C00000"/>
                  </a:solidFill>
                  <a:latin typeface="Calibri" pitchFamily="34" charset="0"/>
                </a:rPr>
                <a:t>ÓRGANO DE GARANTÍA</a:t>
              </a:r>
            </a:p>
          </p:txBody>
        </p:sp>
      </p:grpSp>
      <p:sp>
        <p:nvSpPr>
          <p:cNvPr id="21" name="Elipse 20"/>
          <p:cNvSpPr/>
          <p:nvPr/>
        </p:nvSpPr>
        <p:spPr>
          <a:xfrm>
            <a:off x="3109623" y="4622831"/>
            <a:ext cx="168159" cy="16815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2" name="Elipse 21"/>
          <p:cNvSpPr/>
          <p:nvPr/>
        </p:nvSpPr>
        <p:spPr>
          <a:xfrm>
            <a:off x="4199659" y="3686741"/>
            <a:ext cx="263206" cy="26320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3" name="Elipse 22"/>
          <p:cNvSpPr/>
          <p:nvPr/>
        </p:nvSpPr>
        <p:spPr>
          <a:xfrm>
            <a:off x="5558989" y="2876308"/>
            <a:ext cx="350941" cy="35094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4" name="Elipse 23"/>
          <p:cNvSpPr/>
          <p:nvPr/>
        </p:nvSpPr>
        <p:spPr>
          <a:xfrm>
            <a:off x="7188954" y="2260889"/>
            <a:ext cx="453300" cy="453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5" name="Elipse 24"/>
          <p:cNvSpPr/>
          <p:nvPr/>
        </p:nvSpPr>
        <p:spPr>
          <a:xfrm>
            <a:off x="8839799" y="1866504"/>
            <a:ext cx="577591" cy="57759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26" name="5 CuadroTexto"/>
          <p:cNvSpPr txBox="1">
            <a:spLocks noChangeArrowheads="1"/>
          </p:cNvSpPr>
          <p:nvPr/>
        </p:nvSpPr>
        <p:spPr bwMode="auto">
          <a:xfrm>
            <a:off x="1790707" y="1238457"/>
            <a:ext cx="2805991" cy="151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802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802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802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802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487"/>
              </a:spcBef>
              <a:spcAft>
                <a:spcPts val="487"/>
              </a:spcAft>
              <a:buNone/>
            </a:pPr>
            <a:r>
              <a:rPr lang="es-ES" altLang="es-PE" sz="2845" dirty="0">
                <a:latin typeface="+mn-lt"/>
              </a:rPr>
              <a:t>¿Qué se requiere para garantizar el principio de transparencia?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27350" y="3224967"/>
            <a:ext cx="1428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/>
              <a:t>Retos…</a:t>
            </a:r>
          </a:p>
        </p:txBody>
      </p:sp>
    </p:spTree>
    <p:extLst>
      <p:ext uri="{BB962C8B-B14F-4D97-AF65-F5344CB8AC3E}">
        <p14:creationId xmlns:p14="http://schemas.microsoft.com/office/powerpoint/2010/main" val="151539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2" name="Picture 4" descr="Resultado de imagen para imagénes de balanz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524" y="2577814"/>
            <a:ext cx="2194560" cy="1688783"/>
          </a:xfrm>
          <a:prstGeom prst="rect">
            <a:avLst/>
          </a:prstGeom>
          <a:noFill/>
        </p:spPr>
      </p:pic>
      <p:sp>
        <p:nvSpPr>
          <p:cNvPr id="30" name="29 Rectángulo"/>
          <p:cNvSpPr/>
          <p:nvPr/>
        </p:nvSpPr>
        <p:spPr>
          <a:xfrm>
            <a:off x="8260553" y="2743718"/>
            <a:ext cx="2782327" cy="15881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822960"/>
            <a:r>
              <a:rPr lang="es-PE" sz="1620" b="1" dirty="0">
                <a:solidFill>
                  <a:prstClr val="black"/>
                </a:solidFill>
                <a:latin typeface="Calibri" panose="020F0502020204030204"/>
              </a:rPr>
              <a:t>Protección de datos personales /</a:t>
            </a:r>
          </a:p>
          <a:p>
            <a:pPr defTabSz="822960"/>
            <a:r>
              <a:rPr lang="es-PE" sz="1620" b="1" dirty="0">
                <a:solidFill>
                  <a:prstClr val="black"/>
                </a:solidFill>
                <a:latin typeface="Calibri" panose="020F0502020204030204"/>
              </a:rPr>
              <a:t>Seguridad Nacional /</a:t>
            </a:r>
          </a:p>
          <a:p>
            <a:pPr defTabSz="822960"/>
            <a:r>
              <a:rPr lang="es-PE" sz="1620" b="1" dirty="0">
                <a:solidFill>
                  <a:prstClr val="black"/>
                </a:solidFill>
                <a:latin typeface="Calibri" panose="020F0502020204030204"/>
              </a:rPr>
              <a:t>Orden público /</a:t>
            </a:r>
          </a:p>
          <a:p>
            <a:pPr defTabSz="822960"/>
            <a:r>
              <a:rPr lang="es-PE" sz="1620" b="1" dirty="0">
                <a:solidFill>
                  <a:prstClr val="black"/>
                </a:solidFill>
                <a:latin typeface="Calibri" panose="020F0502020204030204"/>
              </a:rPr>
              <a:t>Privilegio Deliberativo del Estado</a:t>
            </a:r>
          </a:p>
        </p:txBody>
      </p:sp>
      <p:sp>
        <p:nvSpPr>
          <p:cNvPr id="33" name="32 Flecha abajo"/>
          <p:cNvSpPr/>
          <p:nvPr/>
        </p:nvSpPr>
        <p:spPr>
          <a:xfrm rot="16200000">
            <a:off x="2603440" y="3320632"/>
            <a:ext cx="3293887" cy="447359"/>
          </a:xfrm>
          <a:prstGeom prst="downArrow">
            <a:avLst>
              <a:gd name="adj1" fmla="val 47849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just" defTabSz="822960"/>
            <a:endParaRPr lang="es-ES" sz="162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Flecha abajo"/>
          <p:cNvSpPr/>
          <p:nvPr/>
        </p:nvSpPr>
        <p:spPr>
          <a:xfrm rot="5400000">
            <a:off x="6032375" y="3314103"/>
            <a:ext cx="3293887" cy="447359"/>
          </a:xfrm>
          <a:prstGeom prst="downArrow">
            <a:avLst>
              <a:gd name="adj1" fmla="val 47849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just" defTabSz="822960"/>
            <a:endParaRPr lang="es-ES" sz="162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233466" y="4445017"/>
            <a:ext cx="162320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/>
            <a:r>
              <a:rPr lang="es-PE" sz="2160" b="1" dirty="0">
                <a:solidFill>
                  <a:srgbClr val="0070C0"/>
                </a:solidFill>
                <a:latin typeface="Calibri" panose="020F0502020204030204"/>
              </a:rPr>
              <a:t>Ponderación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893358" y="3288703"/>
            <a:ext cx="2775793" cy="5811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r>
              <a:rPr lang="es-PE" b="1" dirty="0">
                <a:solidFill>
                  <a:prstClr val="white"/>
                </a:solidFill>
                <a:latin typeface="Calibri" panose="020F0502020204030204"/>
              </a:rPr>
              <a:t>Transparencia /</a:t>
            </a:r>
          </a:p>
          <a:p>
            <a:pPr algn="ctr" defTabSz="822960"/>
            <a:r>
              <a:rPr lang="es-PE" b="1" dirty="0">
                <a:solidFill>
                  <a:prstClr val="white"/>
                </a:solidFill>
                <a:latin typeface="Calibri" panose="020F0502020204030204"/>
              </a:rPr>
              <a:t>lucha contra la corrupción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8CD7FD-3978-44C2-A38D-AF8993845527}"/>
              </a:ext>
            </a:extLst>
          </p:cNvPr>
          <p:cNvSpPr txBox="1"/>
          <p:nvPr/>
        </p:nvSpPr>
        <p:spPr>
          <a:xfrm>
            <a:off x="5314604" y="365475"/>
            <a:ext cx="62677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s-PE" sz="2880" b="1" dirty="0">
                <a:solidFill>
                  <a:prstClr val="white"/>
                </a:solidFill>
                <a:latin typeface="Calibri" panose="020F0502020204030204"/>
              </a:rPr>
              <a:t>Transparencia, un factor a ponderar</a:t>
            </a:r>
            <a:endParaRPr lang="es-ES" sz="288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263561C7-1AF0-4386-8C6D-452B026CA8D0}"/>
              </a:ext>
            </a:extLst>
          </p:cNvPr>
          <p:cNvSpPr txBox="1">
            <a:spLocks/>
          </p:cNvSpPr>
          <p:nvPr/>
        </p:nvSpPr>
        <p:spPr>
          <a:xfrm>
            <a:off x="609600" y="-4570"/>
            <a:ext cx="10972800" cy="526297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822960"/>
            <a:r>
              <a:rPr lang="es-PE" sz="2880" b="1" dirty="0">
                <a:solidFill>
                  <a:prstClr val="white"/>
                </a:solidFill>
                <a:latin typeface="Calibri Light" panose="020F0302020204030204"/>
              </a:rPr>
              <a:t>Transparencia, un factor a ponderar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09599" y="428778"/>
            <a:ext cx="3423148" cy="24191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822960"/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En los arts. 39 y 44 de la Constitución, subyace el </a:t>
            </a:r>
            <a:endParaRPr lang="es-PE" sz="126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822960"/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“</a:t>
            </a:r>
            <a:r>
              <a:rPr lang="es-PE" sz="1260" i="1" dirty="0">
                <a:solidFill>
                  <a:prstClr val="black"/>
                </a:solidFill>
                <a:latin typeface="Calibri" panose="020F0502020204030204"/>
              </a:rPr>
              <a:t>Principio de </a:t>
            </a:r>
            <a:r>
              <a:rPr lang="es-PE" sz="1260" b="1" i="1" dirty="0">
                <a:solidFill>
                  <a:srgbClr val="FF0000"/>
                </a:solidFill>
                <a:latin typeface="Calibri" panose="020F0502020204030204"/>
              </a:rPr>
              <a:t>Buena Administración</a:t>
            </a:r>
            <a:r>
              <a:rPr lang="es-PE" sz="1260" i="1" dirty="0">
                <a:solidFill>
                  <a:prstClr val="black"/>
                </a:solidFill>
                <a:latin typeface="Calibri" panose="020F0502020204030204"/>
              </a:rPr>
              <a:t>” 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s-PE" sz="1260" dirty="0" err="1">
                <a:solidFill>
                  <a:prstClr val="black"/>
                </a:solidFill>
                <a:latin typeface="Calibri" panose="020F0502020204030204"/>
              </a:rPr>
              <a:t>Exps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. Nº 2235-2004-AA/TC y N° 2234-2004-AA/TC)</a:t>
            </a:r>
          </a:p>
          <a:p>
            <a:pPr defTabSz="822960"/>
            <a:endParaRPr lang="es-PE" sz="126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22960"/>
            <a:r>
              <a:rPr lang="es-PE" sz="1260" b="1" dirty="0">
                <a:solidFill>
                  <a:prstClr val="black"/>
                </a:solidFill>
                <a:latin typeface="Calibri" panose="020F0502020204030204"/>
              </a:rPr>
              <a:t>Ergo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defTabSz="822960"/>
            <a:endParaRPr lang="es-PE" sz="1260" dirty="0">
              <a:solidFill>
                <a:prstClr val="black"/>
              </a:solidFill>
              <a:latin typeface="Calibri" panose="020F0502020204030204"/>
            </a:endParaRPr>
          </a:p>
          <a:p>
            <a:pPr defTabSz="822960"/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(…)  “el buen funcionamiento de la administración estatal constituye </a:t>
            </a:r>
            <a:r>
              <a:rPr lang="es-PE" sz="1260" b="1" i="1" dirty="0">
                <a:solidFill>
                  <a:srgbClr val="FF0000"/>
                </a:solidFill>
                <a:latin typeface="Calibri" panose="020F0502020204030204"/>
              </a:rPr>
              <a:t>un bien de índole constitucional</a:t>
            </a:r>
            <a:r>
              <a:rPr lang="es-PE" sz="1260" i="1" dirty="0">
                <a:solidFill>
                  <a:prstClr val="black"/>
                </a:solidFill>
                <a:latin typeface="Calibri" panose="020F0502020204030204"/>
              </a:rPr>
              <a:t>”</a:t>
            </a:r>
          </a:p>
          <a:p>
            <a:pPr defTabSz="822960"/>
            <a:endParaRPr lang="es-PE" sz="126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822960"/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s-PE" sz="1260" dirty="0" err="1">
                <a:solidFill>
                  <a:prstClr val="black"/>
                </a:solidFill>
                <a:latin typeface="Calibri" panose="020F0502020204030204"/>
              </a:rPr>
              <a:t>Exp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. Nº 1271-2008-HC; y </a:t>
            </a:r>
            <a:r>
              <a:rPr lang="es-PE" sz="1260" dirty="0" err="1">
                <a:solidFill>
                  <a:prstClr val="black"/>
                </a:solidFill>
                <a:latin typeface="Calibri" panose="020F0502020204030204"/>
              </a:rPr>
              <a:t>Exp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1260" dirty="0">
                <a:solidFill>
                  <a:prstClr val="black"/>
                </a:solidFill>
                <a:latin typeface="Calibri" panose="020F0502020204030204"/>
              </a:rPr>
              <a:t>N° 019-2005-AI, F.J. 8.)</a:t>
            </a:r>
            <a:endParaRPr lang="es-ES" sz="126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93358" y="4756077"/>
            <a:ext cx="3008084" cy="16435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822960"/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Los órganos, funcionarios y trabajadores públicos sirven y protegen al</a:t>
            </a:r>
            <a:r>
              <a:rPr lang="es-PE" sz="144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PE" sz="1440" b="1" i="1" dirty="0">
                <a:solidFill>
                  <a:srgbClr val="FF0000"/>
                </a:solidFill>
                <a:latin typeface="Calibri" panose="020F0502020204030204"/>
              </a:rPr>
              <a:t>interés general</a:t>
            </a: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; y ese servicio a la nación debe hacerse de modo </a:t>
            </a:r>
            <a:r>
              <a:rPr lang="es-PE" sz="1440" b="1" i="1" dirty="0">
                <a:solidFill>
                  <a:srgbClr val="FF0000"/>
                </a:solidFill>
                <a:latin typeface="Calibri" panose="020F0502020204030204"/>
              </a:rPr>
              <a:t>transparente</a:t>
            </a: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defTabSz="822960"/>
            <a:endParaRPr lang="es-PE" sz="144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822960"/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s-PE" sz="1440" dirty="0" err="1">
                <a:solidFill>
                  <a:prstClr val="black"/>
                </a:solidFill>
                <a:latin typeface="Calibri" panose="020F0502020204030204"/>
              </a:rPr>
              <a:t>Exp</a:t>
            </a: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. Nº 2235-2004-AA/TC, FJ. 10.)</a:t>
            </a:r>
          </a:p>
        </p:txBody>
      </p:sp>
    </p:spTree>
    <p:extLst>
      <p:ext uri="{BB962C8B-B14F-4D97-AF65-F5344CB8AC3E}">
        <p14:creationId xmlns:p14="http://schemas.microsoft.com/office/powerpoint/2010/main" val="374257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2" name="Picture 4" descr="Resultado de imagen para imagénes de balanz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65063">
            <a:off x="4903524" y="2577814"/>
            <a:ext cx="2194560" cy="1688783"/>
          </a:xfrm>
          <a:prstGeom prst="rect">
            <a:avLst/>
          </a:prstGeom>
          <a:noFill/>
        </p:spPr>
      </p:pic>
      <p:sp>
        <p:nvSpPr>
          <p:cNvPr id="33" name="32 Flecha abajo"/>
          <p:cNvSpPr/>
          <p:nvPr/>
        </p:nvSpPr>
        <p:spPr>
          <a:xfrm rot="16200000">
            <a:off x="2603440" y="3320632"/>
            <a:ext cx="3293887" cy="447359"/>
          </a:xfrm>
          <a:prstGeom prst="downArrow">
            <a:avLst>
              <a:gd name="adj1" fmla="val 47849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just" defTabSz="822960"/>
            <a:endParaRPr lang="es-ES" sz="162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Flecha abajo"/>
          <p:cNvSpPr/>
          <p:nvPr/>
        </p:nvSpPr>
        <p:spPr>
          <a:xfrm rot="5400000">
            <a:off x="6032375" y="3314103"/>
            <a:ext cx="3293887" cy="447359"/>
          </a:xfrm>
          <a:prstGeom prst="downArrow">
            <a:avLst>
              <a:gd name="adj1" fmla="val 47849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just" defTabSz="822960"/>
            <a:endParaRPr lang="es-ES" sz="162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211058" y="4443359"/>
            <a:ext cx="166282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2960"/>
            <a:r>
              <a:rPr lang="es-PE" sz="2160" b="1" dirty="0">
                <a:solidFill>
                  <a:srgbClr val="0070C0"/>
                </a:solidFill>
                <a:latin typeface="Calibri" panose="020F0502020204030204"/>
              </a:rPr>
              <a:t>Mandato de</a:t>
            </a:r>
          </a:p>
          <a:p>
            <a:pPr algn="ctr" defTabSz="822960"/>
            <a:r>
              <a:rPr lang="es-PE" sz="2160" b="1" dirty="0">
                <a:solidFill>
                  <a:srgbClr val="0070C0"/>
                </a:solidFill>
                <a:latin typeface="Calibri" panose="020F0502020204030204"/>
              </a:rPr>
              <a:t>optimización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893358" y="3288703"/>
            <a:ext cx="2775793" cy="5811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r>
              <a:rPr lang="es-PE" b="1" dirty="0">
                <a:solidFill>
                  <a:prstClr val="white"/>
                </a:solidFill>
                <a:latin typeface="Calibri" panose="020F0502020204030204"/>
              </a:rPr>
              <a:t>Transparencia /</a:t>
            </a:r>
          </a:p>
          <a:p>
            <a:pPr algn="ctr" defTabSz="822960"/>
            <a:r>
              <a:rPr lang="es-PE" b="1" dirty="0">
                <a:solidFill>
                  <a:prstClr val="white"/>
                </a:solidFill>
                <a:latin typeface="Calibri" panose="020F0502020204030204"/>
              </a:rPr>
              <a:t>lucha contra la corrupción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8CD7FD-3978-44C2-A38D-AF8993845527}"/>
              </a:ext>
            </a:extLst>
          </p:cNvPr>
          <p:cNvSpPr txBox="1"/>
          <p:nvPr/>
        </p:nvSpPr>
        <p:spPr>
          <a:xfrm>
            <a:off x="5314604" y="365475"/>
            <a:ext cx="62677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s-PE" sz="2880" b="1" dirty="0">
                <a:solidFill>
                  <a:prstClr val="white"/>
                </a:solidFill>
                <a:latin typeface="Calibri" panose="020F0502020204030204"/>
              </a:rPr>
              <a:t>Transparencia, un factor a ponderar</a:t>
            </a:r>
            <a:endParaRPr lang="es-ES" sz="288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263561C7-1AF0-4386-8C6D-452B026CA8D0}"/>
              </a:ext>
            </a:extLst>
          </p:cNvPr>
          <p:cNvSpPr txBox="1">
            <a:spLocks/>
          </p:cNvSpPr>
          <p:nvPr/>
        </p:nvSpPr>
        <p:spPr>
          <a:xfrm>
            <a:off x="609600" y="4574"/>
            <a:ext cx="10972800" cy="526297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822960"/>
            <a:r>
              <a:rPr lang="es-PE" sz="2880" b="1" dirty="0">
                <a:solidFill>
                  <a:prstClr val="white"/>
                </a:solidFill>
                <a:latin typeface="Calibri Light" panose="020F0302020204030204"/>
              </a:rPr>
              <a:t>Transparencia, un factor ponderado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09599" y="428778"/>
            <a:ext cx="3423148" cy="24191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822960"/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En los arts. 39 y 44 de la Constitución, subyace el </a:t>
            </a:r>
            <a:endParaRPr lang="es-PE" sz="126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822960"/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“</a:t>
            </a:r>
            <a:r>
              <a:rPr lang="es-PE" sz="1260" i="1" dirty="0">
                <a:solidFill>
                  <a:prstClr val="black"/>
                </a:solidFill>
                <a:latin typeface="Calibri" panose="020F0502020204030204"/>
              </a:rPr>
              <a:t>Principio de </a:t>
            </a:r>
            <a:r>
              <a:rPr lang="es-PE" sz="1260" b="1" i="1" dirty="0">
                <a:solidFill>
                  <a:srgbClr val="FF0000"/>
                </a:solidFill>
                <a:latin typeface="Calibri" panose="020F0502020204030204"/>
              </a:rPr>
              <a:t>Buena Administración</a:t>
            </a:r>
            <a:r>
              <a:rPr lang="es-PE" sz="1260" i="1" dirty="0">
                <a:solidFill>
                  <a:prstClr val="black"/>
                </a:solidFill>
                <a:latin typeface="Calibri" panose="020F0502020204030204"/>
              </a:rPr>
              <a:t>” 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s-PE" sz="1260" dirty="0" err="1">
                <a:solidFill>
                  <a:prstClr val="black"/>
                </a:solidFill>
                <a:latin typeface="Calibri" panose="020F0502020204030204"/>
              </a:rPr>
              <a:t>Exps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. Nº 2235-2004-AA/TC y N° 2234-2004-AA/TC)</a:t>
            </a:r>
          </a:p>
          <a:p>
            <a:pPr defTabSz="822960"/>
            <a:endParaRPr lang="es-PE" sz="126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822960"/>
            <a:r>
              <a:rPr lang="es-PE" sz="1260" b="1" dirty="0">
                <a:solidFill>
                  <a:prstClr val="black"/>
                </a:solidFill>
                <a:latin typeface="Calibri" panose="020F0502020204030204"/>
              </a:rPr>
              <a:t>Ergo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defTabSz="822960"/>
            <a:endParaRPr lang="es-PE" sz="1260" dirty="0">
              <a:solidFill>
                <a:prstClr val="black"/>
              </a:solidFill>
              <a:latin typeface="Calibri" panose="020F0502020204030204"/>
            </a:endParaRPr>
          </a:p>
          <a:p>
            <a:pPr defTabSz="822960"/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(…)  “el buen funcionamiento de la administración estatal constituye </a:t>
            </a:r>
            <a:r>
              <a:rPr lang="es-PE" sz="1260" b="1" i="1" dirty="0">
                <a:solidFill>
                  <a:srgbClr val="FF0000"/>
                </a:solidFill>
                <a:latin typeface="Calibri" panose="020F0502020204030204"/>
              </a:rPr>
              <a:t>un bien de índole constitucional</a:t>
            </a:r>
            <a:r>
              <a:rPr lang="es-PE" sz="1260" i="1" dirty="0">
                <a:solidFill>
                  <a:prstClr val="black"/>
                </a:solidFill>
                <a:latin typeface="Calibri" panose="020F0502020204030204"/>
              </a:rPr>
              <a:t>”</a:t>
            </a:r>
          </a:p>
          <a:p>
            <a:pPr defTabSz="822960"/>
            <a:endParaRPr lang="es-PE" sz="126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822960"/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s-PE" sz="1260" dirty="0" err="1">
                <a:solidFill>
                  <a:prstClr val="black"/>
                </a:solidFill>
                <a:latin typeface="Calibri" panose="020F0502020204030204"/>
              </a:rPr>
              <a:t>Exp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. Nº 1271-2008-HC; y </a:t>
            </a:r>
            <a:r>
              <a:rPr lang="es-PE" sz="1260" dirty="0" err="1">
                <a:solidFill>
                  <a:prstClr val="black"/>
                </a:solidFill>
                <a:latin typeface="Calibri" panose="020F0502020204030204"/>
              </a:rPr>
              <a:t>Exp</a:t>
            </a:r>
            <a:r>
              <a:rPr lang="es-PE" sz="126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1260" dirty="0">
                <a:solidFill>
                  <a:prstClr val="black"/>
                </a:solidFill>
                <a:latin typeface="Calibri" panose="020F0502020204030204"/>
              </a:rPr>
              <a:t>N° 019-2005-AI, F.J. 8.)</a:t>
            </a:r>
            <a:endParaRPr lang="es-ES" sz="126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93358" y="4756077"/>
            <a:ext cx="3008084" cy="16435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822960"/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Los órganos, funcionarios y trabajadores públicos sirven y protegen al</a:t>
            </a:r>
            <a:r>
              <a:rPr lang="es-PE" sz="144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PE" sz="1440" b="1" i="1" dirty="0">
                <a:solidFill>
                  <a:srgbClr val="FF0000"/>
                </a:solidFill>
                <a:latin typeface="Calibri" panose="020F0502020204030204"/>
              </a:rPr>
              <a:t>interés general</a:t>
            </a: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; y ese servicio a la nación debe hacerse de modo </a:t>
            </a:r>
            <a:r>
              <a:rPr lang="es-PE" sz="1440" b="1" i="1" dirty="0">
                <a:solidFill>
                  <a:srgbClr val="FF0000"/>
                </a:solidFill>
                <a:latin typeface="Calibri" panose="020F0502020204030204"/>
              </a:rPr>
              <a:t>transparente</a:t>
            </a: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defTabSz="822960"/>
            <a:endParaRPr lang="es-PE" sz="1440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822960"/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s-PE" sz="1440" dirty="0" err="1">
                <a:solidFill>
                  <a:prstClr val="black"/>
                </a:solidFill>
                <a:latin typeface="Calibri" panose="020F0502020204030204"/>
              </a:rPr>
              <a:t>Exp</a:t>
            </a:r>
            <a:r>
              <a:rPr lang="es-PE" sz="1440" dirty="0">
                <a:solidFill>
                  <a:prstClr val="black"/>
                </a:solidFill>
                <a:latin typeface="Calibri" panose="020F0502020204030204"/>
              </a:rPr>
              <a:t>. Nº 2235-2004-AA/TC, FJ. 10.)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BC8439B-850E-40BC-B366-A723C177ABF2}"/>
              </a:ext>
            </a:extLst>
          </p:cNvPr>
          <p:cNvSpPr/>
          <p:nvPr/>
        </p:nvSpPr>
        <p:spPr>
          <a:xfrm>
            <a:off x="8290561" y="914346"/>
            <a:ext cx="3008083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22960"/>
            <a:r>
              <a:rPr lang="es-PE" sz="162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Artículo 3.- Principio de publicidad</a:t>
            </a:r>
            <a:endParaRPr lang="es-PE" sz="162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822960"/>
            <a:r>
              <a:rPr lang="es-PE" sz="162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Todas las actividades y disposiciones de las entidades comprendidas en la presente Ley </a:t>
            </a:r>
            <a:r>
              <a:rPr lang="es-PE" sz="162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están sometidas al principio de publicidad</a:t>
            </a:r>
            <a:r>
              <a:rPr lang="es-PE" sz="162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PE" sz="162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822960"/>
            <a:r>
              <a:rPr lang="es-PE" sz="162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PE" sz="162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822960"/>
            <a:r>
              <a:rPr lang="es-PE" sz="162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Artículo 18.- Regulación de las excepciones</a:t>
            </a:r>
            <a:endParaRPr lang="es-PE" sz="162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822960"/>
            <a:r>
              <a:rPr lang="es-PE" sz="162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</a:t>
            </a:r>
            <a:r>
              <a:rPr lang="es-PE" sz="162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Los casos establecidos en los artículos 15, 16 y 17 son los únicos en los que se puede limitar el derecho al acceso a la información pública, por lo que deben ser interpretados </a:t>
            </a:r>
            <a:r>
              <a:rPr lang="es-PE" sz="162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manera restrictiva</a:t>
            </a:r>
            <a:r>
              <a:rPr lang="es-PE" sz="162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por tratarse de una limitación a un derecho fundamental. No se puede establecer por una norma de menor jerarquía ninguna excepción a la presente Ley.</a:t>
            </a:r>
            <a:endParaRPr lang="es-PE" sz="162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1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699567" y="2109684"/>
            <a:ext cx="5316035" cy="63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defTabSz="822960">
              <a:lnSpc>
                <a:spcPts val="2191"/>
              </a:lnSpc>
              <a:spcBef>
                <a:spcPts val="109"/>
              </a:spcBef>
            </a:pPr>
            <a:r>
              <a:rPr sz="3240" baseline="2793" dirty="0">
                <a:solidFill>
                  <a:prstClr val="black"/>
                </a:solidFill>
                <a:latin typeface="Wingdings"/>
                <a:cs typeface="Wingdings"/>
              </a:rPr>
              <a:t></a:t>
            </a:r>
            <a:r>
              <a:rPr sz="3240" spc="193" baseline="2696" dirty="0">
                <a:solidFill>
                  <a:prstClr val="black"/>
                </a:solidFill>
                <a:latin typeface="Calibri" panose="020F0502020204030204"/>
                <a:cs typeface="Times New Roman"/>
              </a:rPr>
              <a:t> </a:t>
            </a:r>
            <a:r>
              <a:rPr lang="es-PE" sz="3240" baseline="2540" dirty="0">
                <a:solidFill>
                  <a:prstClr val="black"/>
                </a:solidFill>
                <a:latin typeface="Calibri"/>
                <a:cs typeface="Calibri"/>
              </a:rPr>
              <a:t>Es un bien jurídico preciado para la democracia y, por ende, del máximo orden.</a:t>
            </a:r>
            <a:endParaRPr sz="324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0747" y="3097911"/>
            <a:ext cx="281298" cy="271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defTabSz="822960">
              <a:lnSpc>
                <a:spcPts val="2083"/>
              </a:lnSpc>
              <a:spcBef>
                <a:spcPts val="103"/>
              </a:spcBef>
            </a:pPr>
            <a:r>
              <a:rPr sz="1936" dirty="0">
                <a:solidFill>
                  <a:prstClr val="black"/>
                </a:solidFill>
                <a:latin typeface="Wingdings"/>
                <a:cs typeface="Wingdings"/>
              </a:rPr>
              <a:t>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33610" y="3084652"/>
            <a:ext cx="5316035" cy="568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8776" algn="just" defTabSz="822960">
              <a:lnSpc>
                <a:spcPts val="2075"/>
              </a:lnSpc>
              <a:spcBef>
                <a:spcPts val="103"/>
              </a:spcBef>
            </a:pPr>
            <a:r>
              <a:rPr lang="es-PE" sz="3240" baseline="2540" dirty="0">
                <a:solidFill>
                  <a:prstClr val="black"/>
                </a:solidFill>
                <a:latin typeface="Calibri"/>
                <a:cs typeface="Calibri"/>
              </a:rPr>
              <a:t>Es un principio-derecho que debe operar en el razonamiento práctico</a:t>
            </a:r>
            <a:endParaRPr sz="324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9567" y="3996846"/>
            <a:ext cx="281298" cy="271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defTabSz="822960">
              <a:lnSpc>
                <a:spcPts val="2083"/>
              </a:lnSpc>
              <a:spcBef>
                <a:spcPts val="103"/>
              </a:spcBef>
            </a:pPr>
            <a:r>
              <a:rPr sz="1936" dirty="0">
                <a:solidFill>
                  <a:prstClr val="black"/>
                </a:solidFill>
                <a:latin typeface="Wingdings"/>
                <a:cs typeface="Wingdings"/>
              </a:rPr>
              <a:t>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3610" y="3996846"/>
            <a:ext cx="5058341" cy="568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30" marR="1982" defTabSz="822960">
              <a:lnSpc>
                <a:spcPts val="2075"/>
              </a:lnSpc>
              <a:spcBef>
                <a:spcPts val="103"/>
              </a:spcBef>
            </a:pPr>
            <a:r>
              <a:rPr lang="es-PE" sz="3240" baseline="2540" dirty="0">
                <a:solidFill>
                  <a:prstClr val="black"/>
                </a:solidFill>
                <a:latin typeface="Calibri"/>
                <a:cs typeface="Calibri"/>
              </a:rPr>
              <a:t>Es un principio-derecho legitimador de políticas públicas </a:t>
            </a:r>
            <a:endParaRPr sz="324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1" name="Picture 2" descr="Resultado de imagen para imagenes de transpar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4" y="2141961"/>
            <a:ext cx="4527307" cy="2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n relacionada">
            <a:extLst>
              <a:ext uri="{FF2B5EF4-FFF2-40B4-BE49-F238E27FC236}">
                <a16:creationId xmlns:a16="http://schemas.microsoft.com/office/drawing/2014/main" id="{6F2FD4DD-9074-4A64-96CA-1DDD587F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09" y="2141960"/>
            <a:ext cx="653286" cy="5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n relacionada">
            <a:extLst>
              <a:ext uri="{FF2B5EF4-FFF2-40B4-BE49-F238E27FC236}">
                <a16:creationId xmlns:a16="http://schemas.microsoft.com/office/drawing/2014/main" id="{A452BE01-4361-490A-BA2F-C2A58AEA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17" y="3305544"/>
            <a:ext cx="653286" cy="5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3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73481" y="1163264"/>
            <a:ext cx="3995004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/>
            <a:r>
              <a:rPr lang="es-PE" sz="2520" b="1" u="sng" dirty="0">
                <a:solidFill>
                  <a:prstClr val="black"/>
                </a:solidFill>
                <a:latin typeface="Calibri" panose="020F0502020204030204"/>
              </a:rPr>
              <a:t>Principios de Buen Gobierno</a:t>
            </a:r>
          </a:p>
          <a:p>
            <a:pPr defTabSz="822960"/>
            <a:endParaRPr lang="es-PE" sz="162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22021" y="1645123"/>
            <a:ext cx="54864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22960"/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“(…) Una </a:t>
            </a:r>
            <a:r>
              <a:rPr lang="es-PE" sz="1620" b="1" dirty="0">
                <a:solidFill>
                  <a:srgbClr val="FF0000"/>
                </a:solidFill>
                <a:latin typeface="Calibri" panose="020F0502020204030204"/>
              </a:rPr>
              <a:t>gestión transparente</a:t>
            </a:r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, responsable, consecuente y participativa, sensible a las necesidades y aspiraciones de la población, es el fundamento en el que se basa el buen gobierno, y que ese fundamento es condición indispensable para la promoción de los derechos humanos.”</a:t>
            </a:r>
          </a:p>
          <a:p>
            <a:pPr algn="r" defTabSz="822960"/>
            <a:r>
              <a:rPr lang="es-PE" sz="1620" dirty="0">
                <a:solidFill>
                  <a:prstClr val="black"/>
                </a:solidFill>
                <a:latin typeface="Calibri" panose="020F0502020204030204"/>
              </a:rPr>
              <a:t>(Resol. 2000/64 - Consejo de DDHH. NN.UU)</a:t>
            </a:r>
          </a:p>
        </p:txBody>
      </p:sp>
      <p:sp>
        <p:nvSpPr>
          <p:cNvPr id="5" name="Flecha curvada hacia abajo 4"/>
          <p:cNvSpPr/>
          <p:nvPr/>
        </p:nvSpPr>
        <p:spPr>
          <a:xfrm rot="1628350">
            <a:off x="5828793" y="1298133"/>
            <a:ext cx="3622150" cy="11525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es-PE" sz="162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68880" y="3775990"/>
            <a:ext cx="8968740" cy="276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22960">
              <a:lnSpc>
                <a:spcPct val="107000"/>
              </a:lnSpc>
              <a:spcAft>
                <a:spcPts val="720"/>
              </a:spcAft>
            </a:pPr>
            <a:r>
              <a:rPr lang="es-ES" sz="162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Una gestión transparente supone, …</a:t>
            </a:r>
            <a:endParaRPr lang="es-PE" sz="162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822960">
              <a:lnSpc>
                <a:spcPct val="107000"/>
              </a:lnSpc>
              <a:spcAft>
                <a:spcPts val="720"/>
              </a:spcAft>
            </a:pPr>
            <a:r>
              <a:rPr lang="es-ES" sz="162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que la administración estatal </a:t>
            </a:r>
            <a:r>
              <a:rPr lang="es-ES" sz="1620" b="1" u="sng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publicite y ponga a disposición de cualquiera que lo requiera, información que produzca o posea concerniente a cualquier asunto de naturaleza pública</a:t>
            </a:r>
            <a:r>
              <a:rPr lang="es-ES" sz="162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; y,</a:t>
            </a:r>
            <a:endParaRPr lang="es-PE" sz="162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822960">
              <a:lnSpc>
                <a:spcPct val="107000"/>
              </a:lnSpc>
              <a:spcAft>
                <a:spcPts val="720"/>
              </a:spcAft>
            </a:pPr>
            <a:r>
              <a:rPr lang="es-ES" sz="162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que reconozca y promueva el </a:t>
            </a:r>
            <a:r>
              <a:rPr lang="es-ES" sz="1620" b="1" u="sng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ejercicio del derecho ciudadano de acceder a la información pública</a:t>
            </a:r>
            <a:r>
              <a:rPr lang="es-ES" sz="162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de la administración estatal.</a:t>
            </a:r>
            <a:endParaRPr lang="es-PE" sz="162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822960">
              <a:lnSpc>
                <a:spcPct val="107000"/>
              </a:lnSpc>
              <a:spcAft>
                <a:spcPts val="720"/>
              </a:spcAft>
            </a:pPr>
            <a:r>
              <a:rPr lang="es-ES" sz="162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Se caracteriza siempre por optimizar los mecanismos de </a:t>
            </a:r>
            <a:r>
              <a:rPr lang="es-ES" sz="1620" b="1" u="sng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rendición de cuentas</a:t>
            </a:r>
            <a:r>
              <a:rPr lang="es-ES" sz="162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a la ciudadanía para informarla acerca del </a:t>
            </a:r>
            <a:r>
              <a:rPr lang="es-ES" sz="1620" b="1" u="sng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qué, para qué y cómo se emplearon los recursos públicos </a:t>
            </a:r>
            <a:r>
              <a:rPr lang="es-ES" sz="162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en la administración estatal; así también para informarla acerca de los </a:t>
            </a:r>
            <a:r>
              <a:rPr lang="es-ES" sz="1620" b="1" u="sng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resultados y acciones</a:t>
            </a:r>
            <a:r>
              <a:rPr lang="es-ES" sz="162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que realicen las autoridades públicas en el desempeño de sus funciones.</a:t>
            </a:r>
            <a:endParaRPr lang="es-PE" sz="1620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naciones uni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424" y="1484177"/>
            <a:ext cx="1426663" cy="14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F58FE3D-F715-4BC9-8F8F-4E8AE79BB5BD}"/>
              </a:ext>
            </a:extLst>
          </p:cNvPr>
          <p:cNvSpPr txBox="1">
            <a:spLocks/>
          </p:cNvSpPr>
          <p:nvPr/>
        </p:nvSpPr>
        <p:spPr>
          <a:xfrm>
            <a:off x="609600" y="-4570"/>
            <a:ext cx="10972800" cy="526297"/>
          </a:xfrm>
          <a:prstGeom prst="rect">
            <a:avLst/>
          </a:prstGeom>
          <a:solidFill>
            <a:srgbClr val="9E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822960"/>
            <a:r>
              <a:rPr lang="es-PE" sz="2880" b="1" dirty="0">
                <a:solidFill>
                  <a:prstClr val="white"/>
                </a:solidFill>
                <a:latin typeface="Calibri Light" panose="020F0302020204030204"/>
              </a:rPr>
              <a:t>Y es que la transparencia, está en el corazón de las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408365533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  <a:ln w="9525">
          <a:solidFill>
            <a:schemeClr val="tx1"/>
          </a:solidFill>
        </a:ln>
      </a:spPr>
      <a:bodyPr wrap="square">
        <a:spAutoFit/>
      </a:bodyPr>
      <a:lstStyle>
        <a:defPPr algn="just">
          <a:defRPr b="1" dirty="0" smtClean="0">
            <a:latin typeface="Arial" pitchFamily="34" charset="0"/>
            <a:cs typeface="Arial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  <a:ln w="9525">
          <a:solidFill>
            <a:schemeClr val="tx1"/>
          </a:solidFill>
        </a:ln>
      </a:spPr>
      <a:bodyPr wrap="square">
        <a:spAutoFit/>
      </a:bodyPr>
      <a:lstStyle>
        <a:defPPr algn="just">
          <a:defRPr b="1" dirty="0" smtClean="0">
            <a:latin typeface="Arial" pitchFamily="34" charset="0"/>
            <a:cs typeface="Arial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8315</TotalTime>
  <Words>3726</Words>
  <Application>Microsoft Office PowerPoint</Application>
  <PresentationFormat>Panorámica</PresentationFormat>
  <Paragraphs>490</Paragraphs>
  <Slides>51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51</vt:i4>
      </vt:variant>
    </vt:vector>
  </HeadingPairs>
  <TitlesOfParts>
    <vt:vector size="65" baseType="lpstr">
      <vt:lpstr>Arial</vt:lpstr>
      <vt:lpstr>Calibri</vt:lpstr>
      <vt:lpstr>Calibri Light</vt:lpstr>
      <vt:lpstr>Mangal</vt:lpstr>
      <vt:lpstr>Roboto Slab Bold</vt:lpstr>
      <vt:lpstr>Symbol</vt:lpstr>
      <vt:lpstr>Times New Roman</vt:lpstr>
      <vt:lpstr>Wingdings</vt:lpstr>
      <vt:lpstr>Tema de Office</vt:lpstr>
      <vt:lpstr>1_Tema de Office</vt:lpstr>
      <vt:lpstr>3_Tema de Office</vt:lpstr>
      <vt:lpstr>Office Theme</vt:lpstr>
      <vt:lpstr>1_Office Theme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Sobre el contenido del derecho</vt:lpstr>
      <vt:lpstr>Acerca de los sujetos obligados</vt:lpstr>
      <vt:lpstr>Presentación de PowerPoint</vt:lpstr>
      <vt:lpstr>Régimen de infracciones y sanciones</vt:lpstr>
      <vt:lpstr>Régimen de infracciones y sanciones</vt:lpstr>
      <vt:lpstr>Sobre las excepciones</vt:lpstr>
      <vt:lpstr>ROF MINJUS DS 013-2017-JUS</vt:lpstr>
      <vt:lpstr>Presentación de PowerPoint</vt:lpstr>
      <vt:lpstr>Portales de Transparencia Estándar</vt:lpstr>
      <vt:lpstr>Portales de Transparencia Estándar</vt:lpstr>
      <vt:lpstr>Portales de Transparencia Estándar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Transparencia Activa</vt:lpstr>
      <vt:lpstr>Portales web</vt:lpstr>
      <vt:lpstr>Portales web</vt:lpstr>
      <vt:lpstr>Portales de información</vt:lpstr>
      <vt:lpstr>Presentación de PowerPoint</vt:lpstr>
      <vt:lpstr>Portales de Transparencia Estándar</vt:lpstr>
      <vt:lpstr>Metodología de la Supervisión </vt:lpstr>
      <vt:lpstr>Presentación de PowerPoint</vt:lpstr>
      <vt:lpstr>Resultados de la Supervisión</vt:lpstr>
      <vt:lpstr>Resultados de la Supervisión</vt:lpstr>
      <vt:lpstr>Recomendaciones </vt:lpstr>
      <vt:lpstr>Próximos pasos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Javier Luna Cervantes</dc:creator>
  <cp:lastModifiedBy>Eduardo Javier Luna Cervantes</cp:lastModifiedBy>
  <cp:revision>265</cp:revision>
  <cp:lastPrinted>2018-11-22T01:25:31Z</cp:lastPrinted>
  <dcterms:created xsi:type="dcterms:W3CDTF">2018-03-27T17:33:03Z</dcterms:created>
  <dcterms:modified xsi:type="dcterms:W3CDTF">2019-09-09T23:33:34Z</dcterms:modified>
</cp:coreProperties>
</file>