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OZgFzgQ0zbVFfCehCWl8rXDDi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3566BA-E07E-4CA0-93D8-15A2E4EE64A4}">
  <a:tblStyle styleId="{D23566BA-E07E-4CA0-93D8-15A2E4EE64A4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6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304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42C2EC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6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03" name="Google Shape;103;p3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8000">
                <a:solidFill>
                  <a:srgbClr val="42C2E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3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8000">
                <a:solidFill>
                  <a:srgbClr val="42C2E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42C2E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18" name="Google Shape;118;p3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8000">
                <a:solidFill>
                  <a:srgbClr val="42C2E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8000">
                <a:solidFill>
                  <a:srgbClr val="42C2E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9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0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1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1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2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2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2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2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304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2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42C2EC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2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2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pe/mef/os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dapp2.seace.gob.pe/seacebus-uiwd-pub/buscadorPublico/buscadorPublico.xhtml" TargetMode="External"/><Relationship Id="rId4" Type="http://schemas.openxmlformats.org/officeDocument/2006/relationships/hyperlink" Target="https://portal.osce.gob.pe/osce/node/1433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app2.seace.gob.pe/seacebus-uiwd-pub/buscadorPublico/buscadorPublico.x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ecilia.lopezsilvera@Gmail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mailto:clopez@transparencia.org.p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seace.gob.p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ucompras.gob.pe/homologacion/relacion-fichas-homologacion-aprobadas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211667" y="1690159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Trebuchet MS"/>
              <a:buNone/>
            </a:pPr>
            <a:r>
              <a:rPr lang="es-PE" sz="7200"/>
              <a:t>Contrataciones del Estado </a:t>
            </a:r>
            <a:endParaRPr sz="7200"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2040467" y="3679358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64"/>
              <a:buNone/>
            </a:pPr>
            <a:r>
              <a:rPr lang="es-PE" sz="5580"/>
              <a:t>Perú compras y SE@CE</a:t>
            </a:r>
            <a:endParaRPr sz="558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3191256" y="2039112"/>
            <a:ext cx="5468112" cy="1938528"/>
          </a:xfrm>
          <a:prstGeom prst="flowChartTerminator">
            <a:avLst/>
          </a:prstGeom>
          <a:solidFill>
            <a:srgbClr val="FFCC00"/>
          </a:solidFill>
          <a:ln w="19050" cap="rnd" cmpd="sng">
            <a:solidFill>
              <a:srgbClr val="103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8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SE@CE</a:t>
            </a:r>
            <a:endParaRPr sz="80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12"/>
          <p:cNvSpPr txBox="1"/>
          <p:nvPr/>
        </p:nvSpPr>
        <p:spPr>
          <a:xfrm>
            <a:off x="2286000" y="4334256"/>
            <a:ext cx="75255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Sistema Electrónico de Contrataciones del Estado</a:t>
            </a: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1764"/>
          </a:scheme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PE" b="1"/>
              <a:t>¿Qué es el SE@CE?</a:t>
            </a:r>
            <a:endParaRPr b="1"/>
          </a:p>
        </p:txBody>
      </p:sp>
      <p:sp>
        <p:nvSpPr>
          <p:cNvPr id="240" name="Google Shape;240;p13"/>
          <p:cNvSpPr txBox="1">
            <a:spLocks noGrp="1"/>
          </p:cNvSpPr>
          <p:nvPr>
            <p:ph type="body" idx="1"/>
          </p:nvPr>
        </p:nvSpPr>
        <p:spPr>
          <a:xfrm>
            <a:off x="838200" y="1473201"/>
            <a:ext cx="10515600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PE" sz="2000"/>
              <a:t>El Sistema Electrónico de Contrataciones del Estado, es una plataforma de intercambio y difusión de información de las contrataciones realizadas por las todas las entidades de la Administración Pública.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-PE" sz="2000"/>
              <a:t>En esta plataforma se registra parte de los documentos que integran el expediente de contratación. 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/>
          </a:p>
        </p:txBody>
      </p:sp>
      <p:grpSp>
        <p:nvGrpSpPr>
          <p:cNvPr id="241" name="Google Shape;241;p13"/>
          <p:cNvGrpSpPr/>
          <p:nvPr/>
        </p:nvGrpSpPr>
        <p:grpSpPr>
          <a:xfrm>
            <a:off x="2356498" y="3993401"/>
            <a:ext cx="5354926" cy="2728820"/>
            <a:chOff x="1327799" y="2426"/>
            <a:chExt cx="5354926" cy="2728820"/>
          </a:xfrm>
        </p:grpSpPr>
        <p:sp>
          <p:nvSpPr>
            <p:cNvPr id="242" name="Google Shape;242;p13"/>
            <p:cNvSpPr/>
            <p:nvPr/>
          </p:nvSpPr>
          <p:spPr>
            <a:xfrm>
              <a:off x="1327799" y="2426"/>
              <a:ext cx="2378130" cy="1775224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rnd" cmpd="sng">
              <a:solidFill>
                <a:srgbClr val="0C7597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 txBox="1"/>
            <p:nvPr/>
          </p:nvSpPr>
          <p:spPr>
            <a:xfrm>
              <a:off x="1369395" y="44022"/>
              <a:ext cx="2294938" cy="1733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60950" rIns="20300" bIns="203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es-PE"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Búsqueda de procesos de selección.</a:t>
              </a:r>
              <a:endPara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es-PE"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PAC – Pan Anual de Contrataciones.</a:t>
              </a:r>
              <a:endPara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es-PE"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Búsqueda de Órdenes de compra y servicios </a:t>
              </a:r>
              <a:endPara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1327799" y="1777650"/>
              <a:ext cx="2378130" cy="763346"/>
            </a:xfrm>
            <a:prstGeom prst="rect">
              <a:avLst/>
            </a:prstGeom>
            <a:gradFill>
              <a:gsLst>
                <a:gs pos="0">
                  <a:srgbClr val="3B7E9D"/>
                </a:gs>
                <a:gs pos="78000">
                  <a:srgbClr val="0A6A89"/>
                </a:gs>
                <a:gs pos="100000">
                  <a:srgbClr val="0A6A89"/>
                </a:gs>
              </a:gsLst>
              <a:lin ang="5400000" scaled="0"/>
            </a:gradFill>
            <a:ln w="12700" cap="rnd" cmpd="sng">
              <a:solidFill>
                <a:srgbClr val="0C7597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 txBox="1"/>
            <p:nvPr/>
          </p:nvSpPr>
          <p:spPr>
            <a:xfrm>
              <a:off x="1327799" y="1777650"/>
              <a:ext cx="1674739" cy="763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0" rIns="355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Zona Pública</a:t>
              </a:r>
              <a:endPara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069812" y="1898901"/>
              <a:ext cx="832345" cy="832345"/>
            </a:xfrm>
            <a:prstGeom prst="ellipse">
              <a:avLst/>
            </a:prstGeom>
            <a:solidFill>
              <a:srgbClr val="C9D5DD">
                <a:alpha val="89803"/>
              </a:srgbClr>
            </a:solidFill>
            <a:ln w="12700" cap="rnd" cmpd="sng">
              <a:solidFill>
                <a:srgbClr val="C9D5D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08366" y="2426"/>
              <a:ext cx="2378130" cy="1775224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rnd" cmpd="sng">
              <a:solidFill>
                <a:srgbClr val="0C7597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 txBox="1"/>
            <p:nvPr/>
          </p:nvSpPr>
          <p:spPr>
            <a:xfrm>
              <a:off x="4149962" y="44022"/>
              <a:ext cx="2294938" cy="1733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60950" rIns="20300" bIns="203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es-PE"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Acceso con Usuario y Clave.</a:t>
              </a:r>
              <a:endPara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es-PE"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Acceso para Entidades (Certificado SEACE) </a:t>
              </a:r>
              <a:endPara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es-PE"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Acceso para Proveedores (Usuario RUC – Clave RNP)</a:t>
              </a:r>
              <a:endPara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108366" y="1777650"/>
              <a:ext cx="2378130" cy="763346"/>
            </a:xfrm>
            <a:prstGeom prst="rect">
              <a:avLst/>
            </a:prstGeom>
            <a:gradFill>
              <a:gsLst>
                <a:gs pos="0">
                  <a:srgbClr val="3B7E9D"/>
                </a:gs>
                <a:gs pos="78000">
                  <a:srgbClr val="0A6A89"/>
                </a:gs>
                <a:gs pos="100000">
                  <a:srgbClr val="0A6A89"/>
                </a:gs>
              </a:gsLst>
              <a:lin ang="5400000" scaled="0"/>
            </a:gradFill>
            <a:ln w="12700" cap="rnd" cmpd="sng">
              <a:solidFill>
                <a:srgbClr val="0C7597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 txBox="1"/>
            <p:nvPr/>
          </p:nvSpPr>
          <p:spPr>
            <a:xfrm>
              <a:off x="4108366" y="1777650"/>
              <a:ext cx="1674739" cy="763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0" rIns="355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Zona Segura</a:t>
              </a:r>
              <a:endPara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850380" y="1898901"/>
              <a:ext cx="832345" cy="832345"/>
            </a:xfrm>
            <a:prstGeom prst="ellipse">
              <a:avLst/>
            </a:prstGeom>
            <a:solidFill>
              <a:srgbClr val="C9D5DD">
                <a:alpha val="89803"/>
              </a:srgbClr>
            </a:solidFill>
            <a:ln w="12700" cap="rnd" cmpd="sng">
              <a:solidFill>
                <a:srgbClr val="C9D5D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s-PE" sz="4400"/>
              <a:t>Búsqueda de Procedimiento de Selección </a:t>
            </a:r>
            <a:endParaRPr sz="4400"/>
          </a:p>
        </p:txBody>
      </p:sp>
      <p:sp>
        <p:nvSpPr>
          <p:cNvPr id="257" name="Google Shape;257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Font typeface="Trebuchet MS"/>
              <a:buAutoNum type="arabicPeriod"/>
            </a:pPr>
            <a:r>
              <a:rPr lang="es-PE"/>
              <a:t>Primero: ingresar a la pagina web del OSCE </a:t>
            </a:r>
            <a:r>
              <a:rPr lang="es-PE" u="sng">
                <a:solidFill>
                  <a:schemeClr val="hlink"/>
                </a:solidFill>
                <a:hlinkClick r:id="rId3"/>
              </a:rPr>
              <a:t>https://www.gob.pe/mef/osce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AutoNum type="arabicPeriod"/>
            </a:pPr>
            <a:r>
              <a:rPr lang="es-PE"/>
              <a:t>Ingresar a la Web del SEACE: </a:t>
            </a:r>
            <a:r>
              <a:rPr lang="es-PE" u="sng">
                <a:solidFill>
                  <a:schemeClr val="hlink"/>
                </a:solidFill>
                <a:hlinkClick r:id="rId4"/>
              </a:rPr>
              <a:t>https://portal.osce.gob.pe/osce/node/14336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AutoNum type="arabicPeriod"/>
            </a:pPr>
            <a:r>
              <a:rPr lang="es-PE"/>
              <a:t>Ingresar a la Zona Pública: Sección “Búsqueda de procesos de selección de su interés” </a:t>
            </a:r>
            <a:r>
              <a:rPr lang="es-PE" u="sng">
                <a:solidFill>
                  <a:schemeClr val="hlink"/>
                </a:solidFill>
                <a:hlinkClick r:id="rId5"/>
              </a:rPr>
              <a:t>https://prodapp2.seace.gob.pe/seacebus-uiwd-pub/buscadorPublico/buscadorPublico.xhtml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AutoNum type="arabicPeriod"/>
            </a:pPr>
            <a:r>
              <a:rPr lang="es-PE"/>
              <a:t> Ingresar por lo menos dos datos solicitados: </a:t>
            </a:r>
            <a:endParaRPr/>
          </a:p>
          <a:p>
            <a:pPr marL="800100" lvl="1" indent="-342900" algn="l" rtl="0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AutoNum type="alphaLcParenR"/>
            </a:pPr>
            <a:r>
              <a:rPr lang="es-PE"/>
              <a:t>Nombre o sigla de la entidad</a:t>
            </a:r>
            <a:endParaRPr/>
          </a:p>
          <a:p>
            <a:pPr marL="800100" lvl="1" indent="-342900" algn="l" rtl="0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AutoNum type="alphaLcParenR"/>
            </a:pPr>
            <a:r>
              <a:rPr lang="es-PE"/>
              <a:t>Año de la convocatoria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AutoNum type="arabicPeriod"/>
            </a:pPr>
            <a:r>
              <a:rPr lang="es-PE"/>
              <a:t>Siempre actualizar el Código Captcha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AutoNum type="arabicPeriod"/>
            </a:pPr>
            <a:r>
              <a:rPr lang="es-PE"/>
              <a:t>Hacer clic en “Buscar”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title"/>
          </p:nvPr>
        </p:nvSpPr>
        <p:spPr>
          <a:xfrm>
            <a:off x="609600" y="6397625"/>
            <a:ext cx="6886575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</a:pPr>
            <a:r>
              <a:rPr lang="es-PE" sz="1200" u="sng">
                <a:solidFill>
                  <a:schemeClr val="dk1"/>
                </a:solidFill>
                <a:hlinkClick r:id="rId3"/>
              </a:rPr>
              <a:t>https://prodapp2.seace.gob.pe/seacebus-uiwd-pub/buscadorPublico/buscadorPublico.xhtml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63" name="Google Shape;263;p15"/>
          <p:cNvPicPr preferRelativeResize="0"/>
          <p:nvPr/>
        </p:nvPicPr>
        <p:blipFill rotWithShape="1">
          <a:blip r:embed="rId4">
            <a:alphaModFix/>
          </a:blip>
          <a:srcRect l="791" r="7785"/>
          <a:stretch/>
        </p:blipFill>
        <p:spPr>
          <a:xfrm>
            <a:off x="314325" y="1266826"/>
            <a:ext cx="11606290" cy="50482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4" name="Google Shape;264;p15"/>
          <p:cNvSpPr txBox="1"/>
          <p:nvPr/>
        </p:nvSpPr>
        <p:spPr>
          <a:xfrm>
            <a:off x="96309" y="390526"/>
            <a:ext cx="9342966" cy="793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PE" sz="36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Búsqueda de Procedimiento de Selección</a:t>
            </a:r>
            <a:endParaRPr sz="3600" b="1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314325" y="2695575"/>
            <a:ext cx="1552575" cy="495300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954880" y="2187576"/>
            <a:ext cx="271463" cy="4254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450056" y="3790951"/>
            <a:ext cx="1293020" cy="495300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5784056" y="3429000"/>
            <a:ext cx="130970" cy="4508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6317456" y="4552951"/>
            <a:ext cx="1293020" cy="371474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15"/>
          <p:cNvSpPr/>
          <p:nvPr/>
        </p:nvSpPr>
        <p:spPr>
          <a:xfrm>
            <a:off x="2438400" y="3136900"/>
            <a:ext cx="1743075" cy="742951"/>
          </a:xfrm>
          <a:prstGeom prst="ellipse">
            <a:avLst/>
          </a:prstGeom>
          <a:noFill/>
          <a:ln w="19050" cap="rnd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4400681" y="3606802"/>
            <a:ext cx="582084" cy="2222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19050" cap="rnd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3810000" y="1695450"/>
            <a:ext cx="2105026" cy="1247775"/>
          </a:xfrm>
          <a:prstGeom prst="wedgeRoundRectCallout">
            <a:avLst>
              <a:gd name="adj1" fmla="val -28978"/>
              <a:gd name="adj2" fmla="val 94561"/>
              <a:gd name="adj3" fmla="val 16667"/>
            </a:avLst>
          </a:pr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Siempre actualizar el código captcha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3" name="Google Shape;273;p15"/>
          <p:cNvSpPr/>
          <p:nvPr/>
        </p:nvSpPr>
        <p:spPr>
          <a:xfrm>
            <a:off x="11565731" y="4102100"/>
            <a:ext cx="130970" cy="4508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97" y="1624849"/>
            <a:ext cx="11475517" cy="43854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79" name="Google Shape;279;p16"/>
          <p:cNvSpPr/>
          <p:nvPr/>
        </p:nvSpPr>
        <p:spPr>
          <a:xfrm>
            <a:off x="10544175" y="1443874"/>
            <a:ext cx="1362075" cy="540502"/>
          </a:xfrm>
          <a:prstGeom prst="ellipse">
            <a:avLst/>
          </a:prstGeom>
          <a:noFill/>
          <a:ln w="19050" cap="rnd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16"/>
          <p:cNvSpPr/>
          <p:nvPr/>
        </p:nvSpPr>
        <p:spPr>
          <a:xfrm>
            <a:off x="11478952" y="2462212"/>
            <a:ext cx="390525" cy="1619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16"/>
          <p:cNvSpPr/>
          <p:nvPr/>
        </p:nvSpPr>
        <p:spPr>
          <a:xfrm>
            <a:off x="447675" y="2466975"/>
            <a:ext cx="10977563" cy="161925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11176260" y="2367568"/>
            <a:ext cx="248978" cy="351212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904" y="400049"/>
            <a:ext cx="11480892" cy="593407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50" y="2289422"/>
            <a:ext cx="11402582" cy="313538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93" name="Google Shape;293;p18"/>
          <p:cNvSpPr/>
          <p:nvPr/>
        </p:nvSpPr>
        <p:spPr>
          <a:xfrm>
            <a:off x="7620000" y="1257300"/>
            <a:ext cx="790575" cy="13620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7267575" y="2743200"/>
            <a:ext cx="1295400" cy="2238375"/>
          </a:xfrm>
          <a:prstGeom prst="roundRect">
            <a:avLst>
              <a:gd name="adj" fmla="val 16667"/>
            </a:avLst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720" y="2797014"/>
            <a:ext cx="7914552" cy="298654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00" name="Google Shape;30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403" y="543739"/>
            <a:ext cx="11079939" cy="192559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01" name="Google Shape;301;p19"/>
          <p:cNvSpPr/>
          <p:nvPr/>
        </p:nvSpPr>
        <p:spPr>
          <a:xfrm>
            <a:off x="196403" y="3044664"/>
            <a:ext cx="1619249" cy="2162175"/>
          </a:xfrm>
          <a:prstGeom prst="wedgeRoundRectCallout">
            <a:avLst>
              <a:gd name="adj1" fmla="val 149755"/>
              <a:gd name="adj2" fmla="val -122081"/>
              <a:gd name="adj3" fmla="val 16667"/>
            </a:avLst>
          </a:prstGeom>
          <a:noFill/>
          <a:ln w="19050" cap="rnd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Fecha y hora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Motivo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Acciones:</a:t>
            </a:r>
            <a:r>
              <a:rPr lang="es-PE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s-PE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Convocatoria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s-PE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 y actualizaciones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s-PE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Postergaciones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s-PE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Integración de Bases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s-PE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Elevaciones, ect.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304" y="4191830"/>
            <a:ext cx="10964447" cy="171552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07" name="Google Shape;307;p20"/>
          <p:cNvSpPr/>
          <p:nvPr/>
        </p:nvSpPr>
        <p:spPr>
          <a:xfrm rot="10800000">
            <a:off x="9947405" y="4045919"/>
            <a:ext cx="440055" cy="40594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rnd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8" name="Google Shape;308;p20"/>
          <p:cNvSpPr/>
          <p:nvPr/>
        </p:nvSpPr>
        <p:spPr>
          <a:xfrm rot="10635721">
            <a:off x="10819925" y="4055719"/>
            <a:ext cx="419822" cy="39917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rnd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9" name="Google Shape;30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04" y="1714381"/>
            <a:ext cx="11079939" cy="192559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10" name="Google Shape;310;p20"/>
          <p:cNvSpPr/>
          <p:nvPr/>
        </p:nvSpPr>
        <p:spPr>
          <a:xfrm>
            <a:off x="4681212" y="1742950"/>
            <a:ext cx="978117" cy="1103010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4915477" y="3061829"/>
            <a:ext cx="509588" cy="72405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rnd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9005573" y="4451867"/>
            <a:ext cx="941832" cy="1448185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879" y="372282"/>
            <a:ext cx="11698451" cy="172675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cxnSp>
        <p:nvCxnSpPr>
          <p:cNvPr id="318" name="Google Shape;318;p21"/>
          <p:cNvCxnSpPr/>
          <p:nvPr/>
        </p:nvCxnSpPr>
        <p:spPr>
          <a:xfrm rot="10800000" flipH="1">
            <a:off x="6335322" y="1892082"/>
            <a:ext cx="3199202" cy="1030534"/>
          </a:xfrm>
          <a:prstGeom prst="straightConnector1">
            <a:avLst/>
          </a:pr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319" name="Google Shape;31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879" y="3494881"/>
            <a:ext cx="11079939" cy="192559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20" name="Google Shape;320;p21"/>
          <p:cNvSpPr/>
          <p:nvPr/>
        </p:nvSpPr>
        <p:spPr>
          <a:xfrm>
            <a:off x="5525698" y="2949150"/>
            <a:ext cx="1619249" cy="519197"/>
          </a:xfrm>
          <a:prstGeom prst="wedgeRoundRectCallout">
            <a:avLst>
              <a:gd name="adj1" fmla="val -16716"/>
              <a:gd name="adj2" fmla="val 92054"/>
              <a:gd name="adj3" fmla="val 16667"/>
            </a:avLst>
          </a:prstGeom>
          <a:noFill/>
          <a:ln w="19050" cap="rnd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Dictamen o Pronunciamientos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5547045" y="3618839"/>
            <a:ext cx="978117" cy="1103010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21"/>
          <p:cNvSpPr/>
          <p:nvPr/>
        </p:nvSpPr>
        <p:spPr>
          <a:xfrm rot="5400000">
            <a:off x="8292786" y="2940953"/>
            <a:ext cx="740399" cy="3743325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3" name="Google Shape;323;p21"/>
          <p:cNvSpPr/>
          <p:nvPr/>
        </p:nvSpPr>
        <p:spPr>
          <a:xfrm>
            <a:off x="7534275" y="5025184"/>
            <a:ext cx="2400300" cy="790575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Revisar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486" y="2662248"/>
            <a:ext cx="3125650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 txBox="1">
            <a:spLocks noGrp="1"/>
          </p:cNvSpPr>
          <p:nvPr>
            <p:ph type="ctrTitle"/>
          </p:nvPr>
        </p:nvSpPr>
        <p:spPr>
          <a:xfrm>
            <a:off x="1247775" y="124201"/>
            <a:ext cx="7105650" cy="182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PE" sz="3600" b="1" u="sng"/>
              <a:t>PERÚ COMPRAS </a:t>
            </a:r>
            <a:br>
              <a:rPr lang="es-PE" sz="3600" b="1" u="sng"/>
            </a:br>
            <a:r>
              <a:rPr lang="es-PE" sz="3600" b="1" u="sng"/>
              <a:t>Central de Compras Públicas </a:t>
            </a:r>
            <a:endParaRPr sz="3600" b="1" u="sng"/>
          </a:p>
        </p:txBody>
      </p: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4800600" y="2604836"/>
            <a:ext cx="4973053" cy="248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s-PE" b="1">
                <a:solidFill>
                  <a:schemeClr val="dk1"/>
                </a:solidFill>
              </a:rPr>
              <a:t>¿Qué es Perú Compras?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s-PE">
                <a:solidFill>
                  <a:schemeClr val="dk1"/>
                </a:solidFill>
              </a:rPr>
              <a:t>Perú Compras es un organismo público </a:t>
            </a:r>
            <a:r>
              <a:rPr lang="es-PE" sz="3200" b="1">
                <a:solidFill>
                  <a:schemeClr val="dk1"/>
                </a:solidFill>
              </a:rPr>
              <a:t>ejecutor</a:t>
            </a:r>
            <a:r>
              <a:rPr lang="es-PE">
                <a:solidFill>
                  <a:schemeClr val="dk1"/>
                </a:solidFill>
              </a:rPr>
              <a:t> adscrito al Ministerio de Economía y Finanzas, cuyo objetivo es optimizar las contrataciones públicas a nivel nacional.  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304800" y="5084845"/>
            <a:ext cx="4203032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PE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Creado mediante Decreto Legislativo Nº 1018 el año 2008, iniciando funciones en  marzo del 2016. 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928" y="1486714"/>
            <a:ext cx="11079939" cy="192559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29" name="Google Shape;329;p22"/>
          <p:cNvSpPr/>
          <p:nvPr/>
        </p:nvSpPr>
        <p:spPr>
          <a:xfrm>
            <a:off x="7704467" y="222687"/>
            <a:ext cx="1352549" cy="1137404"/>
          </a:xfrm>
          <a:prstGeom prst="wedgeRoundRectCallout">
            <a:avLst>
              <a:gd name="adj1" fmla="val 184891"/>
              <a:gd name="adj2" fmla="val 87678"/>
              <a:gd name="adj3" fmla="val 16667"/>
            </a:avLst>
          </a:prstGeom>
          <a:noFill/>
          <a:ln w="19050" cap="rnd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Nombres de los miembros del comité de selección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0" name="Google Shape;330;p22"/>
          <p:cNvSpPr/>
          <p:nvPr/>
        </p:nvSpPr>
        <p:spPr>
          <a:xfrm>
            <a:off x="10767687" y="1600075"/>
            <a:ext cx="978117" cy="1103010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1" name="Google Shape;33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307" y="4029076"/>
            <a:ext cx="11436560" cy="193375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32" name="Google Shape;332;p22"/>
          <p:cNvSpPr/>
          <p:nvPr/>
        </p:nvSpPr>
        <p:spPr>
          <a:xfrm>
            <a:off x="8577482" y="4377772"/>
            <a:ext cx="1423768" cy="1299128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3" name="Google Shape;333;p22"/>
          <p:cNvSpPr/>
          <p:nvPr/>
        </p:nvSpPr>
        <p:spPr>
          <a:xfrm>
            <a:off x="1509386" y="4263472"/>
            <a:ext cx="2186313" cy="1413428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Google Shape;334;p22"/>
          <p:cNvSpPr/>
          <p:nvPr/>
        </p:nvSpPr>
        <p:spPr>
          <a:xfrm>
            <a:off x="11001951" y="3176901"/>
            <a:ext cx="509588" cy="72405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rnd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49" y="2501704"/>
            <a:ext cx="11079939" cy="192559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40" name="Google Shape;3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49" y="617064"/>
            <a:ext cx="10679931" cy="147512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cxnSp>
        <p:nvCxnSpPr>
          <p:cNvPr id="341" name="Google Shape;341;p23"/>
          <p:cNvCxnSpPr/>
          <p:nvPr/>
        </p:nvCxnSpPr>
        <p:spPr>
          <a:xfrm rot="10800000" flipH="1">
            <a:off x="1075419" y="1857376"/>
            <a:ext cx="8620" cy="1454724"/>
          </a:xfrm>
          <a:prstGeom prst="straightConnector1">
            <a:avLst/>
          </a:pr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342" name="Google Shape;3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25" y="5314540"/>
            <a:ext cx="9531436" cy="537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" name="Google Shape;343;p23"/>
          <p:cNvCxnSpPr/>
          <p:nvPr/>
        </p:nvCxnSpPr>
        <p:spPr>
          <a:xfrm flipH="1">
            <a:off x="2315240" y="4474572"/>
            <a:ext cx="1" cy="822581"/>
          </a:xfrm>
          <a:prstGeom prst="straightConnector1">
            <a:avLst/>
          </a:pr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44" name="Google Shape;344;p23"/>
          <p:cNvSpPr/>
          <p:nvPr/>
        </p:nvSpPr>
        <p:spPr>
          <a:xfrm>
            <a:off x="586361" y="3312100"/>
            <a:ext cx="978117" cy="1103010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5" name="Google Shape;345;p23"/>
          <p:cNvSpPr/>
          <p:nvPr/>
        </p:nvSpPr>
        <p:spPr>
          <a:xfrm>
            <a:off x="1821087" y="3312100"/>
            <a:ext cx="978117" cy="1103010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6" name="Google Shape;346;p23"/>
          <p:cNvSpPr/>
          <p:nvPr/>
        </p:nvSpPr>
        <p:spPr>
          <a:xfrm>
            <a:off x="1573097" y="818908"/>
            <a:ext cx="978117" cy="1103010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7" name="Google Shape;347;p23"/>
          <p:cNvSpPr/>
          <p:nvPr/>
        </p:nvSpPr>
        <p:spPr>
          <a:xfrm>
            <a:off x="6701411" y="816845"/>
            <a:ext cx="978117" cy="1103010"/>
          </a:xfrm>
          <a:prstGeom prst="ellipse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"/>
          <p:cNvSpPr txBox="1">
            <a:spLocks noGrp="1"/>
          </p:cNvSpPr>
          <p:nvPr>
            <p:ph type="title"/>
          </p:nvPr>
        </p:nvSpPr>
        <p:spPr>
          <a:xfrm>
            <a:off x="3687234" y="1381125"/>
            <a:ext cx="4008966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Trebuchet MS"/>
              <a:buNone/>
            </a:pPr>
            <a:r>
              <a:rPr lang="es-PE" sz="6600" b="1"/>
              <a:t>¡Gracias¡</a:t>
            </a:r>
            <a:endParaRPr sz="6600" b="1"/>
          </a:p>
        </p:txBody>
      </p:sp>
      <p:sp>
        <p:nvSpPr>
          <p:cNvPr id="353" name="Google Shape;353;p24"/>
          <p:cNvSpPr txBox="1"/>
          <p:nvPr/>
        </p:nvSpPr>
        <p:spPr>
          <a:xfrm>
            <a:off x="1086909" y="6122504"/>
            <a:ext cx="36374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03048"/>
              </a:buClr>
              <a:buSzPts val="1800"/>
              <a:buFont typeface="Trebuchet MS"/>
              <a:buNone/>
            </a:pPr>
            <a:r>
              <a:rPr lang="es-PE" sz="1800" b="1" u="sng">
                <a:solidFill>
                  <a:srgbClr val="103048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Cecilia.lopezsilvera@Gmail.com</a:t>
            </a:r>
            <a:endParaRPr sz="1800" b="1">
              <a:solidFill>
                <a:srgbClr val="10304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03048"/>
              </a:buClr>
              <a:buSzPts val="1800"/>
              <a:buFont typeface="Trebuchet MS"/>
              <a:buNone/>
            </a:pPr>
            <a:r>
              <a:rPr lang="es-PE" sz="1800" b="1" u="sng">
                <a:solidFill>
                  <a:srgbClr val="103048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clopez@transparencia.org.pe</a:t>
            </a:r>
            <a:r>
              <a:rPr lang="es-PE" sz="1800" b="1">
                <a:solidFill>
                  <a:srgbClr val="103048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800" b="1">
              <a:solidFill>
                <a:srgbClr val="10304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4" name="Google Shape;35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4392" y="3019425"/>
            <a:ext cx="2914650" cy="1921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PE" b="1" u="sng"/>
              <a:t>Funciones: </a:t>
            </a:r>
            <a:endParaRPr b="1" u="sng"/>
          </a:p>
        </p:txBody>
      </p:sp>
      <p:sp>
        <p:nvSpPr>
          <p:cNvPr id="158" name="Google Shape;158;p3"/>
          <p:cNvSpPr txBox="1">
            <a:spLocks noGrp="1"/>
          </p:cNvSpPr>
          <p:nvPr>
            <p:ph type="body" idx="1"/>
          </p:nvPr>
        </p:nvSpPr>
        <p:spPr>
          <a:xfrm>
            <a:off x="380374" y="1930400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1440"/>
              <a:buFont typeface="Trebuchet MS"/>
              <a:buAutoNum type="arabicPeriod"/>
            </a:pPr>
            <a:r>
              <a:rPr lang="es-PE"/>
              <a:t>Realizar </a:t>
            </a:r>
            <a:r>
              <a:rPr lang="es-PE" b="1">
                <a:solidFill>
                  <a:srgbClr val="0000FF"/>
                </a:solidFill>
              </a:rPr>
              <a:t>compras corporativas</a:t>
            </a:r>
            <a:r>
              <a:rPr lang="es-PE"/>
              <a:t> obligatorias y facultativas que le encarguen  otras entidades públicas. </a:t>
            </a:r>
            <a:endParaRPr/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AutoNum type="arabicPeriod"/>
            </a:pPr>
            <a:r>
              <a:rPr lang="es-PE"/>
              <a:t>Realizar las </a:t>
            </a:r>
            <a:r>
              <a:rPr lang="es-PE" b="1">
                <a:solidFill>
                  <a:srgbClr val="0000FF"/>
                </a:solidFill>
              </a:rPr>
              <a:t>contrataciones por encaro de </a:t>
            </a:r>
            <a:r>
              <a:rPr lang="es-PE"/>
              <a:t>otras entidades públicas, desde la determinación de las características de </a:t>
            </a:r>
            <a:r>
              <a:rPr lang="es-PE" b="1" u="sng"/>
              <a:t>bienes o servicios</a:t>
            </a:r>
            <a:r>
              <a:rPr lang="es-PE"/>
              <a:t> a contratar hasta antes de la suscripción de contrato. </a:t>
            </a:r>
            <a:endParaRPr/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AutoNum type="arabicPeriod"/>
            </a:pPr>
            <a:r>
              <a:rPr lang="es-PE"/>
              <a:t>Conductor de los procesos de selección para la generación de </a:t>
            </a:r>
            <a:r>
              <a:rPr lang="es-PE" b="1">
                <a:solidFill>
                  <a:srgbClr val="0000FF"/>
                </a:solidFill>
              </a:rPr>
              <a:t>Convenios Marco</a:t>
            </a:r>
            <a:r>
              <a:rPr lang="es-PE" b="1"/>
              <a:t>.</a:t>
            </a:r>
            <a:endParaRPr/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AutoNum type="arabicPeriod"/>
            </a:pPr>
            <a:r>
              <a:rPr lang="es-PE"/>
              <a:t>Promover la </a:t>
            </a:r>
            <a:r>
              <a:rPr lang="es-PE" b="1">
                <a:solidFill>
                  <a:srgbClr val="0000FF"/>
                </a:solidFill>
              </a:rPr>
              <a:t>Subasta</a:t>
            </a:r>
            <a:r>
              <a:rPr lang="es-PE" b="1"/>
              <a:t> </a:t>
            </a:r>
            <a:r>
              <a:rPr lang="es-PE" b="1">
                <a:solidFill>
                  <a:srgbClr val="0000FF"/>
                </a:solidFill>
              </a:rPr>
              <a:t>Inversa</a:t>
            </a:r>
            <a:r>
              <a:rPr lang="es-PE"/>
              <a:t>. </a:t>
            </a:r>
            <a:endParaRPr/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AutoNum type="arabicPeriod"/>
            </a:pPr>
            <a:r>
              <a:rPr lang="es-PE"/>
              <a:t>Homologación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PE" b="1" u="sng"/>
              <a:t>Compras corporativas: </a:t>
            </a:r>
            <a:endParaRPr b="1" u="sng"/>
          </a:p>
        </p:txBody>
      </p:sp>
      <p:sp>
        <p:nvSpPr>
          <p:cNvPr id="164" name="Google Shape;164;p4"/>
          <p:cNvSpPr txBox="1">
            <a:spLocks noGrp="1"/>
          </p:cNvSpPr>
          <p:nvPr>
            <p:ph type="body" idx="1"/>
          </p:nvPr>
        </p:nvSpPr>
        <p:spPr>
          <a:xfrm>
            <a:off x="730625" y="1462550"/>
            <a:ext cx="8730900" cy="16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s-PE"/>
              <a:t>Es una estrategia de compra que agrupa la demanda de varias entidades para contratar bienes y servicios (homogéneos, iguales), mediante un solo procedimiento de contratación, a fin de alcanzar condiciones ventajosas para el Estado. 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838200" y="4244042"/>
            <a:ext cx="10515600" cy="168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730624" y="3321424"/>
            <a:ext cx="4796118" cy="31279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Obligatorias: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sng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Establecidas por Decreto Supremo del MEF con el voto aprobatorio del Consejo de Ministros. 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-"/>
            </a:pPr>
            <a:r>
              <a:rPr lang="es-PE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Bienes y servicios a contratar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-"/>
            </a:pPr>
            <a:r>
              <a:rPr lang="es-PE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Entidades participantes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-"/>
            </a:pPr>
            <a:r>
              <a:rPr lang="es-PE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Entidades parte del comité técnico especializado  </a:t>
            </a: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6351494" y="4365065"/>
            <a:ext cx="4796118" cy="22053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Facultativas: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Aprobadas mediante Resolución Jefatural de PERÚ COMPRAS y se realizan a través de convenios interinstitucionales entre PERÚ COMPRAS y entidades participantes.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484239" y="394621"/>
            <a:ext cx="4316361" cy="183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s-PE" sz="4400" b="1" u="sng"/>
              <a:t>Contrataciones por Encargo</a:t>
            </a:r>
            <a:endParaRPr sz="4400" b="1" u="sng"/>
          </a:p>
        </p:txBody>
      </p:sp>
      <p:sp>
        <p:nvSpPr>
          <p:cNvPr id="173" name="Google Shape;173;p5"/>
          <p:cNvSpPr txBox="1">
            <a:spLocks noGrp="1"/>
          </p:cNvSpPr>
          <p:nvPr>
            <p:ph type="body" idx="1"/>
          </p:nvPr>
        </p:nvSpPr>
        <p:spPr>
          <a:xfrm>
            <a:off x="5235677" y="734245"/>
            <a:ext cx="6710518" cy="125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s-PE" sz="1850"/>
              <a:t>Es una estrategia de compra, que permite otras entidades públicas encargar a PERÚ COMPRAS la realización de las actuaciones preparatorias, procedimiento de selección (bienes, servicios). </a:t>
            </a:r>
            <a:endParaRPr sz="1850"/>
          </a:p>
        </p:txBody>
      </p:sp>
      <p:grpSp>
        <p:nvGrpSpPr>
          <p:cNvPr id="174" name="Google Shape;174;p5"/>
          <p:cNvGrpSpPr/>
          <p:nvPr/>
        </p:nvGrpSpPr>
        <p:grpSpPr>
          <a:xfrm>
            <a:off x="617156" y="2743875"/>
            <a:ext cx="8366886" cy="3522899"/>
            <a:chOff x="7366" y="362625"/>
            <a:chExt cx="8366886" cy="3522899"/>
          </a:xfrm>
        </p:grpSpPr>
        <p:sp>
          <p:nvSpPr>
            <p:cNvPr id="175" name="Google Shape;175;p5"/>
            <p:cNvSpPr/>
            <p:nvPr/>
          </p:nvSpPr>
          <p:spPr>
            <a:xfrm>
              <a:off x="7366" y="362625"/>
              <a:ext cx="2201812" cy="1321087"/>
            </a:xfrm>
            <a:prstGeom prst="roundRect">
              <a:avLst>
                <a:gd name="adj" fmla="val 10000"/>
              </a:avLst>
            </a:prstGeom>
            <a:solidFill>
              <a:srgbClr val="133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46059" y="401318"/>
              <a:ext cx="2124426" cy="1243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Entidad presenta una solicitud </a:t>
              </a: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402938" y="750144"/>
              <a:ext cx="466784" cy="54604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133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2402938" y="859354"/>
              <a:ext cx="326749" cy="327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089903" y="362625"/>
              <a:ext cx="2201812" cy="1321087"/>
            </a:xfrm>
            <a:prstGeom prst="roundRect">
              <a:avLst>
                <a:gd name="adj" fmla="val 10000"/>
              </a:avLst>
            </a:prstGeom>
            <a:solidFill>
              <a:srgbClr val="1A5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3128596" y="401318"/>
              <a:ext cx="2124426" cy="1243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PERÚ COMPRAS evalúa aspectos formales y de fondo</a:t>
              </a: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5485474" y="750144"/>
              <a:ext cx="466784" cy="54604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1B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5485474" y="859354"/>
              <a:ext cx="326749" cy="327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172440" y="362625"/>
              <a:ext cx="2201812" cy="1321087"/>
            </a:xfrm>
            <a:prstGeom prst="roundRect">
              <a:avLst>
                <a:gd name="adj" fmla="val 10000"/>
              </a:avLst>
            </a:prstGeom>
            <a:solidFill>
              <a:srgbClr val="208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6211133" y="401318"/>
              <a:ext cx="2124426" cy="1243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 suscribe un convenio</a:t>
              </a: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 rot="5400000">
              <a:off x="7039954" y="1837839"/>
              <a:ext cx="466784" cy="54604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29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7109532" y="1877472"/>
              <a:ext cx="327629" cy="326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172440" y="2564437"/>
              <a:ext cx="2201812" cy="1321087"/>
            </a:xfrm>
            <a:prstGeom prst="roundRect">
              <a:avLst>
                <a:gd name="adj" fmla="val 10000"/>
              </a:avLst>
            </a:prstGeom>
            <a:solidFill>
              <a:srgbClr val="27A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6211133" y="2603130"/>
              <a:ext cx="2124426" cy="1243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PERÚ COMPRAS realiza todo el procedimiento de selección </a:t>
              </a: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 rot="10800000">
              <a:off x="5511896" y="2951956"/>
              <a:ext cx="466784" cy="54604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BB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5651931" y="3061166"/>
              <a:ext cx="326749" cy="327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3089903" y="2564437"/>
              <a:ext cx="2201812" cy="1321087"/>
            </a:xfrm>
            <a:prstGeom prst="roundRect">
              <a:avLst>
                <a:gd name="adj" fmla="val 10000"/>
              </a:avLst>
            </a:prstGeom>
            <a:solidFill>
              <a:srgbClr val="2DC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3128596" y="2603130"/>
              <a:ext cx="2124426" cy="1243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Entrega todo el Expediente de Contratación a la Entidad </a:t>
              </a: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 rot="10800000">
              <a:off x="2429359" y="2951956"/>
              <a:ext cx="466784" cy="54604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3DD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4" name="Google Shape;194;p5"/>
            <p:cNvSpPr txBox="1"/>
            <p:nvPr/>
          </p:nvSpPr>
          <p:spPr>
            <a:xfrm>
              <a:off x="2569394" y="3061166"/>
              <a:ext cx="326749" cy="327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7366" y="2564437"/>
              <a:ext cx="2201812" cy="1321087"/>
            </a:xfrm>
            <a:prstGeom prst="roundRect">
              <a:avLst>
                <a:gd name="adj" fmla="val 10000"/>
              </a:avLst>
            </a:prstGeom>
            <a:solidFill>
              <a:srgbClr val="3DD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46059" y="2603130"/>
              <a:ext cx="2124426" cy="1243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Entidad suscribe contrato</a:t>
              </a: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PE" b="1" u="sng"/>
              <a:t>Subasta Inversa:</a:t>
            </a:r>
            <a:endParaRPr b="1" u="sng"/>
          </a:p>
        </p:txBody>
      </p:sp>
      <p:sp>
        <p:nvSpPr>
          <p:cNvPr id="202" name="Google Shape;20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435700" cy="21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s-PE" sz="3200"/>
              <a:t>Es un procedimiento de selección para la contratación de bienes y servicios comunes que cuenten con </a:t>
            </a:r>
            <a:r>
              <a:rPr lang="es-PE" sz="3200" b="1" u="sng"/>
              <a:t>ficha técnica</a:t>
            </a:r>
            <a:r>
              <a:rPr lang="es-PE" sz="3200"/>
              <a:t> y esté incluida en el </a:t>
            </a:r>
            <a:r>
              <a:rPr lang="es-PE" sz="3200" b="1" u="sng"/>
              <a:t>Listado de Bienes y Servicios Comunes</a:t>
            </a:r>
            <a:r>
              <a:rPr lang="es-PE" sz="3200"/>
              <a:t>. </a:t>
            </a:r>
            <a:endParaRPr/>
          </a:p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s-PE" sz="3200"/>
              <a:t>Beneficio principal es la elección de mejor precio. </a:t>
            </a:r>
            <a:endParaRPr/>
          </a:p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s-PE" sz="3200"/>
              <a:t>Permite mayor </a:t>
            </a:r>
            <a:r>
              <a:rPr lang="es-PE" sz="3200" b="1" u="sng"/>
              <a:t>transparencia</a:t>
            </a:r>
            <a:r>
              <a:rPr lang="es-PE" sz="3200"/>
              <a:t> y control. 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s-PE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http://www2.seace.gob.pe/</a:t>
            </a:r>
            <a:r>
              <a:rPr lang="es-PE" sz="3200"/>
              <a:t> 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006" y="225035"/>
            <a:ext cx="8642555" cy="640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PE" b="1" u="sng"/>
              <a:t>Homologación : </a:t>
            </a:r>
            <a:endParaRPr b="1" u="sng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8697000" cy="14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s-PE"/>
              <a:t>Es un proceso mediante el cual las Entidades del Poder Ejecutivo que formulan políticas públicas nacionales y/o sectoriales, establecen las características técnicas y/o requisitos de calificación de los requerimientos relacionados al ámbito de su competencia.  </a:t>
            </a: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2826508" y="3005320"/>
            <a:ext cx="2057400" cy="551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rgbClr val="103048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Homologación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6679056" y="3098795"/>
            <a:ext cx="2057400" cy="551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rgbClr val="103048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Estandarización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2598500" y="3891444"/>
            <a:ext cx="2513400" cy="1746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rgbClr val="103048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Establecer características técnicas y/ requisitos de calificación   </a:t>
            </a:r>
            <a:endParaRPr sz="1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6451050" y="3940863"/>
            <a:ext cx="2513400" cy="1746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rgbClr val="103048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Proceso de racionalización que consiste en ajustar a un solo tipo los bienes y servicios a contratar (marcas y patentes)</a:t>
            </a: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2826506" y="5873898"/>
            <a:ext cx="2057400" cy="55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rgbClr val="103048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Opinión favorable de </a:t>
            </a:r>
            <a:r>
              <a:rPr lang="es-PE"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PERÚ COMPRAS </a:t>
            </a:r>
            <a:endParaRPr sz="1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6593179" y="5978753"/>
            <a:ext cx="2057400" cy="55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rgbClr val="103048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Cada Entidad</a:t>
            </a:r>
            <a:endParaRPr sz="1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5531605" y="4482404"/>
            <a:ext cx="794100" cy="420600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100" u="sng">
                <a:solidFill>
                  <a:schemeClr val="hlink"/>
                </a:solidFill>
                <a:hlinkClick r:id="rId3"/>
              </a:rPr>
              <a:t>https://www.perucompras.gob.pe/homologacion/relacion-fichas-homologacion-aprobadas.php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259825" y="143899"/>
            <a:ext cx="105156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PE" b="1" u="sng"/>
              <a:t>Catálogo Electrónico de Acuerdo Marco:</a:t>
            </a:r>
            <a:endParaRPr b="1" u="sng"/>
          </a:p>
        </p:txBody>
      </p:sp>
      <p:sp>
        <p:nvSpPr>
          <p:cNvPr id="227" name="Google Shape;227;p6"/>
          <p:cNvSpPr txBox="1">
            <a:spLocks noGrp="1"/>
          </p:cNvSpPr>
          <p:nvPr>
            <p:ph type="body" idx="1"/>
          </p:nvPr>
        </p:nvSpPr>
        <p:spPr>
          <a:xfrm>
            <a:off x="838200" y="988150"/>
            <a:ext cx="86637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s-PE"/>
              <a:t>Método especial de contratación, a través del cual se realiza una contratación sin mediar el procedimiento de selección, siempre y cuando los bienes y servicios formen parte de los catálogos electrónicos. 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s-PE"/>
              <a:t>Es de uso obligatorio para todas las entidades públicas. 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s-PE" b="1" u="sng"/>
              <a:t>Beneficios:</a:t>
            </a:r>
            <a:endParaRPr b="1" u="sng"/>
          </a:p>
        </p:txBody>
      </p:sp>
      <p:graphicFrame>
        <p:nvGraphicFramePr>
          <p:cNvPr id="228" name="Google Shape;228;p6"/>
          <p:cNvGraphicFramePr/>
          <p:nvPr/>
        </p:nvGraphicFramePr>
        <p:xfrm>
          <a:off x="1073047" y="294326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{D23566BA-E07E-4CA0-93D8-15A2E4EE64A4}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PROVEEDORES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ENTIDADES PÚBLICAS 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Reducción de tiempo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Reducción de costos y tiempo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Oportunidades de venta múltiples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Variedad de productos en una sola plataforma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Promoción permanente de sus productos y de gestión de mejoras </a:t>
                      </a:r>
                      <a:endParaRPr sz="1800"/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Revisar diferentes condiciones comerciales y técnicas de bienes y servicios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Propicia el acceso de la micro y pequeña empresa a las contrataciones públicas</a:t>
                      </a:r>
                      <a:endParaRPr sz="1800"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Personalizado 2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0F7597"/>
      </a:accent1>
      <a:accent2>
        <a:srgbClr val="164161"/>
      </a:accent2>
      <a:accent3>
        <a:srgbClr val="42D0A2"/>
      </a:accent3>
      <a:accent4>
        <a:srgbClr val="164A35"/>
      </a:accent4>
      <a:accent5>
        <a:srgbClr val="205828"/>
      </a:accent5>
      <a:accent6>
        <a:srgbClr val="4C6E1A"/>
      </a:accent6>
      <a:hlink>
        <a:srgbClr val="107082"/>
      </a:hlink>
      <a:folHlink>
        <a:srgbClr val="327A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Panorámica</PresentationFormat>
  <Paragraphs>97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Noto Sans Symbols</vt:lpstr>
      <vt:lpstr>Trebuchet MS</vt:lpstr>
      <vt:lpstr>Faceta</vt:lpstr>
      <vt:lpstr>Contrataciones del Estado </vt:lpstr>
      <vt:lpstr>PERÚ COMPRAS  Central de Compras Públicas </vt:lpstr>
      <vt:lpstr>Funciones: </vt:lpstr>
      <vt:lpstr>Compras corporativas: </vt:lpstr>
      <vt:lpstr>Contrataciones por Encargo</vt:lpstr>
      <vt:lpstr>Subasta Inversa:</vt:lpstr>
      <vt:lpstr>Presentación de PowerPoint</vt:lpstr>
      <vt:lpstr>Homologación : </vt:lpstr>
      <vt:lpstr>Catálogo Electrónico de Acuerdo Marco:</vt:lpstr>
      <vt:lpstr>Presentación de PowerPoint</vt:lpstr>
      <vt:lpstr>¿Qué es el SE@CE?</vt:lpstr>
      <vt:lpstr>Búsqueda de Procedimiento de Selección </vt:lpstr>
      <vt:lpstr>https://prodapp2.seace.gob.pe/seacebus-uiwd-pub/buscadorPublico/buscadorPublico.xhtml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Contrataciones del Estado </dc:title>
  <dc:creator>CoreI5</dc:creator>
  <cp:lastModifiedBy>CoreI5</cp:lastModifiedBy>
  <cp:revision>2</cp:revision>
  <dcterms:created xsi:type="dcterms:W3CDTF">2019-10-15T22:06:51Z</dcterms:created>
  <dcterms:modified xsi:type="dcterms:W3CDTF">2019-10-17T16:06:11Z</dcterms:modified>
</cp:coreProperties>
</file>