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5" r:id="rId7"/>
    <p:sldId id="266" r:id="rId8"/>
    <p:sldId id="267" r:id="rId9"/>
    <p:sldId id="258" r:id="rId10"/>
    <p:sldId id="264" r:id="rId11"/>
    <p:sldId id="259" r:id="rId12"/>
    <p:sldId id="269" r:id="rId13"/>
    <p:sldId id="260" r:id="rId14"/>
    <p:sldId id="272" r:id="rId15"/>
    <p:sldId id="270" r:id="rId16"/>
    <p:sldId id="271" r:id="rId17"/>
    <p:sldId id="268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i="0" dirty="0" err="1" smtClean="0"/>
              <a:t>Conducta</a:t>
            </a:r>
            <a:r>
              <a:rPr lang="en-US" sz="2000" i="0" dirty="0" smtClean="0"/>
              <a:t>: Que </a:t>
            </a:r>
            <a:r>
              <a:rPr lang="en-US" sz="2000" i="0" dirty="0" err="1" smtClean="0"/>
              <a:t>una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autoridad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elegida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coloque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en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puestos</a:t>
            </a:r>
            <a:r>
              <a:rPr lang="en-US" sz="2000" i="0" dirty="0" smtClean="0"/>
              <a:t> de </a:t>
            </a:r>
            <a:r>
              <a:rPr lang="en-US" sz="2000" i="0" dirty="0" err="1" smtClean="0"/>
              <a:t>confianza</a:t>
            </a:r>
            <a:r>
              <a:rPr lang="en-US" sz="2000" i="0" dirty="0" smtClean="0"/>
              <a:t> a </a:t>
            </a:r>
            <a:r>
              <a:rPr lang="en-US" sz="2000" i="0" dirty="0" err="1" smtClean="0"/>
              <a:t>simpatizantes</a:t>
            </a:r>
            <a:r>
              <a:rPr lang="en-US" sz="2000" i="0" baseline="0" dirty="0" smtClean="0"/>
              <a:t> politicos </a:t>
            </a:r>
            <a:r>
              <a:rPr lang="en-US" sz="2000" i="0" baseline="0" dirty="0" err="1" smtClean="0"/>
              <a:t>poco</a:t>
            </a:r>
            <a:r>
              <a:rPr lang="en-US" sz="2000" i="0" baseline="0" dirty="0" smtClean="0"/>
              <a:t> </a:t>
            </a:r>
            <a:r>
              <a:rPr lang="en-US" sz="2000" i="0" baseline="0" dirty="0" err="1" smtClean="0"/>
              <a:t>calificados</a:t>
            </a:r>
            <a:r>
              <a:rPr lang="en-US" sz="2000" i="0" baseline="0" dirty="0" smtClean="0"/>
              <a:t> (%)</a:t>
            </a:r>
            <a:endParaRPr lang="en-US" sz="2000" i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Rechazo definido</c:v>
                </c:pt>
                <c:pt idx="1">
                  <c:v>Tolerancia media</c:v>
                </c:pt>
                <c:pt idx="2">
                  <c:v>Alta tolerancia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28</c:v>
                </c:pt>
                <c:pt idx="1">
                  <c:v>61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8009120"/>
        <c:axId val="428347264"/>
      </c:barChart>
      <c:catAx>
        <c:axId val="31800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8347264"/>
        <c:crosses val="autoZero"/>
        <c:auto val="1"/>
        <c:lblAlgn val="ctr"/>
        <c:lblOffset val="100"/>
        <c:noMultiLvlLbl val="0"/>
      </c:catAx>
      <c:valAx>
        <c:axId val="42834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1800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648204631794279"/>
          <c:y val="3.3462688862385952E-2"/>
          <c:w val="0.36524939728229106"/>
          <c:h val="0.933074622275228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2F469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3C-4DBA-8F93-8934A6249C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3C-4DBA-8F93-8934A6249C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3C-4DBA-8F93-8934A6249C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Denunciar actos de corrupción de los que sea testigo o víctima</c:v>
                </c:pt>
                <c:pt idx="1">
                  <c:v>No votar por candidatos ni partidos políticos corruptos</c:v>
                </c:pt>
                <c:pt idx="2">
                  <c:v>No pagar coimas</c:v>
                </c:pt>
                <c:pt idx="3">
                  <c:v>Unirse a una organización anticorrupción</c:v>
                </c:pt>
                <c:pt idx="4">
                  <c:v>Usar redes sociales para hablar sobre el tema</c:v>
                </c:pt>
                <c:pt idx="5">
                  <c:v>Firmar una petición (de lucha contra la corrupción)</c:v>
                </c:pt>
                <c:pt idx="6">
                  <c:v>Hablar con amigos o familiares sobre el tema</c:v>
                </c:pt>
                <c:pt idx="7">
                  <c:v>Participar en  manifestaciones públicas pacíficas contra la corrupción</c:v>
                </c:pt>
              </c:strCache>
            </c:strRef>
          </c:cat>
          <c:val>
            <c:numRef>
              <c:f>Hoja1!$B$2:$B$9</c:f>
              <c:numCache>
                <c:formatCode>0\%</c:formatCode>
                <c:ptCount val="8"/>
                <c:pt idx="0">
                  <c:v>53.9</c:v>
                </c:pt>
                <c:pt idx="1">
                  <c:v>48.3</c:v>
                </c:pt>
                <c:pt idx="2">
                  <c:v>39.5</c:v>
                </c:pt>
                <c:pt idx="3">
                  <c:v>21.9</c:v>
                </c:pt>
                <c:pt idx="4">
                  <c:v>19.2</c:v>
                </c:pt>
                <c:pt idx="5">
                  <c:v>17.5</c:v>
                </c:pt>
                <c:pt idx="6">
                  <c:v>15.3</c:v>
                </c:pt>
                <c:pt idx="7">
                  <c:v>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3C-4DBA-8F93-8934A6249C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428347656"/>
        <c:axId val="428351968"/>
      </c:barChart>
      <c:catAx>
        <c:axId val="428347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8351968"/>
        <c:crosses val="autoZero"/>
        <c:auto val="1"/>
        <c:lblAlgn val="ctr"/>
        <c:lblOffset val="100"/>
        <c:noMultiLvlLbl val="0"/>
      </c:catAx>
      <c:valAx>
        <c:axId val="428351968"/>
        <c:scaling>
          <c:orientation val="minMax"/>
        </c:scaling>
        <c:delete val="1"/>
        <c:axPos val="t"/>
        <c:numFmt formatCode="0\%" sourceLinked="1"/>
        <c:majorTickMark val="none"/>
        <c:minorTickMark val="none"/>
        <c:tickLblPos val="nextTo"/>
        <c:crossAx val="42834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Grupo tratado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Hoja1!$A$2:$A$20</c:f>
              <c:numCache>
                <c:formatCode>mmm\-yy</c:formatCode>
                <c:ptCount val="19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  <c:pt idx="13">
                  <c:v>42614</c:v>
                </c:pt>
                <c:pt idx="14">
                  <c:v>42644</c:v>
                </c:pt>
                <c:pt idx="15">
                  <c:v>42675</c:v>
                </c:pt>
                <c:pt idx="16">
                  <c:v>42705</c:v>
                </c:pt>
                <c:pt idx="17">
                  <c:v>42736</c:v>
                </c:pt>
                <c:pt idx="18">
                  <c:v>42856</c:v>
                </c:pt>
              </c:numCache>
            </c:numRef>
          </c:cat>
          <c:val>
            <c:numRef>
              <c:f>Hoja1!$B$2:$B$20</c:f>
              <c:numCache>
                <c:formatCode>General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20</c:v>
                </c:pt>
                <c:pt idx="3">
                  <c:v>230</c:v>
                </c:pt>
                <c:pt idx="4">
                  <c:v>380</c:v>
                </c:pt>
                <c:pt idx="5">
                  <c:v>450</c:v>
                </c:pt>
                <c:pt idx="6">
                  <c:v>490</c:v>
                </c:pt>
                <c:pt idx="7">
                  <c:v>550</c:v>
                </c:pt>
                <c:pt idx="8">
                  <c:v>575</c:v>
                </c:pt>
                <c:pt idx="9">
                  <c:v>600</c:v>
                </c:pt>
                <c:pt idx="10">
                  <c:v>620</c:v>
                </c:pt>
                <c:pt idx="11">
                  <c:v>650</c:v>
                </c:pt>
                <c:pt idx="12">
                  <c:v>660</c:v>
                </c:pt>
                <c:pt idx="13">
                  <c:v>660</c:v>
                </c:pt>
                <c:pt idx="14">
                  <c:v>660</c:v>
                </c:pt>
                <c:pt idx="15">
                  <c:v>660</c:v>
                </c:pt>
                <c:pt idx="16">
                  <c:v>660</c:v>
                </c:pt>
                <c:pt idx="17">
                  <c:v>660</c:v>
                </c:pt>
                <c:pt idx="18">
                  <c:v>660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Grupo de control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Hoja1!$A$2:$A$20</c:f>
              <c:numCache>
                <c:formatCode>mmm\-yy</c:formatCode>
                <c:ptCount val="19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  <c:pt idx="13">
                  <c:v>42614</c:v>
                </c:pt>
                <c:pt idx="14">
                  <c:v>42644</c:v>
                </c:pt>
                <c:pt idx="15">
                  <c:v>42675</c:v>
                </c:pt>
                <c:pt idx="16">
                  <c:v>42705</c:v>
                </c:pt>
                <c:pt idx="17">
                  <c:v>42736</c:v>
                </c:pt>
                <c:pt idx="18">
                  <c:v>42856</c:v>
                </c:pt>
              </c:numCache>
            </c:numRef>
          </c:cat>
          <c:val>
            <c:numRef>
              <c:f>Hoja1!$C$2:$C$20</c:f>
              <c:numCache>
                <c:formatCode>General</c:formatCode>
                <c:ptCount val="19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200</c:v>
                </c:pt>
                <c:pt idx="4">
                  <c:v>400</c:v>
                </c:pt>
                <c:pt idx="5">
                  <c:v>660</c:v>
                </c:pt>
                <c:pt idx="6">
                  <c:v>900</c:v>
                </c:pt>
                <c:pt idx="7">
                  <c:v>970</c:v>
                </c:pt>
                <c:pt idx="8">
                  <c:v>1000</c:v>
                </c:pt>
                <c:pt idx="9">
                  <c:v>1030</c:v>
                </c:pt>
                <c:pt idx="10">
                  <c:v>1180</c:v>
                </c:pt>
                <c:pt idx="11">
                  <c:v>1370</c:v>
                </c:pt>
                <c:pt idx="12">
                  <c:v>1370</c:v>
                </c:pt>
                <c:pt idx="13">
                  <c:v>1370</c:v>
                </c:pt>
                <c:pt idx="14">
                  <c:v>1370</c:v>
                </c:pt>
                <c:pt idx="15">
                  <c:v>1370</c:v>
                </c:pt>
                <c:pt idx="16">
                  <c:v>1370</c:v>
                </c:pt>
                <c:pt idx="17">
                  <c:v>1370</c:v>
                </c:pt>
                <c:pt idx="18">
                  <c:v>1370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350792"/>
        <c:axId val="428349224"/>
      </c:lineChart>
      <c:dateAx>
        <c:axId val="4283507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8349224"/>
        <c:crosses val="autoZero"/>
        <c:auto val="1"/>
        <c:lblOffset val="100"/>
        <c:baseTimeUnit val="months"/>
      </c:dateAx>
      <c:valAx>
        <c:axId val="42834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2835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017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58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782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837" y="331100"/>
            <a:ext cx="8967721" cy="590215"/>
          </a:xfrm>
        </p:spPr>
        <p:txBody>
          <a:bodyPr anchor="b">
            <a:normAutofit/>
          </a:bodyPr>
          <a:lstStyle>
            <a:lvl1pPr marL="0" indent="0">
              <a:buNone/>
              <a:defRPr sz="2533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201" y="1851259"/>
            <a:ext cx="10493855" cy="35240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41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83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47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676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99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758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780" y="6031907"/>
            <a:ext cx="1836430" cy="6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21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316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5825C-3DC2-43D5-879A-F0AC08996036}" type="datetimeFigureOut">
              <a:rPr lang="es-PE" smtClean="0"/>
              <a:t>17/10/2019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EB5B-C9AB-41AF-A391-266F448B1AD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55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roetica.org.pe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6897" y="1938272"/>
            <a:ext cx="9783337" cy="1737023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Percepciones de corrupción </a:t>
            </a:r>
            <a:br>
              <a:rPr lang="es-PE" dirty="0" smtClean="0"/>
            </a:br>
            <a:r>
              <a:rPr lang="es-PE" dirty="0" smtClean="0"/>
              <a:t>¿Qué hacer desde la ciudadanía?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40540"/>
            <a:ext cx="9144000" cy="1655762"/>
          </a:xfrm>
        </p:spPr>
        <p:txBody>
          <a:bodyPr/>
          <a:lstStyle/>
          <a:p>
            <a:r>
              <a:rPr lang="es-PE" dirty="0" smtClean="0"/>
              <a:t>Samuel Rotta Castilla</a:t>
            </a:r>
          </a:p>
          <a:p>
            <a:r>
              <a:rPr lang="es-PE" dirty="0" smtClean="0"/>
              <a:t>Escuela </a:t>
            </a:r>
            <a:r>
              <a:rPr lang="es-PE" dirty="0" smtClean="0"/>
              <a:t>Anticorrupción del Norte</a:t>
            </a:r>
            <a:endParaRPr lang="es-PE" dirty="0" smtClean="0"/>
          </a:p>
          <a:p>
            <a:r>
              <a:rPr lang="es-PE" dirty="0" smtClean="0"/>
              <a:t>Chiclayo</a:t>
            </a:r>
            <a:r>
              <a:rPr lang="es-PE" dirty="0" smtClean="0"/>
              <a:t>, 17 </a:t>
            </a:r>
            <a:r>
              <a:rPr lang="es-PE" dirty="0" smtClean="0"/>
              <a:t>de octubre de 2019</a:t>
            </a:r>
            <a:endParaRPr lang="es-P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28" y="570873"/>
            <a:ext cx="2743200" cy="10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3" y="531283"/>
            <a:ext cx="7802033" cy="57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16" y="1200150"/>
            <a:ext cx="7920567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81208"/>
            <a:ext cx="10515600" cy="1325563"/>
          </a:xfrm>
        </p:spPr>
        <p:txBody>
          <a:bodyPr/>
          <a:lstStyle/>
          <a:p>
            <a:r>
              <a:rPr lang="es-PE" dirty="0" smtClean="0"/>
              <a:t>¿Qué pueden hacer los ciudadanos y las ciudadanas?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4841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16" y="1035050"/>
            <a:ext cx="7996767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36408516"/>
              </p:ext>
            </p:extLst>
          </p:nvPr>
        </p:nvGraphicFramePr>
        <p:xfrm>
          <a:off x="534814" y="1791630"/>
          <a:ext cx="11224948" cy="451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2655998" y="351947"/>
            <a:ext cx="6922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227"/>
            <a:r>
              <a:rPr lang="es-ES_tradnl" sz="3200" b="1" kern="0" dirty="0">
                <a:solidFill>
                  <a:sysClr val="windowText" lastClr="000000"/>
                </a:solidFill>
                <a:latin typeface="+mj-lt"/>
                <a:ea typeface="Times New Roman" panose="02020603050405020304" pitchFamily="18" charset="0"/>
              </a:rPr>
              <a:t>¿Qué está dispuesto a hacer usted para luchar contra la </a:t>
            </a:r>
            <a:r>
              <a:rPr lang="es-ES_tradnl" sz="3200" b="1" kern="0" dirty="0" smtClean="0">
                <a:solidFill>
                  <a:sysClr val="windowText" lastClr="000000"/>
                </a:solidFill>
                <a:latin typeface="+mj-lt"/>
                <a:ea typeface="Times New Roman" panose="02020603050405020304" pitchFamily="18" charset="0"/>
              </a:rPr>
              <a:t>corrupción?</a:t>
            </a:r>
          </a:p>
          <a:p>
            <a:pPr algn="ctr" defTabSz="900227"/>
            <a:r>
              <a:rPr lang="es-ES_tradnl" sz="2000" b="1" i="1" kern="0" dirty="0" smtClean="0">
                <a:solidFill>
                  <a:sysClr val="windowText" lastClr="000000"/>
                </a:solidFill>
                <a:latin typeface="+mj-lt"/>
                <a:ea typeface="Times New Roman" panose="02020603050405020304" pitchFamily="18" charset="0"/>
              </a:rPr>
              <a:t>Proética, Encuesta Nacional sobre Corrupción 2017</a:t>
            </a:r>
            <a:endParaRPr lang="es-ES_tradnl" sz="2000" b="1" i="1" kern="0" dirty="0">
              <a:solidFill>
                <a:sysClr val="windowText" lastClr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12" y="6096000"/>
            <a:ext cx="1661305" cy="6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de flecha 9"/>
          <p:cNvCxnSpPr/>
          <p:nvPr/>
        </p:nvCxnSpPr>
        <p:spPr>
          <a:xfrm flipV="1">
            <a:off x="2748251" y="5547024"/>
            <a:ext cx="6830215" cy="181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2829083" y="1417983"/>
            <a:ext cx="98945" cy="46042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168815" y="2273368"/>
            <a:ext cx="1607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Dientes:</a:t>
            </a:r>
          </a:p>
          <a:p>
            <a:r>
              <a:rPr lang="es-PE" dirty="0" smtClean="0"/>
              <a:t>Entidades oficiales que responden (reformas y/o sanciones)</a:t>
            </a:r>
            <a:endParaRPr lang="es-P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875111" y="5703632"/>
            <a:ext cx="31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Voz: Capacidad ciudadana para movilizarse y representarse</a:t>
            </a:r>
            <a:endParaRPr lang="es-PE" dirty="0"/>
          </a:p>
        </p:txBody>
      </p:sp>
      <p:sp>
        <p:nvSpPr>
          <p:cNvPr id="17" name="Elipse 16"/>
          <p:cNvSpPr/>
          <p:nvPr/>
        </p:nvSpPr>
        <p:spPr>
          <a:xfrm rot="493231">
            <a:off x="3046315" y="3642442"/>
            <a:ext cx="2424928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Trampa de la auditoría social de poca intensidad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 rot="21326729">
            <a:off x="6204711" y="1208079"/>
            <a:ext cx="2424928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Mejor desempeño de servicios públicos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0083" y="6254299"/>
            <a:ext cx="3422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Fuente: Fox, J. (2015), Social </a:t>
            </a:r>
            <a:r>
              <a:rPr lang="es-PE" sz="1400" dirty="0" err="1" smtClean="0"/>
              <a:t>accountability</a:t>
            </a:r>
            <a:r>
              <a:rPr lang="es-PE" sz="1400" dirty="0" smtClean="0"/>
              <a:t>: </a:t>
            </a:r>
            <a:r>
              <a:rPr lang="es-PE" sz="1400" dirty="0" err="1" smtClean="0"/>
              <a:t>What</a:t>
            </a:r>
            <a:r>
              <a:rPr lang="es-PE" sz="1400" dirty="0" smtClean="0"/>
              <a:t> </a:t>
            </a:r>
            <a:r>
              <a:rPr lang="es-PE" sz="1400" dirty="0" err="1" smtClean="0"/>
              <a:t>does</a:t>
            </a:r>
            <a:r>
              <a:rPr lang="es-PE" sz="1400" dirty="0" smtClean="0"/>
              <a:t> </a:t>
            </a:r>
            <a:r>
              <a:rPr lang="es-PE" sz="1400" dirty="0" err="1" smtClean="0"/>
              <a:t>the</a:t>
            </a:r>
            <a:r>
              <a:rPr lang="es-PE" sz="1400" dirty="0" smtClean="0"/>
              <a:t> </a:t>
            </a:r>
            <a:r>
              <a:rPr lang="es-PE" sz="1400" dirty="0" err="1" smtClean="0"/>
              <a:t>evidence</a:t>
            </a:r>
            <a:r>
              <a:rPr lang="es-PE" sz="1400" dirty="0" smtClean="0"/>
              <a:t> </a:t>
            </a:r>
            <a:r>
              <a:rPr lang="es-PE" sz="1400" dirty="0" err="1" smtClean="0"/>
              <a:t>really</a:t>
            </a:r>
            <a:r>
              <a:rPr lang="es-PE" sz="1400" dirty="0" smtClean="0"/>
              <a:t> </a:t>
            </a:r>
            <a:r>
              <a:rPr lang="es-PE" sz="1400" dirty="0" err="1" smtClean="0"/>
              <a:t>say</a:t>
            </a:r>
            <a:r>
              <a:rPr lang="es-PE" sz="1400" dirty="0" smtClean="0"/>
              <a:t>?</a:t>
            </a:r>
            <a:endParaRPr lang="es-PE" sz="1400" dirty="0"/>
          </a:p>
        </p:txBody>
      </p:sp>
      <p:sp>
        <p:nvSpPr>
          <p:cNvPr id="6" name="Arco 5"/>
          <p:cNvSpPr/>
          <p:nvPr/>
        </p:nvSpPr>
        <p:spPr>
          <a:xfrm rot="16200000">
            <a:off x="4158629" y="1387963"/>
            <a:ext cx="3384974" cy="3882330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Arco 14"/>
          <p:cNvSpPr/>
          <p:nvPr/>
        </p:nvSpPr>
        <p:spPr>
          <a:xfrm rot="5400000">
            <a:off x="3947725" y="1259761"/>
            <a:ext cx="4189750" cy="3680519"/>
          </a:xfrm>
          <a:prstGeom prst="arc">
            <a:avLst>
              <a:gd name="adj1" fmla="val 16200000"/>
              <a:gd name="adj2" fmla="val 256042"/>
            </a:avLst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2655998" y="351947"/>
            <a:ext cx="6922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227"/>
            <a:r>
              <a:rPr lang="es-ES_tradnl" sz="3200" b="1" kern="0" dirty="0" smtClean="0">
                <a:solidFill>
                  <a:sysClr val="windowText" lastClr="000000"/>
                </a:solidFill>
                <a:latin typeface="+mj-lt"/>
                <a:ea typeface="Times New Roman" panose="02020603050405020304" pitchFamily="18" charset="0"/>
              </a:rPr>
              <a:t>Teoría sobre auditorías sociales</a:t>
            </a:r>
          </a:p>
        </p:txBody>
      </p:sp>
    </p:spTree>
    <p:extLst>
      <p:ext uri="{BB962C8B-B14F-4D97-AF65-F5344CB8AC3E}">
        <p14:creationId xmlns:p14="http://schemas.microsoft.com/office/powerpoint/2010/main" val="19317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 animBg="1"/>
      <p:bldP spid="19" grpId="0" animBg="1"/>
      <p:bldP spid="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599" y="95301"/>
            <a:ext cx="11446420" cy="1325563"/>
          </a:xfrm>
        </p:spPr>
        <p:txBody>
          <a:bodyPr>
            <a:noAutofit/>
          </a:bodyPr>
          <a:lstStyle/>
          <a:p>
            <a:r>
              <a:rPr lang="es-PE" sz="2800" dirty="0" smtClean="0"/>
              <a:t>Ejemplo: Auditoría social de Proética al Programa Mejorando mi Barrio</a:t>
            </a:r>
            <a:br>
              <a:rPr lang="es-PE" sz="2800" dirty="0" smtClean="0"/>
            </a:br>
            <a:r>
              <a:rPr lang="es-PE" sz="2800" dirty="0" smtClean="0"/>
              <a:t>Costo acumulado promedio de obras públicas menores municipales</a:t>
            </a:r>
            <a:r>
              <a:rPr lang="es-PE" sz="2800" dirty="0"/>
              <a:t> </a:t>
            </a:r>
            <a:r>
              <a:rPr lang="es-PE" sz="2800" dirty="0" smtClean="0"/>
              <a:t>(S/ miles)</a:t>
            </a:r>
            <a:endParaRPr lang="es-PE" sz="28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873178" y="177383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Conector recto 12"/>
          <p:cNvCxnSpPr/>
          <p:nvPr/>
        </p:nvCxnSpPr>
        <p:spPr>
          <a:xfrm flipH="1" flipV="1">
            <a:off x="2308489" y="1778833"/>
            <a:ext cx="4997" cy="392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 flipV="1">
            <a:off x="2505855" y="1776329"/>
            <a:ext cx="4997" cy="392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 flipV="1">
            <a:off x="6825507" y="1773836"/>
            <a:ext cx="4997" cy="392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 flipV="1">
            <a:off x="7490070" y="1773836"/>
            <a:ext cx="4997" cy="392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84011" y="6254299"/>
            <a:ext cx="530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Fuente: </a:t>
            </a:r>
            <a:r>
              <a:rPr lang="es-PE" sz="1400" dirty="0" err="1" smtClean="0"/>
              <a:t>Lagunes</a:t>
            </a:r>
            <a:r>
              <a:rPr lang="es-PE" sz="1400" dirty="0" smtClean="0"/>
              <a:t>, P. (2017), </a:t>
            </a:r>
            <a:r>
              <a:rPr lang="es-PE" sz="1400" dirty="0" err="1" smtClean="0"/>
              <a:t>Guardians</a:t>
            </a:r>
            <a:r>
              <a:rPr lang="es-PE" sz="1400" dirty="0" smtClean="0"/>
              <a:t> of </a:t>
            </a:r>
            <a:r>
              <a:rPr lang="es-PE" sz="1400" dirty="0" err="1" smtClean="0"/>
              <a:t>Accountability</a:t>
            </a:r>
            <a:r>
              <a:rPr lang="es-PE" sz="1400" dirty="0" smtClean="0"/>
              <a:t>: A Field </a:t>
            </a:r>
            <a:r>
              <a:rPr lang="es-PE" sz="1400" dirty="0" err="1"/>
              <a:t>E</a:t>
            </a:r>
            <a:r>
              <a:rPr lang="es-PE" sz="1400" dirty="0" err="1" smtClean="0"/>
              <a:t>xperiment</a:t>
            </a:r>
            <a:r>
              <a:rPr lang="es-PE" sz="1400" dirty="0" smtClean="0"/>
              <a:t> </a:t>
            </a:r>
            <a:r>
              <a:rPr lang="es-PE" sz="1400" dirty="0" err="1" smtClean="0"/>
              <a:t>on</a:t>
            </a:r>
            <a:r>
              <a:rPr lang="es-PE" sz="1400" dirty="0" smtClean="0"/>
              <a:t> </a:t>
            </a:r>
            <a:r>
              <a:rPr lang="es-PE" sz="1400" dirty="0" err="1"/>
              <a:t>C</a:t>
            </a:r>
            <a:r>
              <a:rPr lang="es-PE" sz="1400" dirty="0" err="1" smtClean="0"/>
              <a:t>orruption</a:t>
            </a:r>
            <a:r>
              <a:rPr lang="es-PE" sz="1400" dirty="0" smtClean="0"/>
              <a:t> and </a:t>
            </a:r>
            <a:r>
              <a:rPr lang="es-PE" sz="1400" dirty="0" err="1" smtClean="0"/>
              <a:t>Inefficiency</a:t>
            </a:r>
            <a:r>
              <a:rPr lang="es-PE" sz="1400" dirty="0" smtClean="0"/>
              <a:t> </a:t>
            </a:r>
            <a:r>
              <a:rPr lang="es-PE" sz="1400" dirty="0" err="1" smtClean="0"/>
              <a:t>on</a:t>
            </a:r>
            <a:r>
              <a:rPr lang="es-PE" sz="1400" dirty="0" smtClean="0"/>
              <a:t> </a:t>
            </a:r>
            <a:r>
              <a:rPr lang="es-PE" sz="1400" dirty="0" err="1"/>
              <a:t>P</a:t>
            </a:r>
            <a:r>
              <a:rPr lang="es-PE" sz="1400" dirty="0" err="1" smtClean="0"/>
              <a:t>ublic</a:t>
            </a:r>
            <a:r>
              <a:rPr lang="es-PE" sz="1400" dirty="0" smtClean="0"/>
              <a:t> Works in </a:t>
            </a:r>
            <a:r>
              <a:rPr lang="es-PE" sz="1400" dirty="0" err="1" smtClean="0"/>
              <a:t>Peru</a:t>
            </a:r>
            <a:endParaRPr lang="es-PE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12" y="6096000"/>
            <a:ext cx="1661305" cy="6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8575" y="42826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PE" sz="6700" dirty="0" smtClean="0"/>
              <a:t>Gracias por su atención</a:t>
            </a:r>
            <a:br>
              <a:rPr lang="es-PE" sz="6700" dirty="0" smtClean="0"/>
            </a:br>
            <a:r>
              <a:rPr lang="es-PE" dirty="0"/>
              <a:t/>
            </a:r>
            <a:br>
              <a:rPr lang="es-PE" dirty="0"/>
            </a:br>
            <a:r>
              <a:rPr lang="es-PE" dirty="0" smtClean="0">
                <a:hlinkClick r:id="rId2"/>
              </a:rPr>
              <a:t>www.proetica.org.pe</a:t>
            </a:r>
            <a:r>
              <a:rPr lang="es-PE" dirty="0" smtClean="0"/>
              <a:t> </a:t>
            </a:r>
            <a:r>
              <a:rPr lang="es-PE" dirty="0"/>
              <a:t/>
            </a:r>
            <a:br>
              <a:rPr lang="es-PE" dirty="0"/>
            </a:br>
            <a:r>
              <a:rPr lang="es-PE" dirty="0" smtClean="0"/>
              <a:t>@</a:t>
            </a:r>
            <a:r>
              <a:rPr lang="es-PE" dirty="0" err="1" smtClean="0"/>
              <a:t>ProeticaPeru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@</a:t>
            </a:r>
            <a:r>
              <a:rPr lang="es-PE" dirty="0" err="1" smtClean="0"/>
              <a:t>srotta</a:t>
            </a:r>
            <a:endParaRPr lang="es-PE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31" y="400140"/>
            <a:ext cx="4100288" cy="2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2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524326"/>
            <a:ext cx="7810500" cy="446616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3337" y="180306"/>
            <a:ext cx="7920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 smtClean="0">
                <a:latin typeface="Impact" panose="020B0806030902050204" pitchFamily="34" charset="0"/>
              </a:rPr>
              <a:t>Barómetro Global de la Corrupción 2019</a:t>
            </a:r>
          </a:p>
          <a:p>
            <a:r>
              <a:rPr lang="es-PE" sz="3200" dirty="0" smtClean="0">
                <a:latin typeface="Impact" panose="020B0806030902050204" pitchFamily="34" charset="0"/>
              </a:rPr>
              <a:t>América Latina y el Caribe</a:t>
            </a:r>
          </a:p>
          <a:p>
            <a:r>
              <a:rPr lang="es-PE" sz="3200" dirty="0" smtClean="0">
                <a:latin typeface="Impact" panose="020B0806030902050204" pitchFamily="34" charset="0"/>
              </a:rPr>
              <a:t>- Transparencia Internacional</a:t>
            </a:r>
            <a:endParaRPr lang="es-PE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2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86" y="0"/>
            <a:ext cx="6964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36" y="148684"/>
            <a:ext cx="8868384" cy="657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6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83" y="387350"/>
            <a:ext cx="5947833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11" y="74951"/>
            <a:ext cx="7857099" cy="6744197"/>
          </a:xfrm>
        </p:spPr>
      </p:pic>
    </p:spTree>
    <p:extLst>
      <p:ext uri="{BB962C8B-B14F-4D97-AF65-F5344CB8AC3E}">
        <p14:creationId xmlns:p14="http://schemas.microsoft.com/office/powerpoint/2010/main" val="19589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5256"/>
            <a:ext cx="10515600" cy="1325563"/>
          </a:xfrm>
        </p:spPr>
        <p:txBody>
          <a:bodyPr>
            <a:normAutofit/>
          </a:bodyPr>
          <a:lstStyle/>
          <a:p>
            <a:r>
              <a:rPr lang="es-PE" dirty="0" smtClean="0"/>
              <a:t>Tolerancia a la pequeña corrupción</a:t>
            </a:r>
            <a:br>
              <a:rPr lang="es-PE" dirty="0" smtClean="0"/>
            </a:br>
            <a:r>
              <a:rPr lang="es-PE" sz="2200" i="1" dirty="0"/>
              <a:t>Proética, Encuesta Nacional sobre Corrupción </a:t>
            </a:r>
            <a:r>
              <a:rPr lang="es-PE" sz="2200" i="1" dirty="0" smtClean="0"/>
              <a:t>(2017)</a:t>
            </a:r>
            <a:endParaRPr lang="es-PE" sz="22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108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98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23" y="1825625"/>
            <a:ext cx="7306554" cy="4351338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38200" y="165256"/>
            <a:ext cx="10515600" cy="1325563"/>
          </a:xfrm>
        </p:spPr>
        <p:txBody>
          <a:bodyPr>
            <a:normAutofit/>
          </a:bodyPr>
          <a:lstStyle/>
          <a:p>
            <a:r>
              <a:rPr lang="es-PE" dirty="0" smtClean="0"/>
              <a:t>Tolerancia a la pequeña corrupción</a:t>
            </a:r>
            <a:br>
              <a:rPr lang="es-PE" dirty="0" smtClean="0"/>
            </a:br>
            <a:r>
              <a:rPr lang="es-PE" sz="2200" i="1" dirty="0"/>
              <a:t>Proética, Encuesta Nacional sobre Corrupción </a:t>
            </a:r>
            <a:r>
              <a:rPr lang="es-PE" sz="2200" i="1" dirty="0" smtClean="0"/>
              <a:t>(2017)</a:t>
            </a:r>
            <a:endParaRPr lang="es-PE" sz="2200" dirty="0"/>
          </a:p>
        </p:txBody>
      </p:sp>
    </p:spTree>
    <p:extLst>
      <p:ext uri="{BB962C8B-B14F-4D97-AF65-F5344CB8AC3E}">
        <p14:creationId xmlns:p14="http://schemas.microsoft.com/office/powerpoint/2010/main" val="21305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543983"/>
            <a:ext cx="7378700" cy="57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53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183</Words>
  <Application>Microsoft Office PowerPoint</Application>
  <PresentationFormat>Panorámica</PresentationFormat>
  <Paragraphs>23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Times New Roman</vt:lpstr>
      <vt:lpstr>Tema de Office</vt:lpstr>
      <vt:lpstr>Percepciones de corrupción  ¿Qué hacer desde la ciudadanía?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Tolerancia a la pequeña corrupción Proética, Encuesta Nacional sobre Corrupción (2017)</vt:lpstr>
      <vt:lpstr>Tolerancia a la pequeña corrupción Proética, Encuesta Nacional sobre Corrupción (2017)</vt:lpstr>
      <vt:lpstr>Presentación de PowerPoint</vt:lpstr>
      <vt:lpstr>Presentación de PowerPoint</vt:lpstr>
      <vt:lpstr>Presentación de PowerPoint</vt:lpstr>
      <vt:lpstr>¿Qué pueden hacer los ciudadanos y las ciudadanas?</vt:lpstr>
      <vt:lpstr>Presentación de PowerPoint</vt:lpstr>
      <vt:lpstr>Presentación de PowerPoint</vt:lpstr>
      <vt:lpstr>Presentación de PowerPoint</vt:lpstr>
      <vt:lpstr>Ejemplo: Auditoría social de Proética al Programa Mejorando mi Barrio Costo acumulado promedio de obras públicas menores municipales (S/ miles)</vt:lpstr>
      <vt:lpstr>Gracias por su atención  www.proetica.org.pe  @ProeticaPeru @srotta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Percepciones de corrupción  ¿Qué hacer desde la ciudadanía?</dc:title>
  <dc:creator>Samuel Rotta (TI PE)</dc:creator>
  <cp:lastModifiedBy>Samuel Rotta (TI PE)</cp:lastModifiedBy>
  <cp:revision>11</cp:revision>
  <dcterms:created xsi:type="dcterms:W3CDTF">2019-10-04T22:56:58Z</dcterms:created>
  <dcterms:modified xsi:type="dcterms:W3CDTF">2019-10-17T13:42:47Z</dcterms:modified>
</cp:coreProperties>
</file>