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9" r:id="rId3"/>
    <p:sldMasterId id="2147483692" r:id="rId4"/>
  </p:sldMasterIdLst>
  <p:notesMasterIdLst>
    <p:notesMasterId r:id="rId19"/>
  </p:notesMasterIdLst>
  <p:sldIdLst>
    <p:sldId id="272" r:id="rId5"/>
    <p:sldId id="783" r:id="rId6"/>
    <p:sldId id="798" r:id="rId7"/>
    <p:sldId id="592" r:id="rId8"/>
    <p:sldId id="803" r:id="rId9"/>
    <p:sldId id="619" r:id="rId10"/>
    <p:sldId id="307" r:id="rId11"/>
    <p:sldId id="784" r:id="rId12"/>
    <p:sldId id="703" r:id="rId13"/>
    <p:sldId id="715" r:id="rId14"/>
    <p:sldId id="644" r:id="rId15"/>
    <p:sldId id="806" r:id="rId16"/>
    <p:sldId id="681" r:id="rId17"/>
    <p:sldId id="796" r:id="rId18"/>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92A"/>
    <a:srgbClr val="CCECFF"/>
    <a:srgbClr val="57C8E3"/>
    <a:srgbClr val="89A5C7"/>
    <a:srgbClr val="4E9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60"/>
  </p:normalViewPr>
  <p:slideViewPr>
    <p:cSldViewPr snapToGrid="0">
      <p:cViewPr varScale="1">
        <p:scale>
          <a:sx n="49" d="100"/>
          <a:sy n="49" d="100"/>
        </p:scale>
        <p:origin x="42" y="750"/>
      </p:cViewPr>
      <p:guideLst>
        <p:guide orient="horz" pos="3072"/>
        <p:guide pos="54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5737844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estion.pe/blog/riesgosfinancieros/2012/04/el-riesgo-reputacional-y-su-ge.html?ref=ges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D86B4FE5-3E55-4812-A8E4-E36587D3A004}" type="slidenum">
              <a:rPr lang="es-ES" smtClean="0"/>
              <a:pPr/>
              <a:t>2</a:t>
            </a:fld>
            <a:endParaRPr lang="es-ES"/>
          </a:p>
        </p:txBody>
      </p:sp>
    </p:spTree>
    <p:extLst>
      <p:ext uri="{BB962C8B-B14F-4D97-AF65-F5344CB8AC3E}">
        <p14:creationId xmlns:p14="http://schemas.microsoft.com/office/powerpoint/2010/main" val="398150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a:xfrm>
            <a:off x="3884613" y="8685213"/>
            <a:ext cx="2971800" cy="458787"/>
          </a:xfrm>
          <a:prstGeom prst="rect">
            <a:avLst/>
          </a:prstGeom>
        </p:spPr>
        <p:txBody>
          <a:bodyPr/>
          <a:lstStyle/>
          <a:p>
            <a:fld id="{24EA068A-D59F-4FC3-8A26-84F07FA65735}" type="slidenum">
              <a:rPr lang="es-PE" smtClean="0">
                <a:solidFill>
                  <a:prstClr val="black"/>
                </a:solidFill>
                <a:latin typeface="Calibri" panose="020F0502020204030204"/>
              </a:rPr>
              <a:pPr/>
              <a:t>3</a:t>
            </a:fld>
            <a:endParaRPr lang="es-PE">
              <a:solidFill>
                <a:prstClr val="black"/>
              </a:solidFill>
              <a:latin typeface="Calibri" panose="020F0502020204030204"/>
            </a:endParaRPr>
          </a:p>
        </p:txBody>
      </p:sp>
    </p:spTree>
    <p:extLst>
      <p:ext uri="{BB962C8B-B14F-4D97-AF65-F5344CB8AC3E}">
        <p14:creationId xmlns:p14="http://schemas.microsoft.com/office/powerpoint/2010/main" val="403759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p:cNvSpPr>
            <a:spLocks noGrp="1"/>
          </p:cNvSpPr>
          <p:nvPr>
            <p:ph type="body" idx="1"/>
          </p:nvPr>
        </p:nvSpPr>
        <p:spPr/>
        <p:txBody>
          <a:bodyPr>
            <a:normAutofit/>
          </a:bodyPr>
          <a:lstStyle/>
          <a:p>
            <a:pPr algn="l" eaLnBrk="1" hangingPunct="1"/>
            <a:r>
              <a:rPr lang="es-PE" sz="1200" dirty="0">
                <a:solidFill>
                  <a:srgbClr val="000000"/>
                </a:solidFill>
                <a:cs typeface="Arial" panose="020B0604020202020204" pitchFamily="34" charset="0"/>
              </a:rPr>
              <a:t>¿Todos percibimos y definimos igual a la corrupción?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solidFill>
                  <a:srgbClr val="000000"/>
                </a:solidFill>
                <a:latin typeface="Calibri" panose="020F0502020204030204" pitchFamily="34" charset="0"/>
                <a:cs typeface="Arial" panose="020B0604020202020204" pitchFamily="34" charset="0"/>
              </a:rPr>
              <a:t>Cadena de valor </a:t>
            </a:r>
            <a:r>
              <a:rPr lang="es-PE" dirty="0"/>
              <a:t>(CGR - PNP – MP – Procuraduría Anticorrupción - PJ) para garantizar adecuada detección, investigación y sanción de la corrupción</a:t>
            </a:r>
            <a:endParaRPr lang="es-PE" sz="500" dirty="0"/>
          </a:p>
          <a:p>
            <a:pPr algn="l" eaLnBrk="1" hangingPunct="1"/>
            <a:endParaRPr lang="es-PE" sz="1200" dirty="0">
              <a:solidFill>
                <a:srgbClr val="000000"/>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solidFill>
                  <a:srgbClr val="000000"/>
                </a:solidFill>
                <a:latin typeface="Calibri" panose="020F0502020204030204" pitchFamily="34" charset="0"/>
                <a:cs typeface="Arial" panose="020B0604020202020204" pitchFamily="34" charset="0"/>
              </a:rPr>
              <a:t>Modelo de integridad </a:t>
            </a:r>
            <a:r>
              <a:rPr lang="es-PE" sz="1200" dirty="0"/>
              <a:t>La propuesta de compliance se basa en </a:t>
            </a:r>
            <a:r>
              <a:rPr lang="es-PE" sz="1200" b="1" dirty="0"/>
              <a:t>i)</a:t>
            </a:r>
            <a:r>
              <a:rPr lang="es-PE" sz="1200" dirty="0"/>
              <a:t> las Convenciones Anticorrupción de las que Perú es parte obligada; </a:t>
            </a:r>
            <a:r>
              <a:rPr lang="es-PE" sz="1200" b="1" dirty="0" err="1"/>
              <a:t>ii</a:t>
            </a:r>
            <a:r>
              <a:rPr lang="es-PE" sz="1200" b="1" dirty="0"/>
              <a:t>) </a:t>
            </a:r>
            <a:r>
              <a:rPr lang="es-PE" sz="1200" b="1" u="sng" dirty="0"/>
              <a:t>recomendaciones de la OCDE contenidas en el Anexo II de la Convención de Cohecho;</a:t>
            </a:r>
            <a:r>
              <a:rPr lang="es-PE" sz="1200" b="1" dirty="0"/>
              <a:t> y </a:t>
            </a:r>
            <a:r>
              <a:rPr lang="es-PE" sz="1200" b="1" dirty="0" err="1"/>
              <a:t>iii</a:t>
            </a:r>
            <a:r>
              <a:rPr lang="es-PE" sz="1200" b="1" dirty="0"/>
              <a:t>) </a:t>
            </a:r>
            <a:r>
              <a:rPr lang="es-PE" sz="1200" b="0" dirty="0"/>
              <a:t>Principios del G-20</a:t>
            </a:r>
            <a:r>
              <a:rPr lang="es-PE" sz="1200" b="1" dirty="0"/>
              <a:t>.</a:t>
            </a:r>
          </a:p>
          <a:p>
            <a:pPr algn="l" eaLnBrk="1" hangingPunct="1"/>
            <a:endParaRPr lang="es-E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979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s-PE" dirty="0"/>
              <a:t>Riesgo</a:t>
            </a:r>
            <a:r>
              <a:rPr lang="es-PE" baseline="0" dirty="0"/>
              <a:t> </a:t>
            </a:r>
            <a:r>
              <a:rPr lang="es-PE" baseline="0" dirty="0" err="1"/>
              <a:t>reputacional</a:t>
            </a:r>
            <a:r>
              <a:rPr lang="es-PE" baseline="0" dirty="0"/>
              <a:t>: </a:t>
            </a:r>
            <a:r>
              <a:rPr lang="es-PE" dirty="0">
                <a:hlinkClick r:id="rId3"/>
              </a:rPr>
              <a:t>https://gestion.pe/blog/riesgosfinancieros/2012/04/el-riesgo-reputacional-y-su-ge.html?ref=gesr</a:t>
            </a:r>
            <a:r>
              <a:rPr lang="es-PE" dirty="0"/>
              <a:t>. </a:t>
            </a:r>
            <a:r>
              <a:rPr lang="es-PE" sz="1200" b="1" kern="1200" dirty="0">
                <a:solidFill>
                  <a:schemeClr val="tx1"/>
                </a:solidFill>
                <a:effectLst/>
                <a:latin typeface="+mn-lt"/>
                <a:ea typeface="+mn-ea"/>
                <a:cs typeface="+mn-cs"/>
              </a:rPr>
              <a:t>conductas anti-éticas como fuente de riesgo </a:t>
            </a:r>
            <a:r>
              <a:rPr lang="es-PE" sz="1200" b="1" kern="1200" dirty="0" err="1">
                <a:solidFill>
                  <a:schemeClr val="tx1"/>
                </a:solidFill>
                <a:effectLst/>
                <a:latin typeface="+mn-lt"/>
                <a:ea typeface="+mn-ea"/>
                <a:cs typeface="+mn-cs"/>
              </a:rPr>
              <a:t>reputacional</a:t>
            </a:r>
            <a:r>
              <a:rPr lang="es-PE" sz="1200" b="1" kern="1200" dirty="0">
                <a:solidFill>
                  <a:schemeClr val="tx1"/>
                </a:solidFill>
                <a:effectLst/>
                <a:latin typeface="+mn-lt"/>
                <a:ea typeface="+mn-ea"/>
                <a:cs typeface="+mn-cs"/>
              </a:rPr>
              <a:t> (conocido también como riesgo de reputación). A éste riesgo no se le suele considerar como un riesgo financiero. Y sin embargo puede tener consecuencias financieras graves. Tratemos de entenderlo un poco mejor. Conjunto</a:t>
            </a:r>
            <a:r>
              <a:rPr lang="es-PE" sz="1200" b="1" kern="1200" baseline="0" dirty="0">
                <a:solidFill>
                  <a:schemeClr val="tx1"/>
                </a:solidFill>
                <a:effectLst/>
                <a:latin typeface="+mn-lt"/>
                <a:ea typeface="+mn-ea"/>
                <a:cs typeface="+mn-cs"/>
              </a:rPr>
              <a:t> de percepciones y opiniones en torno a una organización. Se debe gestionar adecuadamente</a:t>
            </a:r>
            <a:r>
              <a:rPr lang="es-PE" sz="1200" b="1" kern="1200" baseline="0" dirty="0" smtClean="0">
                <a:solidFill>
                  <a:schemeClr val="tx1"/>
                </a:solidFill>
                <a:effectLst/>
                <a:latin typeface="+mn-lt"/>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endParaRPr lang="es-PE" sz="1200" b="1" kern="1200" baseline="0" dirty="0" smtClean="0">
              <a:solidFill>
                <a:schemeClr val="tx1"/>
              </a:solidFill>
              <a:effectLst/>
              <a:latin typeface="+mn-lt"/>
              <a:ea typeface="+mn-ea"/>
              <a:cs typeface="+mn-cs"/>
            </a:endParaRPr>
          </a:p>
          <a:p>
            <a:r>
              <a:rPr lang="es-PE" dirty="0" smtClean="0"/>
              <a:t>Es fundamental en la toma de decisiones de todo funcionario público (y por ende de las entidades),</a:t>
            </a:r>
            <a:r>
              <a:rPr lang="es-PE" baseline="0" dirty="0" smtClean="0"/>
              <a:t> es una variable importante.</a:t>
            </a:r>
          </a:p>
          <a:p>
            <a:r>
              <a:rPr lang="es-PE" baseline="0" dirty="0" smtClean="0"/>
              <a:t>Existen distintos tipos de riesgos de gestión: políticos, </a:t>
            </a:r>
            <a:r>
              <a:rPr lang="es-PE" baseline="0" dirty="0" err="1" smtClean="0"/>
              <a:t>reputacionales</a:t>
            </a:r>
            <a:r>
              <a:rPr lang="es-PE" baseline="0" dirty="0" smtClean="0"/>
              <a:t>, financieros, ambientales, tecnológicos, etc. Bajo la política y el plan se tiene que considerar como un riesgo adicional a evaluar el de corrupción.</a:t>
            </a:r>
            <a:endParaRPr lang="es-PE" dirty="0" smtClean="0"/>
          </a:p>
          <a:p>
            <a:r>
              <a:rPr lang="es-PE" baseline="0" dirty="0" smtClean="0"/>
              <a:t>En ese ámbito, particularmente en temas de inversión pública, contrataciones, asociaciones público privadas, recursos humanos, licencias, permisos autorizaciones (enfocado a vincularse con el sector privado y la ciudadanía), etc.</a:t>
            </a:r>
          </a:p>
          <a:p>
            <a:r>
              <a:rPr lang="es-PE" baseline="0" dirty="0" smtClean="0"/>
              <a:t>El tema participativo es clave, es preferible hacerlo in </a:t>
            </a:r>
            <a:r>
              <a:rPr lang="es-PE" baseline="0" dirty="0" err="1" smtClean="0"/>
              <a:t>house</a:t>
            </a:r>
            <a:r>
              <a:rPr lang="es-PE" baseline="0" dirty="0" smtClean="0"/>
              <a:t> (personas en contacto con el problema)</a:t>
            </a:r>
          </a:p>
          <a:p>
            <a:pPr marL="0" marR="0" lvl="0" indent="0" defTabSz="457200" eaLnBrk="1" fontAlgn="auto" latinLnBrk="0" hangingPunct="1">
              <a:lnSpc>
                <a:spcPct val="117999"/>
              </a:lnSpc>
              <a:spcBef>
                <a:spcPts val="0"/>
              </a:spcBef>
              <a:spcAft>
                <a:spcPts val="0"/>
              </a:spcAft>
              <a:buClrTx/>
              <a:buSzTx/>
              <a:buFontTx/>
              <a:buNone/>
              <a:tabLst/>
              <a:defRPr/>
            </a:pPr>
            <a:r>
              <a:rPr lang="es-PE" baseline="0" dirty="0" smtClean="0"/>
              <a:t>No hay una metodología única para identificar riesgos. Se puede utilizar la metodología establecida para el Sistema de Control Interno de </a:t>
            </a:r>
            <a:r>
              <a:rPr lang="es-ES" sz="2000" dirty="0" smtClean="0">
                <a:latin typeface="Helvetica Neue"/>
                <a:ea typeface="Helvetica Neue"/>
                <a:cs typeface="Helvetica Neue"/>
                <a:sym typeface="Helvetica Neue"/>
              </a:rPr>
              <a:t>146-2019-CG </a:t>
            </a:r>
            <a:r>
              <a:rPr lang="es-PE" baseline="0" dirty="0" smtClean="0"/>
              <a:t>(que utiliza el modelo Coso que es uno de los estándares internacionales) los ISOS (que tienen sus propios procesos)</a:t>
            </a:r>
            <a:r>
              <a:rPr lang="es-ES" sz="2400" baseline="0" dirty="0" smtClean="0">
                <a:latin typeface="Helvetica Neue"/>
                <a:sym typeface="Helvetica Neue"/>
              </a:rPr>
              <a:t> por ejemplo el 37001 (</a:t>
            </a:r>
            <a:r>
              <a:rPr lang="es-ES" sz="2400" baseline="0" dirty="0" err="1" smtClean="0">
                <a:latin typeface="Helvetica Neue"/>
                <a:sym typeface="Helvetica Neue"/>
              </a:rPr>
              <a:t>antisoborno</a:t>
            </a:r>
            <a:r>
              <a:rPr lang="es-ES" sz="2400" baseline="0" dirty="0" smtClean="0">
                <a:latin typeface="Helvetica Neue"/>
                <a:sym typeface="Helvetica Neue"/>
              </a:rPr>
              <a:t>), el 27001 (seguridad de la información) o buenas prácticas como la de buen gobierno corporativo del </a:t>
            </a:r>
            <a:r>
              <a:rPr lang="es-ES" sz="2400" baseline="0" dirty="0" err="1" smtClean="0">
                <a:latin typeface="Helvetica Neue"/>
                <a:sym typeface="Helvetica Neue"/>
              </a:rPr>
              <a:t>Fonafe</a:t>
            </a:r>
            <a:r>
              <a:rPr lang="es-ES" sz="2400" baseline="0" dirty="0" smtClean="0">
                <a:latin typeface="Helvetica Neue"/>
                <a:sym typeface="Helvetica Neue"/>
              </a:rPr>
              <a:t>. </a:t>
            </a:r>
            <a:r>
              <a:rPr lang="es-ES" sz="2400" dirty="0" smtClean="0">
                <a:latin typeface="Helvetica Neue"/>
                <a:ea typeface="Helvetica Neue"/>
                <a:cs typeface="Helvetica Neue"/>
                <a:sym typeface="Helvetica Neue"/>
              </a:rPr>
              <a:t> Independientemente</a:t>
            </a:r>
            <a:r>
              <a:rPr lang="es-ES" sz="2400" baseline="0" dirty="0" smtClean="0">
                <a:latin typeface="Helvetica Neue"/>
                <a:ea typeface="Helvetica Neue"/>
                <a:cs typeface="Helvetica Neue"/>
                <a:sym typeface="Helvetica Neue"/>
              </a:rPr>
              <a:t> de cuál se utilice, la responsabilidad de la identificación de riesgos y el control interno es de la institución o PMBOK. </a:t>
            </a:r>
          </a:p>
          <a:p>
            <a:pPr marL="0" marR="0" lvl="0" indent="0" defTabSz="457200" eaLnBrk="1" fontAlgn="auto" latinLnBrk="0" hangingPunct="1">
              <a:lnSpc>
                <a:spcPct val="117999"/>
              </a:lnSpc>
              <a:spcBef>
                <a:spcPts val="0"/>
              </a:spcBef>
              <a:spcAft>
                <a:spcPts val="0"/>
              </a:spcAft>
              <a:buClrTx/>
              <a:buSzTx/>
              <a:buFontTx/>
              <a:buNone/>
              <a:tabLst/>
              <a:defRPr/>
            </a:pPr>
            <a:endParaRPr lang="es-ES" sz="2400" baseline="0" dirty="0" smtClean="0">
              <a:latin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s-ES" sz="2400" baseline="0" dirty="0" smtClean="0">
                <a:latin typeface="Helvetica Neue"/>
                <a:sym typeface="Helvetica Neue"/>
              </a:rPr>
              <a:t>Es fundamental conocer el detalle técnico de los procesos e involucrar a los actores clave (top-</a:t>
            </a:r>
            <a:r>
              <a:rPr lang="es-ES" sz="2400" baseline="0" dirty="0" err="1" smtClean="0">
                <a:latin typeface="Helvetica Neue"/>
                <a:sym typeface="Helvetica Neue"/>
              </a:rPr>
              <a:t>down</a:t>
            </a:r>
            <a:r>
              <a:rPr lang="es-ES" sz="2400" baseline="0" dirty="0" smtClean="0">
                <a:latin typeface="Helvetica Neue"/>
                <a:sym typeface="Helvetica Neue"/>
              </a:rPr>
              <a:t>). Las consultorías pueden ayudar, pero no pueden sustituir la fortaleza de un desarrollo interno.</a:t>
            </a:r>
            <a:endParaRPr lang="es-PE" baseline="0" dirty="0" smtClean="0"/>
          </a:p>
          <a:p>
            <a:endParaRPr lang="es-PE" dirty="0" smtClean="0"/>
          </a:p>
          <a:p>
            <a:pPr marL="285750" marR="0" indent="-285750" algn="just" defTabSz="914400" eaLnBrk="1" fontAlgn="auto" latinLnBrk="0" hangingPunct="1">
              <a:lnSpc>
                <a:spcPct val="100000"/>
              </a:lnSpc>
              <a:spcBef>
                <a:spcPts val="0"/>
              </a:spcBef>
              <a:spcAft>
                <a:spcPts val="0"/>
              </a:spcAft>
              <a:buClrTx/>
              <a:buSzTx/>
              <a:buFont typeface="Arial"/>
              <a:buChar char="•"/>
              <a:tabLst/>
              <a:defRPr/>
            </a:pPr>
            <a:r>
              <a:rPr lang="es-PE" dirty="0" smtClean="0"/>
              <a:t>POLÍTICAS</a:t>
            </a:r>
            <a:r>
              <a:rPr lang="es-PE" baseline="0" dirty="0" smtClean="0"/>
              <a:t> DE CUMPLIMIENTO: </a:t>
            </a:r>
            <a:r>
              <a:rPr lang="es-PE" sz="1200" noProof="0" dirty="0" smtClean="0"/>
              <a:t>Conflicto de interés, regalos,</a:t>
            </a:r>
            <a:r>
              <a:rPr lang="es-PE" sz="1200" baseline="0" noProof="0" dirty="0" smtClean="0"/>
              <a:t> hospitalidad, </a:t>
            </a:r>
            <a:r>
              <a:rPr lang="es-PE" sz="1200" b="0" u="none" baseline="0" noProof="0" dirty="0" smtClean="0"/>
              <a:t>Diligencia debida: relacionamiento con proveedores, trabajadores, usuarios, abogados. Política de contratación de personal según meritocracia; incorporación de reglas y filtros según la vulnerabilidad de áreas sensibles  Procesos de compras (cláusulas anticorrupción, pactos </a:t>
            </a:r>
            <a:r>
              <a:rPr lang="es-PE" sz="1200" b="0" u="none" baseline="0" noProof="0" dirty="0" err="1" smtClean="0"/>
              <a:t>antisoborno</a:t>
            </a:r>
            <a:r>
              <a:rPr lang="es-PE" sz="1200" b="0" u="none" baseline="0" noProof="0" dirty="0" smtClean="0"/>
              <a:t>, veedurías).</a:t>
            </a:r>
            <a:endParaRPr lang="es-PE" sz="1200" b="0" u="none" noProof="0" dirty="0" smtClean="0"/>
          </a:p>
          <a:p>
            <a:endParaRPr lang="es-PE" dirty="0" smtClean="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s-PE" dirty="0" smtClean="0"/>
              <a:t>TRANSPARENCIA: </a:t>
            </a:r>
            <a:r>
              <a:rPr lang="es-PE" sz="1200" noProof="0" dirty="0" smtClean="0">
                <a:solidFill>
                  <a:schemeClr val="tx1"/>
                </a:solidFill>
              </a:rPr>
              <a:t>Transparencia activa (información a disposición de la ciudadanía),</a:t>
            </a:r>
            <a:r>
              <a:rPr lang="es-PE" sz="1200" baseline="0" noProof="0" dirty="0" smtClean="0">
                <a:solidFill>
                  <a:schemeClr val="tx1"/>
                </a:solidFill>
              </a:rPr>
              <a:t> </a:t>
            </a:r>
            <a:r>
              <a:rPr lang="es-PE" sz="1200" baseline="0" noProof="0" dirty="0">
                <a:solidFill>
                  <a:schemeClr val="tx1"/>
                </a:solidFill>
              </a:rPr>
              <a:t>t</a:t>
            </a:r>
            <a:r>
              <a:rPr lang="es-PE" sz="1200" noProof="0" dirty="0">
                <a:solidFill>
                  <a:schemeClr val="tx1"/>
                </a:solidFill>
              </a:rPr>
              <a:t>ransparencia </a:t>
            </a:r>
            <a:r>
              <a:rPr lang="es-PE" sz="1200" noProof="0" dirty="0" smtClean="0">
                <a:solidFill>
                  <a:schemeClr val="tx1"/>
                </a:solidFill>
              </a:rPr>
              <a:t>pasiva (acceso a la información pública), </a:t>
            </a:r>
            <a:r>
              <a:rPr lang="es-PE" sz="1200" noProof="0" dirty="0">
                <a:solidFill>
                  <a:schemeClr val="tx1"/>
                </a:solidFill>
              </a:rPr>
              <a:t>clasificación y tratamiento</a:t>
            </a:r>
            <a:r>
              <a:rPr lang="es-PE" sz="1200" baseline="0" noProof="0" dirty="0">
                <a:solidFill>
                  <a:schemeClr val="tx1"/>
                </a:solidFill>
              </a:rPr>
              <a:t> de la información, gobierno Abierto, gobierno digital, rendición de cuentas y participación </a:t>
            </a:r>
            <a:r>
              <a:rPr lang="es-PE" sz="1200" baseline="0" noProof="0" dirty="0" smtClean="0">
                <a:solidFill>
                  <a:schemeClr val="tx1"/>
                </a:solidFill>
              </a:rPr>
              <a:t>ciudadana</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endParaRPr lang="es-PE" sz="1200" noProof="0" dirty="0">
              <a:solidFill>
                <a:schemeClr val="tx1"/>
              </a:solidFill>
            </a:endParaRPr>
          </a:p>
          <a:p>
            <a:pPr marL="171450" indent="-171450">
              <a:buFont typeface="Arial" panose="020B0604020202020204" pitchFamily="34" charset="0"/>
              <a:buChar char="•"/>
            </a:pPr>
            <a:r>
              <a:rPr lang="es-PE" dirty="0" smtClean="0"/>
              <a:t>   CONTROL:</a:t>
            </a:r>
            <a:r>
              <a:rPr lang="es-PE" baseline="0" dirty="0" smtClean="0"/>
              <a:t> </a:t>
            </a:r>
            <a:r>
              <a:rPr lang="es-PE" dirty="0" smtClean="0"/>
              <a:t>Directiva de Control Interno</a:t>
            </a:r>
            <a:r>
              <a:rPr lang="es-PE" baseline="0" dirty="0" smtClean="0"/>
              <a:t> de la CGR. Control interno es un proceso de mejora continua (por ello lo debería asumir SGP) CGR es una agente externo, sin  embargo reguló ese tema aunque son conscientes de que el tema se debe trabajar desde el ejecutivo. El tema es que sin una norma específica podría omitirse dicha responsabilidad, pero siempre están las buenas prácticas.</a:t>
            </a:r>
          </a:p>
          <a:p>
            <a:pPr marL="171450" indent="-171450">
              <a:buFont typeface="Arial" panose="020B0604020202020204" pitchFamily="34" charset="0"/>
              <a:buChar char="•"/>
            </a:pPr>
            <a:endParaRPr lang="es-PE" baseline="0" dirty="0" smtClean="0"/>
          </a:p>
          <a:p>
            <a:pPr marL="285750" indent="-285750" algn="l">
              <a:buFont typeface="Arial"/>
              <a:buChar char="•"/>
            </a:pPr>
            <a:r>
              <a:rPr lang="es-PE" sz="1200" baseline="0" noProof="0" dirty="0" smtClean="0"/>
              <a:t>DENUNCIA: </a:t>
            </a:r>
            <a:r>
              <a:rPr lang="es-PE" sz="1200" baseline="0" noProof="0" dirty="0"/>
              <a:t>¿Quién las recibe?, ¿Quién las investiga? ¿Quién las resuelva?. Mecanismos de detección de irregularidades (pruebas de integridad y usuario oculto</a:t>
            </a:r>
            <a:r>
              <a:rPr lang="es-PE" sz="1200" baseline="0" noProof="0" dirty="0" smtClean="0"/>
              <a:t>). Mecanismos y protocolos claros para la denuncia ante entidades especializadas como MP, PNP, </a:t>
            </a:r>
            <a:r>
              <a:rPr lang="es-PE" sz="1200" baseline="0" noProof="0" dirty="0" err="1" smtClean="0"/>
              <a:t>CGR.Órganos</a:t>
            </a:r>
            <a:r>
              <a:rPr lang="es-PE" sz="1200" baseline="0" noProof="0" dirty="0" smtClean="0"/>
              <a:t> disciplinarios fortalecidos para desarrollo de investigación e imposición de sanciones efectivas y ejemplares</a:t>
            </a:r>
          </a:p>
          <a:p>
            <a:pPr marL="285750" indent="-285750" algn="l">
              <a:buFont typeface="Arial"/>
              <a:buChar char="•"/>
            </a:pPr>
            <a:endParaRPr lang="es-PE" sz="1200" baseline="0" noProof="0" dirty="0" smtClean="0"/>
          </a:p>
          <a:p>
            <a:pPr marL="285750" indent="-285750" algn="l">
              <a:buFont typeface="Arial"/>
              <a:buChar char="•"/>
            </a:pPr>
            <a:r>
              <a:rPr lang="es-PE" sz="1200" baseline="0" noProof="0" dirty="0" smtClean="0"/>
              <a:t>SUPERVISIÓN Y MONITOREO: </a:t>
            </a:r>
            <a:r>
              <a:rPr lang="es-PE" sz="1200" noProof="0" dirty="0" smtClean="0"/>
              <a:t>Evaluación </a:t>
            </a:r>
            <a:r>
              <a:rPr lang="es-PE" sz="1200" noProof="0" dirty="0"/>
              <a:t>de efectividad de entidad y evaluación </a:t>
            </a:r>
            <a:r>
              <a:rPr lang="es-PE" sz="1200" baseline="0" noProof="0" dirty="0"/>
              <a:t>del funcionamiento del </a:t>
            </a:r>
            <a:r>
              <a:rPr lang="es-PE" sz="1200" baseline="0" noProof="0" dirty="0" smtClean="0"/>
              <a:t>modelo</a:t>
            </a:r>
          </a:p>
          <a:p>
            <a:pPr marL="285750" indent="-285750" algn="l">
              <a:buFont typeface="Arial"/>
              <a:buChar char="•"/>
            </a:pPr>
            <a:endParaRPr lang="es-PE" sz="1200" baseline="0" noProof="0" dirty="0"/>
          </a:p>
          <a:p>
            <a:pPr marL="240008" indent="-240008">
              <a:buFont typeface="Arial" pitchFamily="34" charset="0"/>
              <a:buChar char="•"/>
            </a:pPr>
            <a:r>
              <a:rPr lang="es-PE" sz="1200" baseline="0" noProof="0" dirty="0" smtClean="0"/>
              <a:t>ENCARGADO DEL MODELO: </a:t>
            </a:r>
            <a:r>
              <a:rPr lang="es-ES" sz="1200" dirty="0" smtClean="0"/>
              <a:t>Es </a:t>
            </a:r>
            <a:r>
              <a:rPr lang="es-ES" sz="1200" dirty="0"/>
              <a:t>la principal manifestación de voluntad política, alto nivel jerárquico,</a:t>
            </a:r>
            <a:r>
              <a:rPr lang="es-ES" sz="1200" baseline="0" dirty="0"/>
              <a:t> e</a:t>
            </a:r>
            <a:r>
              <a:rPr lang="es-ES" sz="1200" dirty="0"/>
              <a:t>mpoderamiento,</a:t>
            </a:r>
            <a:r>
              <a:rPr lang="es-ES" sz="1200" baseline="0" dirty="0"/>
              <a:t> i</a:t>
            </a:r>
            <a:r>
              <a:rPr lang="es-ES" sz="1200" dirty="0"/>
              <a:t>ndependencia,</a:t>
            </a:r>
            <a:r>
              <a:rPr lang="es-ES" sz="1200" baseline="0" dirty="0"/>
              <a:t> a</a:t>
            </a:r>
            <a:r>
              <a:rPr lang="es-ES" sz="1200" dirty="0"/>
              <a:t>decuados recursos e infraestructura, función de orientación y acompañamiento.</a:t>
            </a:r>
          </a:p>
          <a:p>
            <a:pPr marL="285750" indent="-285750" algn="l">
              <a:buFont typeface="Arial"/>
              <a:buChar char="•"/>
            </a:pPr>
            <a:endParaRPr lang="es-PE" sz="1200" noProof="0" dirty="0"/>
          </a:p>
          <a:p>
            <a:pPr marL="285750" indent="-285750" algn="l">
              <a:buFont typeface="Arial"/>
              <a:buChar char="•"/>
            </a:pPr>
            <a:endParaRPr lang="es-PE" sz="1200" noProof="0" dirty="0"/>
          </a:p>
          <a:p>
            <a:endParaRPr lang="es-PE"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A068A-D59F-4FC3-8A26-84F07FA65735}"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5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34C2102-E59F-4083-A3C8-469DC26A5356}" type="slidenum">
              <a:rPr lang="es-PE" smtClean="0"/>
              <a:t>13</a:t>
            </a:fld>
            <a:endParaRPr lang="es-PE"/>
          </a:p>
        </p:txBody>
      </p:sp>
    </p:spTree>
    <p:extLst>
      <p:ext uri="{BB962C8B-B14F-4D97-AF65-F5344CB8AC3E}">
        <p14:creationId xmlns:p14="http://schemas.microsoft.com/office/powerpoint/2010/main" val="290775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693385" y="3225800"/>
            <a:ext cx="13953493" cy="33020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00525" y="1950722"/>
            <a:ext cx="14883725" cy="2740942"/>
          </a:xfrm>
        </p:spPr>
        <p:txBody>
          <a:bodyPr anchor="b">
            <a:noAutofit/>
          </a:bodyPr>
          <a:lstStyle>
            <a:lvl1pPr>
              <a:defRPr sz="6500" cap="all"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00520" y="4985180"/>
            <a:ext cx="12138184" cy="2492587"/>
          </a:xfrm>
        </p:spPr>
        <p:txBody>
          <a:bodyPr/>
          <a:lstStyle>
            <a:lvl1pPr marL="0" indent="0" algn="l">
              <a:buNone/>
              <a:defRPr>
                <a:solidFill>
                  <a:schemeClr val="tx1">
                    <a:lumMod val="75000"/>
                    <a:lumOff val="25000"/>
                  </a:schemeClr>
                </a:solidFill>
              </a:defRPr>
            </a:lvl1pPr>
            <a:lvl2pPr marL="546225" indent="0" algn="ctr">
              <a:buNone/>
              <a:defRPr>
                <a:solidFill>
                  <a:schemeClr val="tx1">
                    <a:tint val="75000"/>
                  </a:schemeClr>
                </a:solidFill>
              </a:defRPr>
            </a:lvl2pPr>
            <a:lvl3pPr marL="1092452" indent="0" algn="ctr">
              <a:buNone/>
              <a:defRPr>
                <a:solidFill>
                  <a:schemeClr val="tx1">
                    <a:tint val="75000"/>
                  </a:schemeClr>
                </a:solidFill>
              </a:defRPr>
            </a:lvl3pPr>
            <a:lvl4pPr marL="1638677" indent="0" algn="ctr">
              <a:buNone/>
              <a:defRPr>
                <a:solidFill>
                  <a:schemeClr val="tx1">
                    <a:tint val="75000"/>
                  </a:schemeClr>
                </a:solidFill>
              </a:defRPr>
            </a:lvl4pPr>
            <a:lvl5pPr marL="2184903" indent="0" algn="ctr">
              <a:buNone/>
              <a:defRPr>
                <a:solidFill>
                  <a:schemeClr val="tx1">
                    <a:tint val="75000"/>
                  </a:schemeClr>
                </a:solidFill>
              </a:defRPr>
            </a:lvl5pPr>
            <a:lvl6pPr marL="2731129" indent="0" algn="ctr">
              <a:buNone/>
              <a:defRPr>
                <a:solidFill>
                  <a:schemeClr val="tx1">
                    <a:tint val="75000"/>
                  </a:schemeClr>
                </a:solidFill>
              </a:defRPr>
            </a:lvl6pPr>
            <a:lvl7pPr marL="3277355" indent="0" algn="ctr">
              <a:buNone/>
              <a:defRPr>
                <a:solidFill>
                  <a:schemeClr val="tx1">
                    <a:tint val="75000"/>
                  </a:schemeClr>
                </a:solidFill>
              </a:defRPr>
            </a:lvl7pPr>
            <a:lvl8pPr marL="3823580" indent="0" algn="ctr">
              <a:buNone/>
              <a:defRPr>
                <a:solidFill>
                  <a:schemeClr val="tx1">
                    <a:tint val="75000"/>
                  </a:schemeClr>
                </a:solidFill>
              </a:defRPr>
            </a:lvl8pPr>
            <a:lvl9pPr marL="4369807"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67015" y="26017"/>
            <a:ext cx="5491084" cy="468173"/>
          </a:xfrm>
          <a:prstGeom prst="rect">
            <a:avLst/>
          </a:prstGeom>
        </p:spPr>
        <p:txBody>
          <a:bodyPr lIns="109234" tIns="54617" rIns="109234" bIns="54617"/>
          <a:lstStyle/>
          <a:p>
            <a:fld id="{23EEB6E3-F38C-4C2F-BDFB-C4B72E2017D0}" type="datetimeFigureOut">
              <a:rPr lang="en-US" smtClean="0"/>
              <a:pPr/>
              <a:t>10/15/2019</a:t>
            </a:fld>
            <a:endParaRPr lang="en-US"/>
          </a:p>
        </p:txBody>
      </p:sp>
      <p:sp>
        <p:nvSpPr>
          <p:cNvPr id="5" name="Footer Placeholder 4"/>
          <p:cNvSpPr>
            <a:spLocks noGrp="1"/>
          </p:cNvSpPr>
          <p:nvPr>
            <p:ph type="ftr" sz="quarter" idx="11"/>
          </p:nvPr>
        </p:nvSpPr>
        <p:spPr>
          <a:xfrm>
            <a:off x="6502599" y="26017"/>
            <a:ext cx="7803118" cy="468173"/>
          </a:xfrm>
          <a:prstGeom prst="rect">
            <a:avLst/>
          </a:prstGeom>
        </p:spPr>
        <p:txBody>
          <a:bodyPr lIns="109234" tIns="54617" rIns="109234" bIns="54617"/>
          <a:lstStyle/>
          <a:p>
            <a:endParaRPr lang="en-US"/>
          </a:p>
        </p:txBody>
      </p:sp>
      <p:sp>
        <p:nvSpPr>
          <p:cNvPr id="6" name="Slide Number Placeholder 5"/>
          <p:cNvSpPr>
            <a:spLocks noGrp="1"/>
          </p:cNvSpPr>
          <p:nvPr>
            <p:ph type="sldNum" sz="quarter" idx="12"/>
          </p:nvPr>
        </p:nvSpPr>
        <p:spPr>
          <a:xfrm>
            <a:off x="8432381" y="9296405"/>
            <a:ext cx="466474" cy="348813"/>
          </a:xfrm>
        </p:spPr>
        <p:txBody>
          <a:bodyPr/>
          <a:lstStyle/>
          <a:p>
            <a:fld id="{4B5E793A-EA24-4A88-88CC-58B94979089D}" type="slidenum">
              <a:rPr lang="en-US" smtClean="0"/>
              <a:pPr/>
              <a:t>‹Nº›</a:t>
            </a:fld>
            <a:endParaRPr lang="en-US"/>
          </a:p>
        </p:txBody>
      </p:sp>
    </p:spTree>
    <p:extLst>
      <p:ext uri="{BB962C8B-B14F-4D97-AF65-F5344CB8AC3E}">
        <p14:creationId xmlns:p14="http://schemas.microsoft.com/office/powerpoint/2010/main" val="345403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3EEB6E3-F38C-4C2F-BDFB-C4B72E2017D0}"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32381" y="9296405"/>
            <a:ext cx="466474" cy="348813"/>
          </a:xfrm>
        </p:spPr>
        <p:txBody>
          <a:bodyPr/>
          <a:lstStyle/>
          <a:p>
            <a:fld id="{4B5E793A-EA24-4A88-88CC-58B94979089D}" type="slidenum">
              <a:rPr lang="en-US" smtClean="0"/>
              <a:pPr/>
              <a:t>‹Nº›</a:t>
            </a:fld>
            <a:endParaRPr lang="en-US"/>
          </a:p>
        </p:txBody>
      </p:sp>
    </p:spTree>
    <p:extLst>
      <p:ext uri="{BB962C8B-B14F-4D97-AF65-F5344CB8AC3E}">
        <p14:creationId xmlns:p14="http://schemas.microsoft.com/office/powerpoint/2010/main" val="237379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167533" y="1596249"/>
            <a:ext cx="13005197" cy="3395698"/>
          </a:xfrm>
        </p:spPr>
        <p:txBody>
          <a:bodyPr anchor="b"/>
          <a:lstStyle>
            <a:lvl1pPr algn="ctr">
              <a:defRPr sz="8533"/>
            </a:lvl1pPr>
          </a:lstStyle>
          <a:p>
            <a:r>
              <a:rPr lang="es-ES"/>
              <a:t>Haga clic para modificar el estilo de título del patrón</a:t>
            </a:r>
            <a:endParaRPr lang="es-PE"/>
          </a:p>
        </p:txBody>
      </p:sp>
      <p:sp>
        <p:nvSpPr>
          <p:cNvPr id="3" name="Subtítulo 2"/>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09458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568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83112" y="2431628"/>
            <a:ext cx="14955977" cy="4057226"/>
          </a:xfrm>
        </p:spPr>
        <p:txBody>
          <a:bodyPr anchor="b"/>
          <a:lstStyle>
            <a:lvl1pPr>
              <a:defRPr sz="8533"/>
            </a:lvl1pPr>
          </a:lstStyle>
          <a:p>
            <a:r>
              <a:rPr lang="es-ES"/>
              <a:t>Haga clic para modificar el estilo de título del patrón</a:t>
            </a:r>
            <a:endParaRPr lang="es-PE"/>
          </a:p>
        </p:txBody>
      </p:sp>
      <p:sp>
        <p:nvSpPr>
          <p:cNvPr id="3" name="Marcador de texto 2"/>
          <p:cNvSpPr>
            <a:spLocks noGrp="1"/>
          </p:cNvSpPr>
          <p:nvPr>
            <p:ph type="body" idx="1"/>
          </p:nvPr>
        </p:nvSpPr>
        <p:spPr>
          <a:xfrm>
            <a:off x="1183112" y="6527237"/>
            <a:ext cx="14955977" cy="2133599"/>
          </a:xfrm>
        </p:spPr>
        <p:txBody>
          <a:bodyPr/>
          <a:lstStyle>
            <a:lvl1pPr marL="0" indent="0">
              <a:buNone/>
              <a:defRPr sz="3413">
                <a:solidFill>
                  <a:schemeClr val="tx1">
                    <a:tint val="75000"/>
                  </a:schemeClr>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182843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1192143" y="2596444"/>
            <a:ext cx="7369612" cy="618857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8778508" y="2596444"/>
            <a:ext cx="7369612" cy="618857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675492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94402" y="519290"/>
            <a:ext cx="14955977" cy="1885245"/>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1194403" y="2390987"/>
            <a:ext cx="7335743"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el estilo de texto del patrón</a:t>
            </a:r>
          </a:p>
        </p:txBody>
      </p:sp>
      <p:sp>
        <p:nvSpPr>
          <p:cNvPr id="4" name="Marcador de contenido 3"/>
          <p:cNvSpPr>
            <a:spLocks noGrp="1"/>
          </p:cNvSpPr>
          <p:nvPr>
            <p:ph sz="half" idx="2"/>
          </p:nvPr>
        </p:nvSpPr>
        <p:spPr>
          <a:xfrm>
            <a:off x="1194403" y="3562773"/>
            <a:ext cx="7335743" cy="5240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8778508" y="2390987"/>
            <a:ext cx="7371870"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el estilo de texto del patrón</a:t>
            </a:r>
          </a:p>
        </p:txBody>
      </p:sp>
      <p:sp>
        <p:nvSpPr>
          <p:cNvPr id="6" name="Marcador de contenido 5"/>
          <p:cNvSpPr>
            <a:spLocks noGrp="1"/>
          </p:cNvSpPr>
          <p:nvPr>
            <p:ph sz="quarter" idx="4"/>
          </p:nvPr>
        </p:nvSpPr>
        <p:spPr>
          <a:xfrm>
            <a:off x="8778508" y="3562773"/>
            <a:ext cx="7371870" cy="5240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687481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32408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55251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8958007" y="635000"/>
            <a:ext cx="7112217" cy="8216900"/>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270039" y="635000"/>
            <a:ext cx="7112217" cy="3987800"/>
          </a:xfrm>
          <a:prstGeom prst="rect">
            <a:avLst/>
          </a:prstGeom>
        </p:spPr>
        <p:txBody>
          <a:bodyPr anchor="b"/>
          <a:lstStyle>
            <a:lvl1pPr>
              <a:defRPr sz="6000"/>
            </a:lvl1pPr>
          </a:lstStyle>
          <a:p>
            <a:r>
              <a:t>Texto del título</a:t>
            </a:r>
          </a:p>
        </p:txBody>
      </p:sp>
      <p:sp>
        <p:nvSpPr>
          <p:cNvPr id="40" name="Nivel de texto 1…"/>
          <p:cNvSpPr txBox="1">
            <a:spLocks noGrp="1"/>
          </p:cNvSpPr>
          <p:nvPr>
            <p:ph type="body" sz="quarter" idx="1"/>
          </p:nvPr>
        </p:nvSpPr>
        <p:spPr>
          <a:xfrm>
            <a:off x="1270039" y="4724400"/>
            <a:ext cx="7112217" cy="4114800"/>
          </a:xfrm>
          <a:prstGeom prst="rect">
            <a:avLst/>
          </a:prstGeom>
        </p:spPr>
        <p:txBody>
          <a:bodyPr anchor="t"/>
          <a:lstStyle>
            <a:lvl1pPr marL="0" indent="0" algn="ctr">
              <a:spcBef>
                <a:spcPts val="0"/>
              </a:spcBef>
              <a:buSzTx/>
              <a:buNone/>
              <a:defRPr sz="3701"/>
            </a:lvl1pPr>
            <a:lvl2pPr marL="0" indent="0" algn="ctr">
              <a:spcBef>
                <a:spcPts val="0"/>
              </a:spcBef>
              <a:buSzTx/>
              <a:buNone/>
              <a:defRPr sz="3701"/>
            </a:lvl2pPr>
            <a:lvl3pPr marL="0" indent="0" algn="ctr">
              <a:spcBef>
                <a:spcPts val="0"/>
              </a:spcBef>
              <a:buSzTx/>
              <a:buNone/>
              <a:defRPr sz="3701"/>
            </a:lvl3pPr>
            <a:lvl4pPr marL="0" indent="0" algn="ctr">
              <a:spcBef>
                <a:spcPts val="0"/>
              </a:spcBef>
              <a:buSzTx/>
              <a:buNone/>
              <a:defRPr sz="3701"/>
            </a:lvl4pPr>
            <a:lvl5pPr marL="0" indent="0" algn="ctr">
              <a:spcBef>
                <a:spcPts val="0"/>
              </a:spcBef>
              <a:buSzTx/>
              <a:buNone/>
              <a:defRPr sz="3701"/>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94402" y="650240"/>
            <a:ext cx="5592686" cy="2275840"/>
          </a:xfrm>
        </p:spPr>
        <p:txBody>
          <a:bodyPr anchor="b"/>
          <a:lstStyle>
            <a:lvl1pPr>
              <a:defRPr sz="4551"/>
            </a:lvl1pPr>
          </a:lstStyle>
          <a:p>
            <a:r>
              <a:rPr lang="es-ES"/>
              <a:t>Haga clic para modificar el estilo de título del patrón</a:t>
            </a:r>
            <a:endParaRPr lang="es-PE"/>
          </a:p>
        </p:txBody>
      </p:sp>
      <p:sp>
        <p:nvSpPr>
          <p:cNvPr id="3" name="Marcador de contenido 2"/>
          <p:cNvSpPr>
            <a:spLocks noGrp="1"/>
          </p:cNvSpPr>
          <p:nvPr>
            <p:ph idx="1"/>
          </p:nvPr>
        </p:nvSpPr>
        <p:spPr>
          <a:xfrm>
            <a:off x="7371870" y="1404338"/>
            <a:ext cx="8778508"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841313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94402" y="650240"/>
            <a:ext cx="5592686" cy="2275840"/>
          </a:xfrm>
        </p:spPr>
        <p:txBody>
          <a:bodyPr anchor="b"/>
          <a:lstStyle>
            <a:lvl1pPr>
              <a:defRPr sz="4551"/>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7371870" y="1404338"/>
            <a:ext cx="8778508" cy="6931378"/>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s-PE"/>
          </a:p>
        </p:txBody>
      </p:sp>
      <p:sp>
        <p:nvSpPr>
          <p:cNvPr id="4" name="Marcador de texto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99142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43230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2409126" y="519289"/>
            <a:ext cx="3738994" cy="8265725"/>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1192143" y="519289"/>
            <a:ext cx="11000229" cy="82657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508813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65345853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167533" y="1596249"/>
            <a:ext cx="13005197" cy="3395698"/>
          </a:xfrm>
        </p:spPr>
        <p:txBody>
          <a:bodyPr anchor="b"/>
          <a:lstStyle>
            <a:lvl1pPr algn="ctr">
              <a:defRPr sz="8533"/>
            </a:lvl1pPr>
          </a:lstStyle>
          <a:p>
            <a:r>
              <a:rPr lang="es-ES"/>
              <a:t>Haga clic para modificar el estilo de título del patrón</a:t>
            </a:r>
            <a:endParaRPr lang="es-PE"/>
          </a:p>
        </p:txBody>
      </p:sp>
      <p:sp>
        <p:nvSpPr>
          <p:cNvPr id="3" name="Subtítulo 2"/>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588566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415396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83112" y="2431628"/>
            <a:ext cx="14955977" cy="4057226"/>
          </a:xfrm>
        </p:spPr>
        <p:txBody>
          <a:bodyPr anchor="b"/>
          <a:lstStyle>
            <a:lvl1pPr>
              <a:defRPr sz="8533"/>
            </a:lvl1pPr>
          </a:lstStyle>
          <a:p>
            <a:r>
              <a:rPr lang="es-ES"/>
              <a:t>Haga clic para modificar el estilo de título del patrón</a:t>
            </a:r>
            <a:endParaRPr lang="es-PE"/>
          </a:p>
        </p:txBody>
      </p:sp>
      <p:sp>
        <p:nvSpPr>
          <p:cNvPr id="3" name="Marcador de texto 2"/>
          <p:cNvSpPr>
            <a:spLocks noGrp="1"/>
          </p:cNvSpPr>
          <p:nvPr>
            <p:ph type="body" idx="1"/>
          </p:nvPr>
        </p:nvSpPr>
        <p:spPr>
          <a:xfrm>
            <a:off x="1183112" y="6527237"/>
            <a:ext cx="14955977" cy="2133599"/>
          </a:xfrm>
        </p:spPr>
        <p:txBody>
          <a:bodyPr/>
          <a:lstStyle>
            <a:lvl1pPr marL="0" indent="0">
              <a:buNone/>
              <a:defRPr sz="3413">
                <a:solidFill>
                  <a:schemeClr val="tx1">
                    <a:tint val="75000"/>
                  </a:schemeClr>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604999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1192143" y="2596444"/>
            <a:ext cx="7369612" cy="618857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8778508" y="2596444"/>
            <a:ext cx="7369612" cy="618857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64461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94402" y="519290"/>
            <a:ext cx="14955977" cy="1885245"/>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1194403" y="2390987"/>
            <a:ext cx="7335743"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el estilo de texto del patrón</a:t>
            </a:r>
          </a:p>
        </p:txBody>
      </p:sp>
      <p:sp>
        <p:nvSpPr>
          <p:cNvPr id="4" name="Marcador de contenido 3"/>
          <p:cNvSpPr>
            <a:spLocks noGrp="1"/>
          </p:cNvSpPr>
          <p:nvPr>
            <p:ph sz="half" idx="2"/>
          </p:nvPr>
        </p:nvSpPr>
        <p:spPr>
          <a:xfrm>
            <a:off x="1194403" y="3562773"/>
            <a:ext cx="7335743" cy="5240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8778508" y="2390987"/>
            <a:ext cx="7371870"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el estilo de texto del patrón</a:t>
            </a:r>
          </a:p>
        </p:txBody>
      </p:sp>
      <p:sp>
        <p:nvSpPr>
          <p:cNvPr id="6" name="Marcador de contenido 5"/>
          <p:cNvSpPr>
            <a:spLocks noGrp="1"/>
          </p:cNvSpPr>
          <p:nvPr>
            <p:ph sz="quarter" idx="4"/>
          </p:nvPr>
        </p:nvSpPr>
        <p:spPr>
          <a:xfrm>
            <a:off x="8778508" y="3562773"/>
            <a:ext cx="7371870" cy="5240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21909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93797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932801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94402" y="650240"/>
            <a:ext cx="5592686" cy="2275840"/>
          </a:xfrm>
        </p:spPr>
        <p:txBody>
          <a:bodyPr anchor="b"/>
          <a:lstStyle>
            <a:lvl1pPr>
              <a:defRPr sz="4551"/>
            </a:lvl1pPr>
          </a:lstStyle>
          <a:p>
            <a:r>
              <a:rPr lang="es-ES"/>
              <a:t>Haga clic para modificar el estilo de título del patrón</a:t>
            </a:r>
            <a:endParaRPr lang="es-PE"/>
          </a:p>
        </p:txBody>
      </p:sp>
      <p:sp>
        <p:nvSpPr>
          <p:cNvPr id="3" name="Marcador de contenido 2"/>
          <p:cNvSpPr>
            <a:spLocks noGrp="1"/>
          </p:cNvSpPr>
          <p:nvPr>
            <p:ph idx="1"/>
          </p:nvPr>
        </p:nvSpPr>
        <p:spPr>
          <a:xfrm>
            <a:off x="7371870" y="1404338"/>
            <a:ext cx="8778508"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905386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94402" y="650240"/>
            <a:ext cx="5592686" cy="2275840"/>
          </a:xfrm>
        </p:spPr>
        <p:txBody>
          <a:bodyPr anchor="b"/>
          <a:lstStyle>
            <a:lvl1pPr>
              <a:defRPr sz="4551"/>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7371870" y="1404338"/>
            <a:ext cx="8778508" cy="6931378"/>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s-PE"/>
          </a:p>
        </p:txBody>
      </p:sp>
      <p:sp>
        <p:nvSpPr>
          <p:cNvPr id="4" name="Marcador de texto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767806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264898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2409126" y="519289"/>
            <a:ext cx="3738994" cy="8265725"/>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1192143" y="519289"/>
            <a:ext cx="11000229" cy="82657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0576F60B-4869-4E97-A9C5-3C2BF33C0D57}" type="datetimeFigureOut">
              <a:rPr lang="es-PE" smtClean="0">
                <a:solidFill>
                  <a:prstClr val="black">
                    <a:tint val="75000"/>
                  </a:prstClr>
                </a:solidFill>
              </a:rPr>
              <a:pPr/>
              <a:t>15/10/2019</a:t>
            </a:fld>
            <a:endParaRPr lang="es-P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6C82A27-18A9-4195-AE68-D3DBC9460000}"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092355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White without bars">
    <p:spTree>
      <p:nvGrpSpPr>
        <p:cNvPr id="1" name=""/>
        <p:cNvGrpSpPr/>
        <p:nvPr/>
      </p:nvGrpSpPr>
      <p:grpSpPr>
        <a:xfrm>
          <a:off x="0" y="0"/>
          <a:ext cx="0" cy="0"/>
          <a:chOff x="0" y="0"/>
          <a:chExt cx="0" cy="0"/>
        </a:xfrm>
      </p:grpSpPr>
      <p:sp>
        <p:nvSpPr>
          <p:cNvPr id="18" name="Rectangle 17"/>
          <p:cNvSpPr/>
          <p:nvPr userDrawn="1"/>
        </p:nvSpPr>
        <p:spPr>
          <a:xfrm>
            <a:off x="16271610" y="595298"/>
            <a:ext cx="542112" cy="31890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73359" tIns="86677" rIns="173359" bIns="86677" rtlCol="0" anchor="ctr"/>
          <a:lstStyle/>
          <a:p>
            <a:pPr defTabSz="1300460" hangingPunct="1"/>
            <a:endParaRPr lang="en-US" sz="3413" b="0" kern="1200" dirty="0">
              <a:solidFill>
                <a:prstClr val="white"/>
              </a:solidFill>
            </a:endParaRPr>
          </a:p>
        </p:txBody>
      </p:sp>
      <p:sp>
        <p:nvSpPr>
          <p:cNvPr id="19" name="Isosceles Triangle 18"/>
          <p:cNvSpPr/>
          <p:nvPr userDrawn="1"/>
        </p:nvSpPr>
        <p:spPr>
          <a:xfrm rot="10610802">
            <a:off x="16277797" y="732143"/>
            <a:ext cx="542998" cy="290896"/>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73359" tIns="86677" rIns="173359" bIns="86677" rtlCol="0" anchor="ctr"/>
          <a:lstStyle/>
          <a:p>
            <a:pPr defTabSz="1300460" hangingPunct="1"/>
            <a:endParaRPr lang="en-US" sz="3413" b="0" kern="1200">
              <a:solidFill>
                <a:prstClr val="white"/>
              </a:solidFill>
            </a:endParaRPr>
          </a:p>
        </p:txBody>
      </p:sp>
      <p:sp>
        <p:nvSpPr>
          <p:cNvPr id="20" name="Slide Number Placeholder 5"/>
          <p:cNvSpPr txBox="1">
            <a:spLocks/>
          </p:cNvSpPr>
          <p:nvPr userDrawn="1"/>
        </p:nvSpPr>
        <p:spPr>
          <a:xfrm>
            <a:off x="16296950" y="525176"/>
            <a:ext cx="499301" cy="519289"/>
          </a:xfrm>
          <a:prstGeom prst="rect">
            <a:avLst/>
          </a:prstGeom>
        </p:spPr>
        <p:txBody>
          <a:bodyPr vert="horz" lIns="0" tIns="0" rIns="0" bIns="86677"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896" b="0" smtClean="0">
                <a:solidFill>
                  <a:prstClr val="white"/>
                </a:solidFill>
              </a:rPr>
              <a:pPr/>
              <a:t>‹Nº›</a:t>
            </a:fld>
            <a:endParaRPr lang="en-US" sz="1896" b="0" dirty="0">
              <a:solidFill>
                <a:prstClr val="white"/>
              </a:solidFill>
            </a:endParaRPr>
          </a:p>
        </p:txBody>
      </p:sp>
    </p:spTree>
    <p:extLst>
      <p:ext uri="{BB962C8B-B14F-4D97-AF65-F5344CB8AC3E}">
        <p14:creationId xmlns:p14="http://schemas.microsoft.com/office/powerpoint/2010/main" val="5097163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167533" y="1596249"/>
            <a:ext cx="13005197" cy="3395698"/>
          </a:xfrm>
        </p:spPr>
        <p:txBody>
          <a:bodyPr anchor="b"/>
          <a:lstStyle>
            <a:lvl1pPr algn="ctr">
              <a:defRPr sz="8533"/>
            </a:lvl1pPr>
          </a:lstStyle>
          <a:p>
            <a:r>
              <a:rPr lang="es-ES"/>
              <a:t>Haga clic para modificar el estilo de título del patrón</a:t>
            </a:r>
            <a:endParaRPr lang="es-PE"/>
          </a:p>
        </p:txBody>
      </p:sp>
      <p:sp>
        <p:nvSpPr>
          <p:cNvPr id="3" name="Subtítulo 2"/>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120151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09540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83112" y="2431628"/>
            <a:ext cx="14955977" cy="4057226"/>
          </a:xfrm>
        </p:spPr>
        <p:txBody>
          <a:bodyPr anchor="b"/>
          <a:lstStyle>
            <a:lvl1pPr>
              <a:defRPr sz="8533"/>
            </a:lvl1pPr>
          </a:lstStyle>
          <a:p>
            <a:r>
              <a:rPr lang="es-ES"/>
              <a:t>Haga clic para modificar el estilo de título del patrón</a:t>
            </a:r>
            <a:endParaRPr lang="es-PE"/>
          </a:p>
        </p:txBody>
      </p:sp>
      <p:sp>
        <p:nvSpPr>
          <p:cNvPr id="3" name="Marcador de texto 2"/>
          <p:cNvSpPr>
            <a:spLocks noGrp="1"/>
          </p:cNvSpPr>
          <p:nvPr>
            <p:ph type="body" idx="1"/>
          </p:nvPr>
        </p:nvSpPr>
        <p:spPr>
          <a:xfrm>
            <a:off x="1183112" y="6527237"/>
            <a:ext cx="14955977" cy="2133599"/>
          </a:xfrm>
        </p:spPr>
        <p:txBody>
          <a:bodyPr/>
          <a:lstStyle>
            <a:lvl1pPr marL="0" indent="0">
              <a:buNone/>
              <a:defRPr sz="3413">
                <a:solidFill>
                  <a:schemeClr val="tx1">
                    <a:tint val="75000"/>
                  </a:schemeClr>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566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1192143" y="2596444"/>
            <a:ext cx="7369612" cy="618857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8778508" y="2596444"/>
            <a:ext cx="7369612" cy="618857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9420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94402" y="519290"/>
            <a:ext cx="14955977" cy="1885245"/>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1194403" y="2390987"/>
            <a:ext cx="7335743"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el estilo de texto del patrón</a:t>
            </a:r>
          </a:p>
        </p:txBody>
      </p:sp>
      <p:sp>
        <p:nvSpPr>
          <p:cNvPr id="4" name="Marcador de contenido 3"/>
          <p:cNvSpPr>
            <a:spLocks noGrp="1"/>
          </p:cNvSpPr>
          <p:nvPr>
            <p:ph sz="half" idx="2"/>
          </p:nvPr>
        </p:nvSpPr>
        <p:spPr>
          <a:xfrm>
            <a:off x="1194403" y="3562773"/>
            <a:ext cx="7335743" cy="5240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8778508" y="2390987"/>
            <a:ext cx="7371870"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s-ES"/>
              <a:t>Haga clic para modificar el estilo de texto del patrón</a:t>
            </a:r>
          </a:p>
        </p:txBody>
      </p:sp>
      <p:sp>
        <p:nvSpPr>
          <p:cNvPr id="6" name="Marcador de contenido 5"/>
          <p:cNvSpPr>
            <a:spLocks noGrp="1"/>
          </p:cNvSpPr>
          <p:nvPr>
            <p:ph sz="quarter" idx="4"/>
          </p:nvPr>
        </p:nvSpPr>
        <p:spPr>
          <a:xfrm>
            <a:off x="8778508" y="3562773"/>
            <a:ext cx="7371870" cy="5240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29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43000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18607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94402" y="650240"/>
            <a:ext cx="5592686" cy="2275840"/>
          </a:xfrm>
        </p:spPr>
        <p:txBody>
          <a:bodyPr anchor="b"/>
          <a:lstStyle>
            <a:lvl1pPr>
              <a:defRPr sz="4551"/>
            </a:lvl1pPr>
          </a:lstStyle>
          <a:p>
            <a:r>
              <a:rPr lang="es-ES"/>
              <a:t>Haga clic para modificar el estilo de título del patrón</a:t>
            </a:r>
            <a:endParaRPr lang="es-PE"/>
          </a:p>
        </p:txBody>
      </p:sp>
      <p:sp>
        <p:nvSpPr>
          <p:cNvPr id="3" name="Marcador de contenido 2"/>
          <p:cNvSpPr>
            <a:spLocks noGrp="1"/>
          </p:cNvSpPr>
          <p:nvPr>
            <p:ph idx="1"/>
          </p:nvPr>
        </p:nvSpPr>
        <p:spPr>
          <a:xfrm>
            <a:off x="7371870" y="1404338"/>
            <a:ext cx="8778508"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36606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94402" y="650240"/>
            <a:ext cx="5592686" cy="2275840"/>
          </a:xfrm>
        </p:spPr>
        <p:txBody>
          <a:bodyPr anchor="b"/>
          <a:lstStyle>
            <a:lvl1pPr>
              <a:defRPr sz="4551"/>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7371870" y="1404338"/>
            <a:ext cx="8778508" cy="6931378"/>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s-PE"/>
          </a:p>
        </p:txBody>
      </p:sp>
      <p:sp>
        <p:nvSpPr>
          <p:cNvPr id="4" name="Marcador de texto 3"/>
          <p:cNvSpPr>
            <a:spLocks noGrp="1"/>
          </p:cNvSpPr>
          <p:nvPr>
            <p:ph type="body" sz="half" idx="2"/>
          </p:nvPr>
        </p:nvSpPr>
        <p:spPr>
          <a:xfrm>
            <a:off x="1194402" y="2926080"/>
            <a:ext cx="55926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43759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100065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2409126" y="519289"/>
            <a:ext cx="3738994" cy="8265725"/>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1192143" y="519289"/>
            <a:ext cx="11000229" cy="82657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70358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pPr defTabSz="1300460" hangingPunct="1"/>
            <a:fld id="{86CB4B4D-7CA3-9044-876B-883B54F8677D}" type="slidenum">
              <a:rPr lang="en-US" b="0" kern="1200" smtClean="0">
                <a:solidFill>
                  <a:prstClr val="black">
                    <a:tint val="75000"/>
                  </a:prstClr>
                </a:solidFill>
                <a:latin typeface="Calibri" panose="020F0502020204030204"/>
                <a:ea typeface="+mn-ea"/>
                <a:cs typeface="+mn-cs"/>
              </a:rPr>
              <a:pPr defTabSz="1300460" hangingPunct="1"/>
              <a:t>‹Nº›</a:t>
            </a:fld>
            <a:endParaRPr lang="en-US"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582779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8958007" y="2590800"/>
            <a:ext cx="7112217" cy="6286500"/>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270039" y="2590800"/>
            <a:ext cx="7112217" cy="6286500"/>
          </a:xfrm>
          <a:prstGeom prst="rect">
            <a:avLst/>
          </a:prstGeom>
        </p:spPr>
        <p:txBody>
          <a:bodyPr/>
          <a:lstStyle>
            <a:lvl1pPr marL="342935" indent="-342935">
              <a:spcBef>
                <a:spcPts val="3200"/>
              </a:spcBef>
              <a:defRPr sz="2801"/>
            </a:lvl1pPr>
            <a:lvl2pPr marL="685869" indent="-342935">
              <a:spcBef>
                <a:spcPts val="3200"/>
              </a:spcBef>
              <a:defRPr sz="2801"/>
            </a:lvl2pPr>
            <a:lvl3pPr marL="1028804" indent="-342935">
              <a:spcBef>
                <a:spcPts val="3200"/>
              </a:spcBef>
              <a:defRPr sz="2801"/>
            </a:lvl3pPr>
            <a:lvl4pPr marL="1371737" indent="-342935">
              <a:spcBef>
                <a:spcPts val="3200"/>
              </a:spcBef>
              <a:defRPr sz="2801"/>
            </a:lvl4pPr>
            <a:lvl5pPr marL="1714672" indent="-342935">
              <a:spcBef>
                <a:spcPts val="3200"/>
              </a:spcBef>
              <a:defRPr sz="2801"/>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xfrm>
            <a:off x="8432381" y="9296404"/>
            <a:ext cx="466474" cy="348813"/>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270039" y="1270000"/>
            <a:ext cx="14800185" cy="721360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8958007" y="5092700"/>
            <a:ext cx="7112217" cy="3771900"/>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8958007" y="889000"/>
            <a:ext cx="7112217" cy="3771900"/>
          </a:xfrm>
          <a:prstGeom prst="rect">
            <a:avLst/>
          </a:prstGeom>
        </p:spPr>
        <p:txBody>
          <a:bodyPr lIns="91439" tIns="45719" rIns="91439" bIns="45719" anchor="t">
            <a:noAutofit/>
          </a:bodyPr>
          <a:lstStyle/>
          <a:p>
            <a:endParaRPr/>
          </a:p>
        </p:txBody>
      </p:sp>
      <p:sp>
        <p:nvSpPr>
          <p:cNvPr id="85" name="Imagen"/>
          <p:cNvSpPr>
            <a:spLocks noGrp="1"/>
          </p:cNvSpPr>
          <p:nvPr>
            <p:ph type="pic" sz="half" idx="15"/>
          </p:nvPr>
        </p:nvSpPr>
        <p:spPr>
          <a:xfrm>
            <a:off x="1270039" y="889000"/>
            <a:ext cx="7112217" cy="7975600"/>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Pérez"/>
          <p:cNvSpPr txBox="1">
            <a:spLocks noGrp="1"/>
          </p:cNvSpPr>
          <p:nvPr>
            <p:ph type="body" sz="quarter" idx="13"/>
          </p:nvPr>
        </p:nvSpPr>
        <p:spPr>
          <a:xfrm>
            <a:off x="1693385" y="6362702"/>
            <a:ext cx="13953493" cy="471924"/>
          </a:xfrm>
          <a:prstGeom prst="rect">
            <a:avLst/>
          </a:prstGeom>
        </p:spPr>
        <p:txBody>
          <a:bodyPr anchor="t">
            <a:spAutoFit/>
          </a:bodyPr>
          <a:lstStyle>
            <a:lvl1pPr marL="0" indent="0" algn="ctr">
              <a:spcBef>
                <a:spcPts val="0"/>
              </a:spcBef>
              <a:buSzTx/>
              <a:buNone/>
              <a:defRPr sz="2400" i="1"/>
            </a:lvl1pPr>
          </a:lstStyle>
          <a:p>
            <a:r>
              <a:t>– Juan Pérez</a:t>
            </a:r>
          </a:p>
        </p:txBody>
      </p:sp>
      <p:sp>
        <p:nvSpPr>
          <p:cNvPr id="94" name="“Escribe una cita aquí”"/>
          <p:cNvSpPr txBox="1">
            <a:spLocks noGrp="1"/>
          </p:cNvSpPr>
          <p:nvPr>
            <p:ph type="body" sz="quarter" idx="14"/>
          </p:nvPr>
        </p:nvSpPr>
        <p:spPr>
          <a:xfrm>
            <a:off x="1693385" y="4259033"/>
            <a:ext cx="13953493" cy="625941"/>
          </a:xfrm>
          <a:prstGeom prst="rect">
            <a:avLst/>
          </a:prstGeom>
        </p:spPr>
        <p:txBody>
          <a:bodyPr>
            <a:spAutoFit/>
          </a:bodyPr>
          <a:lstStyle>
            <a:lvl1pPr marL="0" indent="0" algn="ctr">
              <a:spcBef>
                <a:spcPts val="0"/>
              </a:spcBef>
              <a:buSzTx/>
              <a:buNone/>
              <a:defRPr sz="3401">
                <a:latin typeface="+mn-lt"/>
                <a:ea typeface="+mn-ea"/>
                <a:cs typeface="+mn-cs"/>
                <a:sym typeface="Helvetica Neue Medium"/>
              </a:defRPr>
            </a:lvl1pPr>
          </a:lstStyle>
          <a:p>
            <a:r>
              <a:t>“Escribe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0"/>
            <a:ext cx="17340263" cy="9753600"/>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270039" y="254000"/>
            <a:ext cx="14800185"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Texto del título</a:t>
            </a:r>
          </a:p>
        </p:txBody>
      </p:sp>
      <p:sp>
        <p:nvSpPr>
          <p:cNvPr id="3" name="Nivel de texto 1…"/>
          <p:cNvSpPr txBox="1">
            <a:spLocks noGrp="1"/>
          </p:cNvSpPr>
          <p:nvPr>
            <p:ph type="body" idx="1"/>
          </p:nvPr>
        </p:nvSpPr>
        <p:spPr>
          <a:xfrm>
            <a:off x="1270039" y="2590800"/>
            <a:ext cx="14800185"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432381" y="9296404"/>
            <a:ext cx="466474" cy="348813"/>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3" r:id="rId11"/>
    <p:sldLayoutId id="2147483664" r:id="rId12"/>
  </p:sldLayoutIdLst>
  <p:transition spd="med"/>
  <p:txStyles>
    <p:titleStyle>
      <a:lvl1pPr marL="0" marR="0" indent="0" algn="ctr" defTabSz="584258"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58"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58"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58"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58"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58"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58"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58"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58"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45" marR="0" indent="-444545" algn="l" defTabSz="584258"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90" marR="0" indent="-444545" algn="l" defTabSz="584258"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634" marR="0" indent="-444545" algn="l" defTabSz="584258"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178" marR="0" indent="-444545" algn="l" defTabSz="584258"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723" marR="0" indent="-444545" algn="l" defTabSz="584258"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267" marR="0" indent="-444545" algn="l" defTabSz="584258"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812" marR="0" indent="-444545" algn="l" defTabSz="584258"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356" marR="0" indent="-444545" algn="l" defTabSz="584258"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900" marR="0" indent="-444545" algn="l" defTabSz="584258"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58"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23" algn="ctr" defTabSz="584258"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46" algn="ctr" defTabSz="584258"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69" algn="ctr" defTabSz="584258"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92" algn="ctr" defTabSz="584258"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114" algn="ctr" defTabSz="584258"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737" algn="ctr" defTabSz="584258"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360" algn="ctr" defTabSz="584258"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984" algn="ctr" defTabSz="584258"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hangingPunct="1"/>
            <a:fld id="{0576F60B-4869-4E97-A9C5-3C2BF33C0D57}" type="datetimeFigureOut">
              <a:rPr lang="es-PE" b="0" kern="1200" smtClean="0">
                <a:solidFill>
                  <a:prstClr val="black">
                    <a:tint val="75000"/>
                  </a:prstClr>
                </a:solidFill>
                <a:latin typeface="Calibri" panose="020F0502020204030204"/>
              </a:rPr>
              <a:pPr defTabSz="1300460" hangingPunct="1"/>
              <a:t>15/10/2019</a:t>
            </a:fld>
            <a:endParaRPr lang="es-PE" b="0" kern="1200">
              <a:solidFill>
                <a:prstClr val="black">
                  <a:tint val="75000"/>
                </a:prstClr>
              </a:solidFill>
              <a:latin typeface="Calibri" panose="020F0502020204030204"/>
            </a:endParaRPr>
          </a:p>
        </p:txBody>
      </p:sp>
      <p:sp>
        <p:nvSpPr>
          <p:cNvPr id="5" name="Marcador de pie de página 4"/>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hangingPunct="1"/>
            <a:endParaRPr lang="es-PE" b="0" kern="1200">
              <a:solidFill>
                <a:prstClr val="black">
                  <a:tint val="75000"/>
                </a:prstClr>
              </a:solidFill>
              <a:latin typeface="Calibri" panose="020F0502020204030204"/>
            </a:endParaRPr>
          </a:p>
        </p:txBody>
      </p:sp>
      <p:sp>
        <p:nvSpPr>
          <p:cNvPr id="6" name="Marcador de número de diapositiva 5"/>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hangingPunct="1"/>
            <a:fld id="{46C82A27-18A9-4195-AE68-D3DBC9460000}" type="slidenum">
              <a:rPr lang="es-PE" b="0" kern="1200" smtClean="0">
                <a:solidFill>
                  <a:prstClr val="black">
                    <a:tint val="75000"/>
                  </a:prstClr>
                </a:solidFill>
                <a:latin typeface="Calibri" panose="020F0502020204030204"/>
              </a:rPr>
              <a:pPr defTabSz="1300460" hangingPunct="1"/>
              <a:t>‹Nº›</a:t>
            </a:fld>
            <a:endParaRPr lang="es-PE" b="0"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17000041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s-PE"/>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hangingPunct="1"/>
            <a:fld id="{0576F60B-4869-4E97-A9C5-3C2BF33C0D57}" type="datetimeFigureOut">
              <a:rPr lang="es-PE" b="0" kern="1200" smtClean="0">
                <a:solidFill>
                  <a:prstClr val="black">
                    <a:tint val="75000"/>
                  </a:prstClr>
                </a:solidFill>
                <a:latin typeface="Calibri" panose="020F0502020204030204"/>
              </a:rPr>
              <a:pPr defTabSz="1300460" hangingPunct="1"/>
              <a:t>15/10/2019</a:t>
            </a:fld>
            <a:endParaRPr lang="es-PE" b="0" kern="1200">
              <a:solidFill>
                <a:prstClr val="black">
                  <a:tint val="75000"/>
                </a:prstClr>
              </a:solidFill>
              <a:latin typeface="Calibri" panose="020F0502020204030204"/>
            </a:endParaRPr>
          </a:p>
        </p:txBody>
      </p:sp>
      <p:sp>
        <p:nvSpPr>
          <p:cNvPr id="5" name="Marcador de pie de página 4"/>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hangingPunct="1"/>
            <a:endParaRPr lang="es-PE" b="0" kern="1200">
              <a:solidFill>
                <a:prstClr val="black">
                  <a:tint val="75000"/>
                </a:prstClr>
              </a:solidFill>
              <a:latin typeface="Calibri" panose="020F0502020204030204"/>
            </a:endParaRPr>
          </a:p>
        </p:txBody>
      </p:sp>
      <p:sp>
        <p:nvSpPr>
          <p:cNvPr id="6" name="Marcador de número de diapositiva 5"/>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hangingPunct="1"/>
            <a:fld id="{46C82A27-18A9-4195-AE68-D3DBC9460000}" type="slidenum">
              <a:rPr lang="es-PE" b="0" kern="1200" smtClean="0">
                <a:solidFill>
                  <a:prstClr val="black">
                    <a:tint val="75000"/>
                  </a:prstClr>
                </a:solidFill>
                <a:latin typeface="Calibri" panose="020F0502020204030204"/>
              </a:rPr>
              <a:pPr defTabSz="1300460" hangingPunct="1"/>
              <a:t>‹Nº›</a:t>
            </a:fld>
            <a:endParaRPr lang="es-PE" b="0"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7194385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s-PE"/>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hangingPunct="1"/>
            <a:fld id="{0576F60B-4869-4E97-A9C5-3C2BF33C0D57}" type="datetimeFigureOut">
              <a:rPr lang="es-PE" b="0" kern="1200" smtClean="0">
                <a:solidFill>
                  <a:prstClr val="black">
                    <a:tint val="75000"/>
                  </a:prstClr>
                </a:solidFill>
                <a:latin typeface="Calibri" panose="020F0502020204030204"/>
                <a:ea typeface="+mn-ea"/>
                <a:cs typeface="+mn-cs"/>
              </a:rPr>
              <a:pPr defTabSz="1300460" hangingPunct="1"/>
              <a:t>15/10/2019</a:t>
            </a:fld>
            <a:endParaRPr lang="es-PE" b="0" kern="1200">
              <a:solidFill>
                <a:prstClr val="black">
                  <a:tint val="75000"/>
                </a:prstClr>
              </a:solidFill>
              <a:latin typeface="Calibri" panose="020F0502020204030204"/>
              <a:ea typeface="+mn-ea"/>
              <a:cs typeface="+mn-cs"/>
            </a:endParaRPr>
          </a:p>
        </p:txBody>
      </p:sp>
      <p:sp>
        <p:nvSpPr>
          <p:cNvPr id="5" name="Marcador de pie de página 4"/>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hangingPunct="1"/>
            <a:endParaRPr lang="es-PE" b="0" kern="1200">
              <a:solidFill>
                <a:prstClr val="black">
                  <a:tint val="75000"/>
                </a:prstClr>
              </a:solidFill>
              <a:latin typeface="Calibri" panose="020F0502020204030204"/>
              <a:ea typeface="+mn-ea"/>
              <a:cs typeface="+mn-cs"/>
            </a:endParaRPr>
          </a:p>
        </p:txBody>
      </p:sp>
      <p:sp>
        <p:nvSpPr>
          <p:cNvPr id="6" name="Marcador de número de diapositiva 5"/>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hangingPunct="1"/>
            <a:fld id="{46C82A27-18A9-4195-AE68-D3DBC9460000}" type="slidenum">
              <a:rPr lang="es-PE" b="0" kern="1200" smtClean="0">
                <a:solidFill>
                  <a:prstClr val="black">
                    <a:tint val="75000"/>
                  </a:prstClr>
                </a:solidFill>
                <a:latin typeface="Calibri" panose="020F0502020204030204"/>
                <a:ea typeface="+mn-ea"/>
                <a:cs typeface="+mn-cs"/>
              </a:rPr>
              <a:pPr defTabSz="1300460" hangingPunct="1"/>
              <a:t>‹Nº›</a:t>
            </a:fld>
            <a:endParaRPr lang="es-PE" b="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4494304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s-PE"/>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e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9" descr="Imagen 9">
            <a:extLst>
              <a:ext uri="{FF2B5EF4-FFF2-40B4-BE49-F238E27FC236}">
                <a16:creationId xmlns:a16="http://schemas.microsoft.com/office/drawing/2014/main" id="{D5ADDE49-C8FB-448F-BECC-5DB4F7CE7007}"/>
              </a:ext>
            </a:extLst>
          </p:cNvPr>
          <p:cNvPicPr>
            <a:picLocks noChangeAspect="1"/>
          </p:cNvPicPr>
          <p:nvPr/>
        </p:nvPicPr>
        <p:blipFill>
          <a:blip r:embed="rId2"/>
          <a:stretch>
            <a:fillRect/>
          </a:stretch>
        </p:blipFill>
        <p:spPr>
          <a:xfrm>
            <a:off x="13952765" y="750363"/>
            <a:ext cx="3092553" cy="699971"/>
          </a:xfrm>
          <a:prstGeom prst="rect">
            <a:avLst/>
          </a:prstGeom>
          <a:ln w="12700">
            <a:miter lim="400000"/>
          </a:ln>
        </p:spPr>
      </p:pic>
      <p:sp>
        <p:nvSpPr>
          <p:cNvPr id="3" name="Rectangle 2"/>
          <p:cNvSpPr/>
          <p:nvPr/>
        </p:nvSpPr>
        <p:spPr>
          <a:xfrm>
            <a:off x="0" y="51228"/>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8" name="Imagen 7">
            <a:extLst>
              <a:ext uri="{FF2B5EF4-FFF2-40B4-BE49-F238E27FC236}">
                <a16:creationId xmlns:a16="http://schemas.microsoft.com/office/drawing/2014/main" id="{7E8502AC-C755-4C89-AEA8-18B80AD6F7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3" y="878620"/>
            <a:ext cx="3084928" cy="571714"/>
          </a:xfrm>
          <a:prstGeom prst="rect">
            <a:avLst/>
          </a:prstGeom>
        </p:spPr>
      </p:pic>
      <p:sp>
        <p:nvSpPr>
          <p:cNvPr id="10" name="CuadroTexto 4">
            <a:extLst>
              <a:ext uri="{FF2B5EF4-FFF2-40B4-BE49-F238E27FC236}">
                <a16:creationId xmlns:a16="http://schemas.microsoft.com/office/drawing/2014/main" id="{6091C666-DA6F-489E-B45B-1CD554DFD1BB}"/>
              </a:ext>
            </a:extLst>
          </p:cNvPr>
          <p:cNvSpPr txBox="1"/>
          <p:nvPr/>
        </p:nvSpPr>
        <p:spPr>
          <a:xfrm>
            <a:off x="3364049" y="3286146"/>
            <a:ext cx="11719560" cy="3600986"/>
          </a:xfrm>
          <a:prstGeom prst="rect">
            <a:avLst/>
          </a:prstGeom>
          <a:noFill/>
        </p:spPr>
        <p:txBody>
          <a:bodyPr wrap="square" rtlCol="0">
            <a:spAutoFit/>
          </a:bodyPr>
          <a:lstStyle/>
          <a:p>
            <a:pPr algn="ctr"/>
            <a:r>
              <a:rPr lang="es-PE" sz="3600" dirty="0">
                <a:ea typeface="Verdana" pitchFamily="34" charset="0"/>
                <a:cs typeface="Verdana" pitchFamily="34" charset="0"/>
              </a:rPr>
              <a:t>PERÚ: ESTRATEGIA DE LUCHA CONTRA LA CORRUPCIÓN</a:t>
            </a:r>
          </a:p>
          <a:p>
            <a:pPr algn="ctr"/>
            <a:endParaRPr lang="es-PE" sz="3600" dirty="0">
              <a:ea typeface="Verdana" pitchFamily="34" charset="0"/>
              <a:cs typeface="Verdana" pitchFamily="34" charset="0"/>
            </a:endParaRPr>
          </a:p>
          <a:p>
            <a:pPr algn="ctr"/>
            <a:r>
              <a:rPr lang="es-PE" sz="3000" dirty="0" smtClean="0">
                <a:ea typeface="Verdana" pitchFamily="34" charset="0"/>
                <a:cs typeface="Verdana" pitchFamily="34" charset="0"/>
              </a:rPr>
              <a:t>Política Nacional de Integridad y Lucha contra la Corrupción</a:t>
            </a:r>
          </a:p>
          <a:p>
            <a:pPr algn="ctr"/>
            <a:endParaRPr lang="es-PE" sz="3000" dirty="0">
              <a:ea typeface="Verdana" pitchFamily="34" charset="0"/>
              <a:cs typeface="Verdana" pitchFamily="34" charset="0"/>
            </a:endParaRPr>
          </a:p>
          <a:p>
            <a:pPr algn="ctr"/>
            <a:r>
              <a:rPr lang="es-PE" sz="3000" dirty="0" smtClean="0">
                <a:ea typeface="Verdana" pitchFamily="34" charset="0"/>
                <a:cs typeface="Verdana" pitchFamily="34" charset="0"/>
              </a:rPr>
              <a:t>Plan </a:t>
            </a:r>
            <a:r>
              <a:rPr lang="es-PE" sz="3000" dirty="0">
                <a:ea typeface="Verdana" pitchFamily="34" charset="0"/>
                <a:cs typeface="Verdana" pitchFamily="34" charset="0"/>
              </a:rPr>
              <a:t>Nacional de Integridad y Lucha Contra la Corrupción 2018-2021</a:t>
            </a:r>
          </a:p>
        </p:txBody>
      </p:sp>
    </p:spTree>
    <p:extLst>
      <p:ext uri="{BB962C8B-B14F-4D97-AF65-F5344CB8AC3E}">
        <p14:creationId xmlns:p14="http://schemas.microsoft.com/office/powerpoint/2010/main" val="307750324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9" descr="Imagen 9">
            <a:extLst>
              <a:ext uri="{FF2B5EF4-FFF2-40B4-BE49-F238E27FC236}">
                <a16:creationId xmlns:a16="http://schemas.microsoft.com/office/drawing/2014/main" id="{D5ADDE49-C8FB-448F-BECC-5DB4F7CE7007}"/>
              </a:ext>
            </a:extLst>
          </p:cNvPr>
          <p:cNvPicPr>
            <a:picLocks noChangeAspect="1"/>
          </p:cNvPicPr>
          <p:nvPr/>
        </p:nvPicPr>
        <p:blipFill>
          <a:blip r:embed="rId2"/>
          <a:stretch>
            <a:fillRect/>
          </a:stretch>
        </p:blipFill>
        <p:spPr>
          <a:xfrm>
            <a:off x="13035591" y="9128433"/>
            <a:ext cx="1893680" cy="428617"/>
          </a:xfrm>
          <a:prstGeom prst="rect">
            <a:avLst/>
          </a:prstGeom>
          <a:ln w="12700">
            <a:miter lim="400000"/>
          </a:ln>
        </p:spPr>
      </p:pic>
      <p:sp>
        <p:nvSpPr>
          <p:cNvPr id="7" name="1 CuadroTexto"/>
          <p:cNvSpPr txBox="1">
            <a:spLocks noChangeArrowheads="1"/>
          </p:cNvSpPr>
          <p:nvPr/>
        </p:nvSpPr>
        <p:spPr bwMode="auto">
          <a:xfrm>
            <a:off x="5374227" y="1763504"/>
            <a:ext cx="6705600" cy="787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229" tIns="54615" rIns="109229" bIns="54615">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es-ES" sz="3300" dirty="0">
                <a:latin typeface="Arial" charset="0"/>
                <a:cs typeface="Arial" charset="0"/>
              </a:rPr>
              <a:t>Tolerancia hacia la corrupción </a:t>
            </a:r>
          </a:p>
          <a:p>
            <a:pPr algn="ctr" eaLnBrk="1" hangingPunct="1"/>
            <a:endParaRPr lang="es-ES" sz="1100" dirty="0">
              <a:latin typeface="Arial" charset="0"/>
              <a:cs typeface="Arial" charset="0"/>
            </a:endParaRPr>
          </a:p>
        </p:txBody>
      </p:sp>
      <p:sp>
        <p:nvSpPr>
          <p:cNvPr id="12" name="CuadroTexto 7"/>
          <p:cNvSpPr txBox="1"/>
          <p:nvPr/>
        </p:nvSpPr>
        <p:spPr>
          <a:xfrm>
            <a:off x="2167731" y="9243194"/>
            <a:ext cx="5248954" cy="510406"/>
          </a:xfrm>
          <a:prstGeom prst="rect">
            <a:avLst/>
          </a:prstGeom>
          <a:noFill/>
        </p:spPr>
        <p:txBody>
          <a:bodyPr wrap="square" lIns="109229" tIns="54615" rIns="109229" bIns="54615" rtlCol="0">
            <a:spAutoFit/>
          </a:bodyPr>
          <a:lstStyle/>
          <a:p>
            <a:pPr algn="l"/>
            <a:r>
              <a:rPr lang="es-PE" sz="1300" dirty="0"/>
              <a:t>Fuente: Encuesta Nacional sobre Corrupción 2017. PROÉTICA. IPSOS Perú</a:t>
            </a:r>
          </a:p>
        </p:txBody>
      </p:sp>
      <p:sp>
        <p:nvSpPr>
          <p:cNvPr id="13" name="CuadroTexto 19"/>
          <p:cNvSpPr txBox="1"/>
          <p:nvPr/>
        </p:nvSpPr>
        <p:spPr>
          <a:xfrm>
            <a:off x="5310966" y="6567006"/>
            <a:ext cx="7007159" cy="1864623"/>
          </a:xfrm>
          <a:prstGeom prst="rect">
            <a:avLst/>
          </a:prstGeom>
          <a:noFill/>
        </p:spPr>
        <p:txBody>
          <a:bodyPr wrap="square" lIns="109229" tIns="54615" rIns="109229" bIns="54615" rtlCol="0">
            <a:spAutoFit/>
          </a:bodyPr>
          <a:lstStyle/>
          <a:p>
            <a:pPr marL="341343" indent="-341343" algn="l">
              <a:buFont typeface="Wingdings" panose="05000000000000000000" pitchFamily="2" charset="2"/>
              <a:buChar char="ü"/>
            </a:pPr>
            <a:r>
              <a:rPr lang="es-PE" sz="1900" dirty="0"/>
              <a:t>Dar obsequio o dinero para agilizar un trámite público</a:t>
            </a:r>
          </a:p>
          <a:p>
            <a:pPr marL="341343" indent="-341343" algn="l">
              <a:buFont typeface="Wingdings" panose="05000000000000000000" pitchFamily="2" charset="2"/>
              <a:buChar char="ü"/>
            </a:pPr>
            <a:r>
              <a:rPr lang="es-PE" sz="1900" dirty="0"/>
              <a:t>Pagar propina para que le perdonen una multa</a:t>
            </a:r>
          </a:p>
          <a:p>
            <a:pPr marL="341343" indent="-341343" algn="l">
              <a:buFont typeface="Wingdings" panose="05000000000000000000" pitchFamily="2" charset="2"/>
              <a:buChar char="ü"/>
            </a:pPr>
            <a:r>
              <a:rPr lang="es-PE" sz="1900" dirty="0"/>
              <a:t>Que un funcionario público favorezca a parientes y amigos</a:t>
            </a:r>
          </a:p>
          <a:p>
            <a:pPr marL="341343" indent="-341343" algn="l">
              <a:buFont typeface="Wingdings" panose="05000000000000000000" pitchFamily="2" charset="2"/>
              <a:buChar char="ü"/>
            </a:pPr>
            <a:r>
              <a:rPr lang="es-PE" sz="1900" dirty="0"/>
              <a:t>Llenar documentos con datos falso por conveniencia</a:t>
            </a:r>
          </a:p>
          <a:p>
            <a:pPr marL="341343" indent="-341343" algn="l">
              <a:buFont typeface="Wingdings" panose="05000000000000000000" pitchFamily="2" charset="2"/>
              <a:buChar char="ü"/>
            </a:pPr>
            <a:r>
              <a:rPr lang="es-PE" sz="1900" dirty="0"/>
              <a:t>Robar servicios públicos</a:t>
            </a:r>
          </a:p>
        </p:txBody>
      </p:sp>
      <p:graphicFrame>
        <p:nvGraphicFramePr>
          <p:cNvPr id="17" name="Tabla 14"/>
          <p:cNvGraphicFramePr>
            <a:graphicFrameLocks noGrp="1"/>
          </p:cNvGraphicFramePr>
          <p:nvPr/>
        </p:nvGraphicFramePr>
        <p:xfrm>
          <a:off x="4720096" y="3814517"/>
          <a:ext cx="8992188" cy="930602"/>
        </p:xfrm>
        <a:graphic>
          <a:graphicData uri="http://schemas.openxmlformats.org/drawingml/2006/table">
            <a:tbl>
              <a:tblPr firstRow="1" bandRow="1">
                <a:tableStyleId>{5C22544A-7EE6-4342-B048-85BDC9FD1C3A}</a:tableStyleId>
              </a:tblPr>
              <a:tblGrid>
                <a:gridCol w="822946">
                  <a:extLst>
                    <a:ext uri="{9D8B030D-6E8A-4147-A177-3AD203B41FA5}">
                      <a16:colId xmlns:a16="http://schemas.microsoft.com/office/drawing/2014/main" val="20000"/>
                    </a:ext>
                  </a:extLst>
                </a:gridCol>
                <a:gridCol w="6455107">
                  <a:extLst>
                    <a:ext uri="{9D8B030D-6E8A-4147-A177-3AD203B41FA5}">
                      <a16:colId xmlns:a16="http://schemas.microsoft.com/office/drawing/2014/main" val="20001"/>
                    </a:ext>
                  </a:extLst>
                </a:gridCol>
                <a:gridCol w="1714135">
                  <a:extLst>
                    <a:ext uri="{9D8B030D-6E8A-4147-A177-3AD203B41FA5}">
                      <a16:colId xmlns:a16="http://schemas.microsoft.com/office/drawing/2014/main" val="20002"/>
                    </a:ext>
                  </a:extLst>
                </a:gridCol>
              </a:tblGrid>
              <a:tr h="930602">
                <a:tc>
                  <a:txBody>
                    <a:bodyPr/>
                    <a:lstStyle/>
                    <a:p>
                      <a:endParaRPr lang="es-PE" sz="3600" dirty="0"/>
                    </a:p>
                  </a:txBody>
                  <a:tcPr marL="130048" marR="130048" marT="86592" marB="8659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s-PE" sz="3600" dirty="0"/>
                    </a:p>
                  </a:txBody>
                  <a:tcPr marL="130048" marR="130048" marT="86592" marB="865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s-PE" sz="3600" dirty="0"/>
                    </a:p>
                  </a:txBody>
                  <a:tcPr marL="130048" marR="130048" marT="86592" marB="8659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0"/>
                  </a:ext>
                </a:extLst>
              </a:tr>
            </a:tbl>
          </a:graphicData>
        </a:graphic>
      </p:graphicFrame>
      <p:sp>
        <p:nvSpPr>
          <p:cNvPr id="18" name="CuadroTexto 15"/>
          <p:cNvSpPr txBox="1"/>
          <p:nvPr/>
        </p:nvSpPr>
        <p:spPr>
          <a:xfrm>
            <a:off x="4865798" y="3875687"/>
            <a:ext cx="805059" cy="731769"/>
          </a:xfrm>
          <a:prstGeom prst="rect">
            <a:avLst/>
          </a:prstGeom>
          <a:noFill/>
        </p:spPr>
        <p:txBody>
          <a:bodyPr wrap="square" lIns="145570" tIns="72786" rIns="145570" bIns="72786" rtlCol="0">
            <a:spAutoFit/>
          </a:bodyPr>
          <a:lstStyle/>
          <a:p>
            <a:pPr algn="ctr"/>
            <a:r>
              <a:rPr lang="es-PE" sz="3800" dirty="0"/>
              <a:t>7</a:t>
            </a:r>
            <a:endParaRPr lang="es-PE" sz="2200" dirty="0"/>
          </a:p>
        </p:txBody>
      </p:sp>
      <p:sp>
        <p:nvSpPr>
          <p:cNvPr id="19" name="CuadroTexto 17"/>
          <p:cNvSpPr txBox="1"/>
          <p:nvPr/>
        </p:nvSpPr>
        <p:spPr>
          <a:xfrm>
            <a:off x="8310205" y="3815729"/>
            <a:ext cx="1021806" cy="839491"/>
          </a:xfrm>
          <a:prstGeom prst="rect">
            <a:avLst/>
          </a:prstGeom>
          <a:noFill/>
        </p:spPr>
        <p:txBody>
          <a:bodyPr wrap="square" lIns="145570" tIns="72786" rIns="145570" bIns="72786" rtlCol="0">
            <a:spAutoFit/>
          </a:bodyPr>
          <a:lstStyle/>
          <a:p>
            <a:pPr algn="ctr"/>
            <a:r>
              <a:rPr lang="es-PE" sz="4500" dirty="0"/>
              <a:t>65</a:t>
            </a:r>
          </a:p>
        </p:txBody>
      </p:sp>
      <p:sp>
        <p:nvSpPr>
          <p:cNvPr id="20" name="CuadroTexto 18"/>
          <p:cNvSpPr txBox="1"/>
          <p:nvPr/>
        </p:nvSpPr>
        <p:spPr>
          <a:xfrm>
            <a:off x="12488419" y="3781102"/>
            <a:ext cx="1035616" cy="839491"/>
          </a:xfrm>
          <a:prstGeom prst="rect">
            <a:avLst/>
          </a:prstGeom>
          <a:noFill/>
        </p:spPr>
        <p:txBody>
          <a:bodyPr wrap="square" lIns="145570" tIns="72786" rIns="145570" bIns="72786" rtlCol="0">
            <a:spAutoFit/>
          </a:bodyPr>
          <a:lstStyle/>
          <a:p>
            <a:pPr algn="ctr"/>
            <a:r>
              <a:rPr lang="es-PE" sz="4500" dirty="0"/>
              <a:t>27</a:t>
            </a:r>
          </a:p>
        </p:txBody>
      </p:sp>
      <p:sp>
        <p:nvSpPr>
          <p:cNvPr id="21" name="Rectángulo 21"/>
          <p:cNvSpPr/>
          <p:nvPr/>
        </p:nvSpPr>
        <p:spPr>
          <a:xfrm>
            <a:off x="5140671" y="4965379"/>
            <a:ext cx="170295" cy="309257"/>
          </a:xfrm>
          <a:prstGeom prst="rect">
            <a:avLst/>
          </a:prstGeom>
          <a:solidFill>
            <a:srgbClr val="FF0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5570" tIns="72786" rIns="145570" bIns="72786" rtlCol="0" anchor="ctr"/>
          <a:lstStyle/>
          <a:p>
            <a:pPr algn="ctr"/>
            <a:endParaRPr lang="es-PE"/>
          </a:p>
        </p:txBody>
      </p:sp>
      <p:sp>
        <p:nvSpPr>
          <p:cNvPr id="22" name="CuadroTexto 22"/>
          <p:cNvSpPr txBox="1"/>
          <p:nvPr/>
        </p:nvSpPr>
        <p:spPr>
          <a:xfrm>
            <a:off x="5249043" y="4869784"/>
            <a:ext cx="2306803" cy="885657"/>
          </a:xfrm>
          <a:prstGeom prst="rect">
            <a:avLst/>
          </a:prstGeom>
          <a:noFill/>
        </p:spPr>
        <p:txBody>
          <a:bodyPr wrap="square" lIns="145570" tIns="72786" rIns="145570" bIns="72786" rtlCol="0">
            <a:spAutoFit/>
          </a:bodyPr>
          <a:lstStyle/>
          <a:p>
            <a:r>
              <a:rPr lang="es-PE" dirty="0"/>
              <a:t>Alta tolerancia</a:t>
            </a:r>
          </a:p>
        </p:txBody>
      </p:sp>
      <p:sp>
        <p:nvSpPr>
          <p:cNvPr id="23" name="Rectángulo 24"/>
          <p:cNvSpPr/>
          <p:nvPr/>
        </p:nvSpPr>
        <p:spPr>
          <a:xfrm>
            <a:off x="8763435" y="5027226"/>
            <a:ext cx="170295" cy="309257"/>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5570" tIns="72786" rIns="145570" bIns="72786" rtlCol="0" anchor="ctr"/>
          <a:lstStyle/>
          <a:p>
            <a:pPr algn="ctr"/>
            <a:endParaRPr lang="es-PE"/>
          </a:p>
        </p:txBody>
      </p:sp>
      <p:sp>
        <p:nvSpPr>
          <p:cNvPr id="24" name="CuadroTexto 25"/>
          <p:cNvSpPr txBox="1"/>
          <p:nvPr/>
        </p:nvSpPr>
        <p:spPr>
          <a:xfrm>
            <a:off x="8871808" y="4931628"/>
            <a:ext cx="2306803" cy="885657"/>
          </a:xfrm>
          <a:prstGeom prst="rect">
            <a:avLst/>
          </a:prstGeom>
          <a:noFill/>
        </p:spPr>
        <p:txBody>
          <a:bodyPr wrap="square" lIns="145570" tIns="72786" rIns="145570" bIns="72786" rtlCol="0">
            <a:spAutoFit/>
          </a:bodyPr>
          <a:lstStyle/>
          <a:p>
            <a:r>
              <a:rPr lang="es-PE" dirty="0"/>
              <a:t>Tolerancia media</a:t>
            </a:r>
          </a:p>
        </p:txBody>
      </p:sp>
      <p:sp>
        <p:nvSpPr>
          <p:cNvPr id="25" name="Rectángulo 26"/>
          <p:cNvSpPr/>
          <p:nvPr/>
        </p:nvSpPr>
        <p:spPr>
          <a:xfrm>
            <a:off x="11951800" y="4954307"/>
            <a:ext cx="170295" cy="309257"/>
          </a:xfrm>
          <a:prstGeom prst="rect">
            <a:avLst/>
          </a:prstGeom>
          <a:solidFill>
            <a:srgbClr val="008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5570" tIns="72786" rIns="145570" bIns="72786" rtlCol="0" anchor="ctr"/>
          <a:lstStyle/>
          <a:p>
            <a:pPr algn="ctr"/>
            <a:endParaRPr lang="es-PE"/>
          </a:p>
        </p:txBody>
      </p:sp>
      <p:sp>
        <p:nvSpPr>
          <p:cNvPr id="26" name="CuadroTexto 27"/>
          <p:cNvSpPr txBox="1"/>
          <p:nvPr/>
        </p:nvSpPr>
        <p:spPr>
          <a:xfrm>
            <a:off x="12079828" y="4727967"/>
            <a:ext cx="2306803" cy="885657"/>
          </a:xfrm>
          <a:prstGeom prst="rect">
            <a:avLst/>
          </a:prstGeom>
          <a:noFill/>
        </p:spPr>
        <p:txBody>
          <a:bodyPr wrap="square" lIns="145570" tIns="72786" rIns="145570" bIns="72786" rtlCol="0">
            <a:spAutoFit/>
          </a:bodyPr>
          <a:lstStyle/>
          <a:p>
            <a:r>
              <a:rPr lang="es-PE" dirty="0"/>
              <a:t>Rechazo definido</a:t>
            </a:r>
          </a:p>
        </p:txBody>
      </p:sp>
      <p:sp>
        <p:nvSpPr>
          <p:cNvPr id="27" name="CuadroTexto 33"/>
          <p:cNvSpPr txBox="1"/>
          <p:nvPr/>
        </p:nvSpPr>
        <p:spPr>
          <a:xfrm>
            <a:off x="2444782" y="3959225"/>
            <a:ext cx="1194139" cy="516325"/>
          </a:xfrm>
          <a:prstGeom prst="rect">
            <a:avLst/>
          </a:prstGeom>
          <a:noFill/>
        </p:spPr>
        <p:txBody>
          <a:bodyPr wrap="square" lIns="145570" tIns="72786" rIns="145570" bIns="72786" rtlCol="0">
            <a:spAutoFit/>
          </a:bodyPr>
          <a:lstStyle/>
          <a:p>
            <a:r>
              <a:rPr lang="es-PE" dirty="0"/>
              <a:t>2017</a:t>
            </a:r>
          </a:p>
        </p:txBody>
      </p:sp>
      <p:cxnSp>
        <p:nvCxnSpPr>
          <p:cNvPr id="28" name="Conector recto de flecha 36"/>
          <p:cNvCxnSpPr/>
          <p:nvPr/>
        </p:nvCxnSpPr>
        <p:spPr>
          <a:xfrm>
            <a:off x="3995004" y="4400480"/>
            <a:ext cx="5263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
            <a:extLst>
              <a:ext uri="{FF2B5EF4-FFF2-40B4-BE49-F238E27FC236}">
                <a16:creationId xmlns:a16="http://schemas.microsoft.com/office/drawing/2014/main" id="{C279829C-A7D5-43CD-8754-4237EE02C550}"/>
              </a:ext>
            </a:extLst>
          </p:cNvPr>
          <p:cNvSpPr/>
          <p:nvPr/>
        </p:nvSpPr>
        <p:spPr>
          <a:xfrm>
            <a:off x="0" y="29963"/>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30" name="Imagen 29">
            <a:extLst>
              <a:ext uri="{FF2B5EF4-FFF2-40B4-BE49-F238E27FC236}">
                <a16:creationId xmlns:a16="http://schemas.microsoft.com/office/drawing/2014/main" id="{40082930-04ED-469C-A223-8ED296615D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39694"/>
            <a:ext cx="3084927" cy="571714"/>
          </a:xfrm>
          <a:prstGeom prst="rect">
            <a:avLst/>
          </a:prstGeom>
        </p:spPr>
      </p:pic>
    </p:spTree>
    <p:extLst>
      <p:ext uri="{BB962C8B-B14F-4D97-AF65-F5344CB8AC3E}">
        <p14:creationId xmlns:p14="http://schemas.microsoft.com/office/powerpoint/2010/main" val="1559131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A4B2C740-0DF9-4EDA-A73A-4881AC18B194}"/>
              </a:ext>
            </a:extLst>
          </p:cNvPr>
          <p:cNvGraphicFramePr>
            <a:graphicFrameLocks noGrp="1"/>
          </p:cNvGraphicFramePr>
          <p:nvPr>
            <p:extLst>
              <p:ext uri="{D42A27DB-BD31-4B8C-83A1-F6EECF244321}">
                <p14:modId xmlns:p14="http://schemas.microsoft.com/office/powerpoint/2010/main" val="3964141205"/>
              </p:ext>
            </p:extLst>
          </p:nvPr>
        </p:nvGraphicFramePr>
        <p:xfrm>
          <a:off x="2090057" y="1984248"/>
          <a:ext cx="13890172" cy="7331571"/>
        </p:xfrm>
        <a:graphic>
          <a:graphicData uri="http://schemas.openxmlformats.org/drawingml/2006/table">
            <a:tbl>
              <a:tblPr firstRow="1" bandRow="1">
                <a:tableStyleId>{2D5ABB26-0587-4C30-8999-92F81FD0307C}</a:tableStyleId>
              </a:tblPr>
              <a:tblGrid>
                <a:gridCol w="13890172">
                  <a:extLst>
                    <a:ext uri="{9D8B030D-6E8A-4147-A177-3AD203B41FA5}">
                      <a16:colId xmlns:a16="http://schemas.microsoft.com/office/drawing/2014/main" val="1817736511"/>
                    </a:ext>
                  </a:extLst>
                </a:gridCol>
              </a:tblGrid>
              <a:tr h="535317">
                <a:tc>
                  <a:txBody>
                    <a:bodyPr/>
                    <a:lstStyle/>
                    <a:p>
                      <a:pPr algn="ctr"/>
                      <a:r>
                        <a:rPr lang="es-PE" sz="3100" b="1" dirty="0"/>
                        <a:t>Nivel</a:t>
                      </a:r>
                      <a:r>
                        <a:rPr lang="es-PE" sz="3100" b="1" baseline="0" dirty="0"/>
                        <a:t> focalizado (por </a:t>
                      </a:r>
                      <a:r>
                        <a:rPr lang="es-PE" sz="3100" b="1" dirty="0"/>
                        <a:t>entidades)</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BEDA"/>
                    </a:solidFill>
                  </a:tcPr>
                </a:tc>
                <a:extLst>
                  <a:ext uri="{0D108BD9-81ED-4DB2-BD59-A6C34878D82A}">
                    <a16:rowId xmlns:a16="http://schemas.microsoft.com/office/drawing/2014/main" val="10000"/>
                  </a:ext>
                </a:extLst>
              </a:tr>
              <a:tr h="6761595">
                <a:tc>
                  <a:txBody>
                    <a:bodyPr/>
                    <a:lstStyle/>
                    <a:p>
                      <a:pPr algn="l"/>
                      <a:endParaRPr lang="es-PE" sz="2400" dirty="0"/>
                    </a:p>
                    <a:p>
                      <a:pPr marL="0" indent="0" algn="l">
                        <a:buFont typeface="Wingdings" charset="2"/>
                        <a:buNone/>
                      </a:pPr>
                      <a:endParaRPr lang="es-PE" sz="2600" b="0" u="none" dirty="0"/>
                    </a:p>
                    <a:p>
                      <a:pPr marL="342900" indent="-342900" algn="l">
                        <a:buFont typeface="Wingdings" charset="2"/>
                        <a:buChar char="ü"/>
                      </a:pPr>
                      <a:r>
                        <a:rPr lang="es-PE" sz="2600" dirty="0"/>
                        <a:t>Implementación de </a:t>
                      </a:r>
                      <a:r>
                        <a:rPr lang="es-PE" sz="2600" b="1" u="sng" dirty="0">
                          <a:solidFill>
                            <a:srgbClr val="C00000"/>
                          </a:solidFill>
                        </a:rPr>
                        <a:t>modelos de integridad </a:t>
                      </a:r>
                      <a:r>
                        <a:rPr lang="es-PE" sz="2600" dirty="0"/>
                        <a:t>en </a:t>
                      </a:r>
                      <a:r>
                        <a:rPr lang="es-PE" sz="2600" b="1" dirty="0"/>
                        <a:t>TODAS</a:t>
                      </a:r>
                      <a:r>
                        <a:rPr lang="es-PE" sz="2600" dirty="0"/>
                        <a:t> dependencias públicas </a:t>
                      </a:r>
                      <a:r>
                        <a:rPr lang="es-PE" sz="2600" b="1" u="sng" dirty="0"/>
                        <a:t>(</a:t>
                      </a:r>
                      <a:r>
                        <a:rPr lang="es-PE" sz="2600" b="1" u="sng" dirty="0" err="1"/>
                        <a:t>public</a:t>
                      </a:r>
                      <a:r>
                        <a:rPr lang="es-PE" sz="2600" b="1" u="sng" dirty="0"/>
                        <a:t> </a:t>
                      </a:r>
                      <a:r>
                        <a:rPr lang="es-PE" sz="2600" b="1" u="sng" dirty="0" err="1"/>
                        <a:t>compliance</a:t>
                      </a:r>
                      <a:r>
                        <a:rPr lang="es-PE" sz="2600" b="1" u="sng" dirty="0"/>
                        <a:t>)</a:t>
                      </a:r>
                      <a:r>
                        <a:rPr lang="es-PE" sz="2600" b="0" u="none" dirty="0"/>
                        <a:t>.</a:t>
                      </a:r>
                    </a:p>
                    <a:p>
                      <a:pPr marL="0" indent="0" algn="just">
                        <a:buFont typeface="Wingdings" charset="2"/>
                        <a:buNone/>
                      </a:pPr>
                      <a:endParaRPr lang="es-PE" sz="2600" dirty="0"/>
                    </a:p>
                    <a:p>
                      <a:pPr marL="342900" indent="-342900" algn="just">
                        <a:buFont typeface="Wingdings" charset="2"/>
                        <a:buChar char="ü"/>
                      </a:pPr>
                      <a:r>
                        <a:rPr lang="es-PE" sz="2600" dirty="0"/>
                        <a:t>La propuesta de </a:t>
                      </a:r>
                      <a:r>
                        <a:rPr lang="es-PE" sz="2600" dirty="0" err="1"/>
                        <a:t>compliance</a:t>
                      </a:r>
                      <a:r>
                        <a:rPr lang="es-PE" sz="2600" dirty="0"/>
                        <a:t> se basa en </a:t>
                      </a:r>
                      <a:r>
                        <a:rPr lang="es-PE" sz="2600" b="1" dirty="0"/>
                        <a:t>i)</a:t>
                      </a:r>
                      <a:r>
                        <a:rPr lang="es-PE" sz="2600" dirty="0"/>
                        <a:t> las Convenciones Anticorrupción de las que Perú es parte obligada; </a:t>
                      </a:r>
                      <a:r>
                        <a:rPr lang="es-PE" sz="2600" b="1" dirty="0" err="1"/>
                        <a:t>ii</a:t>
                      </a:r>
                      <a:r>
                        <a:rPr lang="es-PE" sz="2600" b="1" dirty="0"/>
                        <a:t>) </a:t>
                      </a:r>
                      <a:r>
                        <a:rPr lang="es-PE" sz="2600" b="0" u="sng" dirty="0"/>
                        <a:t>recomendaciones de la OCDE contenidas en el Anexo II de la Convención de Cohecho;</a:t>
                      </a:r>
                      <a:r>
                        <a:rPr lang="es-PE" sz="2600" b="0" dirty="0"/>
                        <a:t> </a:t>
                      </a:r>
                      <a:r>
                        <a:rPr lang="es-PE" sz="2600" b="1" dirty="0"/>
                        <a:t>y </a:t>
                      </a:r>
                      <a:r>
                        <a:rPr lang="es-PE" sz="2600" b="1" dirty="0" err="1"/>
                        <a:t>iii</a:t>
                      </a:r>
                      <a:r>
                        <a:rPr lang="es-PE" sz="2600" b="1" dirty="0"/>
                        <a:t>) </a:t>
                      </a:r>
                      <a:r>
                        <a:rPr lang="es-PE" sz="2600" b="0" dirty="0"/>
                        <a:t>Principios del G-20</a:t>
                      </a:r>
                      <a:r>
                        <a:rPr lang="es-PE" sz="2600" b="1" dirty="0"/>
                        <a:t>.</a:t>
                      </a:r>
                    </a:p>
                    <a:p>
                      <a:pPr marL="342900" indent="-342900" algn="just">
                        <a:buFont typeface="Wingdings" charset="2"/>
                        <a:buChar char="ü"/>
                      </a:pPr>
                      <a:endParaRPr lang="es-PE" sz="2600" b="1" dirty="0"/>
                    </a:p>
                    <a:p>
                      <a:pPr marL="342900" indent="-342900" algn="just">
                        <a:buFont typeface="Wingdings" charset="2"/>
                        <a:buChar char="ü"/>
                      </a:pPr>
                      <a:r>
                        <a:rPr lang="es-PE" sz="2600" b="0" dirty="0"/>
                        <a:t>Busca prevenir la corrupción al interior de cada una de las entidades de la administración pública:</a:t>
                      </a:r>
                    </a:p>
                    <a:p>
                      <a:pPr marL="342900" indent="-342900" algn="just">
                        <a:buFont typeface="Wingdings" charset="2"/>
                        <a:buChar char="ü"/>
                      </a:pPr>
                      <a:endParaRPr lang="es-PE" sz="2600" b="0" dirty="0"/>
                    </a:p>
                    <a:p>
                      <a:pPr marL="1249363" indent="-533400" algn="just">
                        <a:buFont typeface="Wingdings" panose="05000000000000000000" pitchFamily="2" charset="2"/>
                        <a:buChar char="v"/>
                      </a:pPr>
                      <a:r>
                        <a:rPr lang="es-PE" sz="2600" b="0" dirty="0"/>
                        <a:t>Ministerios</a:t>
                      </a:r>
                    </a:p>
                    <a:p>
                      <a:pPr marL="1249363" indent="-533400" algn="just">
                        <a:buFont typeface="Wingdings" panose="05000000000000000000" pitchFamily="2" charset="2"/>
                        <a:buChar char="v"/>
                      </a:pPr>
                      <a:r>
                        <a:rPr lang="es-PE" sz="2600" b="0" dirty="0"/>
                        <a:t>Gobiernos regionales</a:t>
                      </a:r>
                    </a:p>
                    <a:p>
                      <a:pPr marL="1249363" indent="-533400" algn="just">
                        <a:buFont typeface="Wingdings" panose="05000000000000000000" pitchFamily="2" charset="2"/>
                        <a:buChar char="v"/>
                      </a:pPr>
                      <a:r>
                        <a:rPr lang="es-PE" sz="2600" b="0" dirty="0"/>
                        <a:t>Municipios</a:t>
                      </a:r>
                    </a:p>
                    <a:p>
                      <a:pPr marL="342900" indent="-342900" algn="just">
                        <a:buFont typeface="Wingdings" charset="2"/>
                        <a:buChar char="ü"/>
                      </a:pPr>
                      <a:endParaRPr lang="es-PE" sz="2600" b="1" dirty="0"/>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351613"/>
                  </a:ext>
                </a:extLst>
              </a:tr>
            </a:tbl>
          </a:graphicData>
        </a:graphic>
      </p:graphicFrame>
      <p:sp>
        <p:nvSpPr>
          <p:cNvPr id="8" name="Rectangle 2">
            <a:extLst>
              <a:ext uri="{FF2B5EF4-FFF2-40B4-BE49-F238E27FC236}">
                <a16:creationId xmlns:a16="http://schemas.microsoft.com/office/drawing/2014/main" id="{E2C5C2C8-939F-4B3B-B2DE-5356257CF955}"/>
              </a:ext>
            </a:extLst>
          </p:cNvPr>
          <p:cNvSpPr/>
          <p:nvPr/>
        </p:nvSpPr>
        <p:spPr>
          <a:xfrm>
            <a:off x="0" y="29963"/>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9" name="Imagen 8">
            <a:extLst>
              <a:ext uri="{FF2B5EF4-FFF2-40B4-BE49-F238E27FC236}">
                <a16:creationId xmlns:a16="http://schemas.microsoft.com/office/drawing/2014/main" id="{3CDEDD6F-ABCF-4B61-B386-BF8A0087D6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39694"/>
            <a:ext cx="3084927" cy="571714"/>
          </a:xfrm>
          <a:prstGeom prst="rect">
            <a:avLst/>
          </a:prstGeom>
        </p:spPr>
      </p:pic>
    </p:spTree>
    <p:extLst>
      <p:ext uri="{BB962C8B-B14F-4D97-AF65-F5344CB8AC3E}">
        <p14:creationId xmlns:p14="http://schemas.microsoft.com/office/powerpoint/2010/main" val="348225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a 36">
            <a:extLst>
              <a:ext uri="{FF2B5EF4-FFF2-40B4-BE49-F238E27FC236}">
                <a16:creationId xmlns:a16="http://schemas.microsoft.com/office/drawing/2014/main" id="{7756489F-347B-4A47-B129-59C2070D297E}"/>
              </a:ext>
            </a:extLst>
          </p:cNvPr>
          <p:cNvGraphicFramePr>
            <a:graphicFrameLocks noGrp="1"/>
          </p:cNvGraphicFramePr>
          <p:nvPr/>
        </p:nvGraphicFramePr>
        <p:xfrm>
          <a:off x="13613200" y="9178078"/>
          <a:ext cx="3352253" cy="307234"/>
        </p:xfrm>
        <a:graphic>
          <a:graphicData uri="http://schemas.openxmlformats.org/drawingml/2006/table">
            <a:tbl>
              <a:tblPr firstRow="1" bandRow="1">
                <a:tableStyleId>{5C22544A-7EE6-4342-B048-85BDC9FD1C3A}</a:tableStyleId>
              </a:tblPr>
              <a:tblGrid>
                <a:gridCol w="3352253">
                  <a:extLst>
                    <a:ext uri="{9D8B030D-6E8A-4147-A177-3AD203B41FA5}">
                      <a16:colId xmlns:a16="http://schemas.microsoft.com/office/drawing/2014/main" val="20000"/>
                    </a:ext>
                  </a:extLst>
                </a:gridCol>
              </a:tblGrid>
              <a:tr h="307234">
                <a:tc>
                  <a:txBody>
                    <a:bodyPr/>
                    <a:lstStyle/>
                    <a:p>
                      <a:pPr algn="r"/>
                      <a:r>
                        <a:rPr lang="es-ES" sz="1000" b="0" cap="none" spc="0" dirty="0">
                          <a:solidFill>
                            <a:schemeClr val="tx1"/>
                          </a:solidFill>
                          <a:latin typeface="Helvetica" panose="020B0604020202020204" pitchFamily="34" charset="0"/>
                          <a:ea typeface="Tahoma" panose="020B0604030504040204" pitchFamily="34" charset="0"/>
                          <a:cs typeface="Helvetica" panose="020B0604020202020204" pitchFamily="34" charset="0"/>
                        </a:rPr>
                        <a:t>Secretaría de Integridad Pública | PCM |  Junio 2019</a:t>
                      </a:r>
                      <a:endParaRPr lang="es-PE" sz="1000" b="0" dirty="0">
                        <a:solidFill>
                          <a:schemeClr val="tx1"/>
                        </a:solidFill>
                      </a:endParaRPr>
                    </a:p>
                  </a:txBody>
                  <a:tcPr marL="130048" marR="130048" marT="65024" marB="65024">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38" name="Grupo 37">
            <a:extLst>
              <a:ext uri="{FF2B5EF4-FFF2-40B4-BE49-F238E27FC236}">
                <a16:creationId xmlns:a16="http://schemas.microsoft.com/office/drawing/2014/main" id="{298E4C67-778D-4FFD-B73D-FAAE76206DA5}"/>
              </a:ext>
            </a:extLst>
          </p:cNvPr>
          <p:cNvGrpSpPr/>
          <p:nvPr/>
        </p:nvGrpSpPr>
        <p:grpSpPr>
          <a:xfrm>
            <a:off x="573584" y="378538"/>
            <a:ext cx="5791217" cy="610540"/>
            <a:chOff x="7726792" y="355600"/>
            <a:chExt cx="4071949" cy="391068"/>
          </a:xfrm>
        </p:grpSpPr>
        <p:sp>
          <p:nvSpPr>
            <p:cNvPr id="39" name="Bocadillo: rectángulo 38">
              <a:extLst>
                <a:ext uri="{FF2B5EF4-FFF2-40B4-BE49-F238E27FC236}">
                  <a16:creationId xmlns:a16="http://schemas.microsoft.com/office/drawing/2014/main" id="{86F20C9F-DEF5-4958-A6D3-28EE132C3C54}"/>
                </a:ext>
              </a:extLst>
            </p:cNvPr>
            <p:cNvSpPr/>
            <p:nvPr/>
          </p:nvSpPr>
          <p:spPr>
            <a:xfrm>
              <a:off x="7726792" y="355600"/>
              <a:ext cx="4071949" cy="391068"/>
            </a:xfrm>
            <a:prstGeom prst="wedgeRectCallout">
              <a:avLst>
                <a:gd name="adj1" fmla="val 22790"/>
                <a:gd name="adj2" fmla="val 80269"/>
              </a:avLst>
            </a:prstGeom>
            <a:solidFill>
              <a:srgbClr val="EEE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40" name="Rectángulo 39">
              <a:extLst>
                <a:ext uri="{FF2B5EF4-FFF2-40B4-BE49-F238E27FC236}">
                  <a16:creationId xmlns:a16="http://schemas.microsoft.com/office/drawing/2014/main" id="{2DE8B6F9-106F-4936-BE75-EE8B81BF9DF2}"/>
                </a:ext>
              </a:extLst>
            </p:cNvPr>
            <p:cNvSpPr/>
            <p:nvPr/>
          </p:nvSpPr>
          <p:spPr>
            <a:xfrm>
              <a:off x="7726792" y="355600"/>
              <a:ext cx="4020632" cy="339491"/>
            </a:xfrm>
            <a:prstGeom prst="rect">
              <a:avLst/>
            </a:prstGeom>
          </p:spPr>
          <p:txBody>
            <a:bodyPr wrap="none">
              <a:spAutoFit/>
            </a:bodyPr>
            <a:lstStyle/>
            <a:p>
              <a:pPr algn="l" defTabSz="1300460" hangingPunct="1"/>
              <a:r>
                <a:rPr lang="es-PE" sz="2844" kern="1200" dirty="0">
                  <a:solidFill>
                    <a:prstClr val="black"/>
                  </a:solidFill>
                  <a:ea typeface="+mn-ea"/>
                  <a:cs typeface="Helvetica" panose="020B0604020202020204" pitchFamily="34" charset="0"/>
                </a:rPr>
                <a:t>El modelo de integridad público</a:t>
              </a:r>
            </a:p>
          </p:txBody>
        </p:sp>
      </p:grpSp>
      <p:sp>
        <p:nvSpPr>
          <p:cNvPr id="41" name="Triángulo isósceles 40">
            <a:extLst>
              <a:ext uri="{FF2B5EF4-FFF2-40B4-BE49-F238E27FC236}">
                <a16:creationId xmlns:a16="http://schemas.microsoft.com/office/drawing/2014/main" id="{CF585B4F-D9E7-4BC5-AF27-417E9EC4C4D4}"/>
              </a:ext>
            </a:extLst>
          </p:cNvPr>
          <p:cNvSpPr/>
          <p:nvPr/>
        </p:nvSpPr>
        <p:spPr>
          <a:xfrm>
            <a:off x="7066738" y="5220788"/>
            <a:ext cx="3183265" cy="384408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50" name="Triángulo isósceles 49">
            <a:extLst>
              <a:ext uri="{FF2B5EF4-FFF2-40B4-BE49-F238E27FC236}">
                <a16:creationId xmlns:a16="http://schemas.microsoft.com/office/drawing/2014/main" id="{9F41A691-4C1F-439E-8F48-1E30D03DD224}"/>
              </a:ext>
            </a:extLst>
          </p:cNvPr>
          <p:cNvSpPr/>
          <p:nvPr/>
        </p:nvSpPr>
        <p:spPr>
          <a:xfrm rot="2726517">
            <a:off x="5639154" y="4676297"/>
            <a:ext cx="3199578" cy="3844083"/>
          </a:xfrm>
          <a:prstGeom prst="triangle">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51" name="Triángulo isósceles 50">
            <a:extLst>
              <a:ext uri="{FF2B5EF4-FFF2-40B4-BE49-F238E27FC236}">
                <a16:creationId xmlns:a16="http://schemas.microsoft.com/office/drawing/2014/main" id="{2CAFC7CA-E112-4B1A-9F07-ABE889906DBD}"/>
              </a:ext>
            </a:extLst>
          </p:cNvPr>
          <p:cNvSpPr/>
          <p:nvPr/>
        </p:nvSpPr>
        <p:spPr>
          <a:xfrm rot="5400000">
            <a:off x="5060038" y="3245383"/>
            <a:ext cx="3183265" cy="384408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52" name="Triángulo isósceles 51">
            <a:extLst>
              <a:ext uri="{FF2B5EF4-FFF2-40B4-BE49-F238E27FC236}">
                <a16:creationId xmlns:a16="http://schemas.microsoft.com/office/drawing/2014/main" id="{ABF38C82-CEFB-44CE-9E0D-D6ECCCCECB74}"/>
              </a:ext>
            </a:extLst>
          </p:cNvPr>
          <p:cNvSpPr/>
          <p:nvPr/>
        </p:nvSpPr>
        <p:spPr>
          <a:xfrm rot="10800000">
            <a:off x="7063791" y="1236691"/>
            <a:ext cx="3183265" cy="384408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53" name="Triángulo isósceles 52">
            <a:extLst>
              <a:ext uri="{FF2B5EF4-FFF2-40B4-BE49-F238E27FC236}">
                <a16:creationId xmlns:a16="http://schemas.microsoft.com/office/drawing/2014/main" id="{48A686A6-0281-4ECF-8FBE-D4E3B70E45F5}"/>
              </a:ext>
            </a:extLst>
          </p:cNvPr>
          <p:cNvSpPr/>
          <p:nvPr/>
        </p:nvSpPr>
        <p:spPr>
          <a:xfrm rot="13505367">
            <a:off x="8508970" y="1783028"/>
            <a:ext cx="3183265" cy="384408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54" name="Triángulo isósceles 53">
            <a:extLst>
              <a:ext uri="{FF2B5EF4-FFF2-40B4-BE49-F238E27FC236}">
                <a16:creationId xmlns:a16="http://schemas.microsoft.com/office/drawing/2014/main" id="{3F0A9EC1-52AF-4D63-85AE-461ADEC39773}"/>
              </a:ext>
            </a:extLst>
          </p:cNvPr>
          <p:cNvSpPr/>
          <p:nvPr/>
        </p:nvSpPr>
        <p:spPr>
          <a:xfrm rot="16200000">
            <a:off x="9060209" y="3233976"/>
            <a:ext cx="3183265" cy="384408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dirty="0">
              <a:solidFill>
                <a:prstClr val="white"/>
              </a:solidFill>
              <a:latin typeface="Calibri" panose="020F0502020204030204"/>
            </a:endParaRPr>
          </a:p>
        </p:txBody>
      </p:sp>
      <p:sp>
        <p:nvSpPr>
          <p:cNvPr id="55" name="Triángulo isósceles 54">
            <a:extLst>
              <a:ext uri="{FF2B5EF4-FFF2-40B4-BE49-F238E27FC236}">
                <a16:creationId xmlns:a16="http://schemas.microsoft.com/office/drawing/2014/main" id="{F5C03437-51B5-4C3C-BE0B-D7AEBACB7F82}"/>
              </a:ext>
            </a:extLst>
          </p:cNvPr>
          <p:cNvSpPr/>
          <p:nvPr/>
        </p:nvSpPr>
        <p:spPr>
          <a:xfrm rot="18937105">
            <a:off x="8513333" y="4658180"/>
            <a:ext cx="3183265" cy="3844083"/>
          </a:xfrm>
          <a:prstGeom prst="triangle">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dirty="0">
              <a:solidFill>
                <a:prstClr val="white"/>
              </a:solidFill>
              <a:latin typeface="Calibri" panose="020F0502020204030204"/>
            </a:endParaRPr>
          </a:p>
        </p:txBody>
      </p:sp>
      <p:sp>
        <p:nvSpPr>
          <p:cNvPr id="56" name="Triángulo isósceles 55">
            <a:extLst>
              <a:ext uri="{FF2B5EF4-FFF2-40B4-BE49-F238E27FC236}">
                <a16:creationId xmlns:a16="http://schemas.microsoft.com/office/drawing/2014/main" id="{FF02EC3D-015A-40D2-958F-BBE3E39F55D9}"/>
              </a:ext>
            </a:extLst>
          </p:cNvPr>
          <p:cNvSpPr/>
          <p:nvPr/>
        </p:nvSpPr>
        <p:spPr>
          <a:xfrm rot="8100000">
            <a:off x="5645246" y="1831620"/>
            <a:ext cx="3183265" cy="3844083"/>
          </a:xfrm>
          <a:prstGeom prst="triangle">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57" name="Rectángulo 56">
            <a:extLst>
              <a:ext uri="{FF2B5EF4-FFF2-40B4-BE49-F238E27FC236}">
                <a16:creationId xmlns:a16="http://schemas.microsoft.com/office/drawing/2014/main" id="{59823495-05AB-4641-B389-848184018A78}"/>
              </a:ext>
            </a:extLst>
          </p:cNvPr>
          <p:cNvSpPr/>
          <p:nvPr/>
        </p:nvSpPr>
        <p:spPr>
          <a:xfrm>
            <a:off x="7621622" y="2049086"/>
            <a:ext cx="2155570" cy="1143005"/>
          </a:xfrm>
          <a:prstGeom prst="rect">
            <a:avLst/>
          </a:prstGeom>
        </p:spPr>
        <p:txBody>
          <a:bodyPr wrap="square">
            <a:spAutoFit/>
          </a:bodyPr>
          <a:lstStyle/>
          <a:p>
            <a:pPr defTabSz="1300460" hangingPunct="1"/>
            <a:r>
              <a:rPr lang="es-PE" sz="2276" b="0" kern="1200" dirty="0">
                <a:solidFill>
                  <a:prstClr val="white"/>
                </a:solidFill>
                <a:ea typeface="+mn-ea"/>
                <a:cs typeface="+mn-cs"/>
              </a:rPr>
              <a:t>Compromiso de Alta Dirección</a:t>
            </a:r>
          </a:p>
        </p:txBody>
      </p:sp>
      <p:sp>
        <p:nvSpPr>
          <p:cNvPr id="58" name="Rectángulo 57">
            <a:extLst>
              <a:ext uri="{FF2B5EF4-FFF2-40B4-BE49-F238E27FC236}">
                <a16:creationId xmlns:a16="http://schemas.microsoft.com/office/drawing/2014/main" id="{27C5E500-19A1-4FB0-BE16-B2D6A11874AE}"/>
              </a:ext>
            </a:extLst>
          </p:cNvPr>
          <p:cNvSpPr/>
          <p:nvPr/>
        </p:nvSpPr>
        <p:spPr>
          <a:xfrm>
            <a:off x="9295804" y="3053931"/>
            <a:ext cx="2155570" cy="792781"/>
          </a:xfrm>
          <a:prstGeom prst="rect">
            <a:avLst/>
          </a:prstGeom>
        </p:spPr>
        <p:txBody>
          <a:bodyPr wrap="square">
            <a:spAutoFit/>
          </a:bodyPr>
          <a:lstStyle/>
          <a:p>
            <a:pPr defTabSz="1300460" hangingPunct="1"/>
            <a:r>
              <a:rPr lang="es-PE" sz="2276" b="0" kern="1200" dirty="0">
                <a:solidFill>
                  <a:prstClr val="white"/>
                </a:solidFill>
                <a:ea typeface="+mn-ea"/>
                <a:cs typeface="+mn-cs"/>
              </a:rPr>
              <a:t>Gestión de riesgos</a:t>
            </a:r>
          </a:p>
        </p:txBody>
      </p:sp>
      <p:sp>
        <p:nvSpPr>
          <p:cNvPr id="59" name="Rectángulo 58">
            <a:extLst>
              <a:ext uri="{FF2B5EF4-FFF2-40B4-BE49-F238E27FC236}">
                <a16:creationId xmlns:a16="http://schemas.microsoft.com/office/drawing/2014/main" id="{97C40694-AE33-4426-B8F9-444A8DF7FD42}"/>
              </a:ext>
            </a:extLst>
          </p:cNvPr>
          <p:cNvSpPr/>
          <p:nvPr/>
        </p:nvSpPr>
        <p:spPr>
          <a:xfrm>
            <a:off x="9951569" y="4552204"/>
            <a:ext cx="2151440" cy="1143005"/>
          </a:xfrm>
          <a:prstGeom prst="rect">
            <a:avLst/>
          </a:prstGeom>
        </p:spPr>
        <p:txBody>
          <a:bodyPr wrap="square">
            <a:spAutoFit/>
          </a:bodyPr>
          <a:lstStyle/>
          <a:p>
            <a:pPr defTabSz="1300460" hangingPunct="1"/>
            <a:r>
              <a:rPr lang="es-PE" sz="2276" b="0" kern="1200" dirty="0">
                <a:solidFill>
                  <a:prstClr val="white"/>
                </a:solidFill>
                <a:ea typeface="+mn-ea"/>
                <a:cs typeface="+mn-cs"/>
              </a:rPr>
              <a:t>Políticas de complimiento e integridad</a:t>
            </a:r>
          </a:p>
        </p:txBody>
      </p:sp>
      <p:sp>
        <p:nvSpPr>
          <p:cNvPr id="61" name="Rectángulo 60">
            <a:extLst>
              <a:ext uri="{FF2B5EF4-FFF2-40B4-BE49-F238E27FC236}">
                <a16:creationId xmlns:a16="http://schemas.microsoft.com/office/drawing/2014/main" id="{1B967AE3-0996-4E26-A25A-C6656A870192}"/>
              </a:ext>
            </a:extLst>
          </p:cNvPr>
          <p:cNvSpPr/>
          <p:nvPr/>
        </p:nvSpPr>
        <p:spPr>
          <a:xfrm>
            <a:off x="7592687" y="7312482"/>
            <a:ext cx="2155570" cy="442557"/>
          </a:xfrm>
          <a:prstGeom prst="rect">
            <a:avLst/>
          </a:prstGeom>
        </p:spPr>
        <p:txBody>
          <a:bodyPr wrap="square">
            <a:spAutoFit/>
          </a:bodyPr>
          <a:lstStyle/>
          <a:p>
            <a:pPr defTabSz="1300460" hangingPunct="1"/>
            <a:r>
              <a:rPr lang="es-PE" sz="2276" b="0" kern="1200" dirty="0">
                <a:solidFill>
                  <a:prstClr val="white"/>
                </a:solidFill>
                <a:ea typeface="+mn-ea"/>
                <a:cs typeface="+mn-cs"/>
              </a:rPr>
              <a:t>Controles</a:t>
            </a:r>
          </a:p>
        </p:txBody>
      </p:sp>
      <p:sp>
        <p:nvSpPr>
          <p:cNvPr id="62" name="Rectángulo 61">
            <a:extLst>
              <a:ext uri="{FF2B5EF4-FFF2-40B4-BE49-F238E27FC236}">
                <a16:creationId xmlns:a16="http://schemas.microsoft.com/office/drawing/2014/main" id="{57857EE6-0CC6-437D-A20A-1DFD4EF9CF79}"/>
              </a:ext>
            </a:extLst>
          </p:cNvPr>
          <p:cNvSpPr/>
          <p:nvPr/>
        </p:nvSpPr>
        <p:spPr>
          <a:xfrm>
            <a:off x="5791612" y="6456294"/>
            <a:ext cx="2155570" cy="792781"/>
          </a:xfrm>
          <a:prstGeom prst="rect">
            <a:avLst/>
          </a:prstGeom>
        </p:spPr>
        <p:txBody>
          <a:bodyPr wrap="square">
            <a:spAutoFit/>
          </a:bodyPr>
          <a:lstStyle/>
          <a:p>
            <a:pPr defTabSz="1300460" hangingPunct="1"/>
            <a:r>
              <a:rPr lang="es-PE" sz="2276" b="0" kern="1200" dirty="0">
                <a:solidFill>
                  <a:prstClr val="white"/>
                </a:solidFill>
                <a:ea typeface="+mn-ea"/>
                <a:cs typeface="+mn-cs"/>
              </a:rPr>
              <a:t>Comunicación          y capacitación</a:t>
            </a:r>
          </a:p>
        </p:txBody>
      </p:sp>
      <p:sp>
        <p:nvSpPr>
          <p:cNvPr id="74" name="Rectángulo 73">
            <a:extLst>
              <a:ext uri="{FF2B5EF4-FFF2-40B4-BE49-F238E27FC236}">
                <a16:creationId xmlns:a16="http://schemas.microsoft.com/office/drawing/2014/main" id="{9215C6E6-970F-483F-A117-2A53440161B9}"/>
              </a:ext>
            </a:extLst>
          </p:cNvPr>
          <p:cNvSpPr/>
          <p:nvPr/>
        </p:nvSpPr>
        <p:spPr>
          <a:xfrm>
            <a:off x="5037556" y="4763852"/>
            <a:ext cx="2155570" cy="792781"/>
          </a:xfrm>
          <a:prstGeom prst="rect">
            <a:avLst/>
          </a:prstGeom>
        </p:spPr>
        <p:txBody>
          <a:bodyPr wrap="square">
            <a:spAutoFit/>
          </a:bodyPr>
          <a:lstStyle/>
          <a:p>
            <a:pPr defTabSz="1300460" hangingPunct="1"/>
            <a:r>
              <a:rPr lang="es-PE" sz="2276" b="0" kern="1200" dirty="0">
                <a:solidFill>
                  <a:prstClr val="white"/>
                </a:solidFill>
                <a:ea typeface="+mn-ea"/>
                <a:cs typeface="+mn-cs"/>
              </a:rPr>
              <a:t>Canal de denuncias</a:t>
            </a:r>
          </a:p>
        </p:txBody>
      </p:sp>
      <p:sp>
        <p:nvSpPr>
          <p:cNvPr id="75" name="Rectángulo 74">
            <a:extLst>
              <a:ext uri="{FF2B5EF4-FFF2-40B4-BE49-F238E27FC236}">
                <a16:creationId xmlns:a16="http://schemas.microsoft.com/office/drawing/2014/main" id="{30D3BC3B-DDD8-4FB1-B683-A824F11211A6}"/>
              </a:ext>
            </a:extLst>
          </p:cNvPr>
          <p:cNvSpPr/>
          <p:nvPr/>
        </p:nvSpPr>
        <p:spPr>
          <a:xfrm>
            <a:off x="5685339" y="3005745"/>
            <a:ext cx="2155570" cy="792781"/>
          </a:xfrm>
          <a:prstGeom prst="rect">
            <a:avLst/>
          </a:prstGeom>
        </p:spPr>
        <p:txBody>
          <a:bodyPr wrap="square">
            <a:spAutoFit/>
          </a:bodyPr>
          <a:lstStyle/>
          <a:p>
            <a:pPr defTabSz="1300460" hangingPunct="1"/>
            <a:r>
              <a:rPr lang="es-PE" sz="2276" b="0" kern="1200" dirty="0">
                <a:solidFill>
                  <a:prstClr val="white"/>
                </a:solidFill>
                <a:ea typeface="+mn-ea"/>
                <a:cs typeface="+mn-cs"/>
              </a:rPr>
              <a:t>Supervisión</a:t>
            </a:r>
          </a:p>
          <a:p>
            <a:pPr defTabSz="1300460" hangingPunct="1"/>
            <a:r>
              <a:rPr lang="es-PE" sz="2276" b="0" kern="1200" dirty="0">
                <a:solidFill>
                  <a:prstClr val="white"/>
                </a:solidFill>
                <a:ea typeface="+mn-ea"/>
                <a:cs typeface="+mn-cs"/>
              </a:rPr>
              <a:t>y monitoreo</a:t>
            </a:r>
          </a:p>
        </p:txBody>
      </p:sp>
      <p:sp>
        <p:nvSpPr>
          <p:cNvPr id="76" name="Oval 1">
            <a:extLst>
              <a:ext uri="{FF2B5EF4-FFF2-40B4-BE49-F238E27FC236}">
                <a16:creationId xmlns:a16="http://schemas.microsoft.com/office/drawing/2014/main" id="{711EBA28-723C-409C-AB27-810FB6CCFCD6}"/>
              </a:ext>
            </a:extLst>
          </p:cNvPr>
          <p:cNvSpPr/>
          <p:nvPr/>
        </p:nvSpPr>
        <p:spPr>
          <a:xfrm>
            <a:off x="7413757" y="4054037"/>
            <a:ext cx="2416373" cy="23358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ES" sz="2560" b="0" kern="1200">
              <a:solidFill>
                <a:prstClr val="white"/>
              </a:solidFill>
              <a:latin typeface="Calibri" panose="020F0502020204030204"/>
            </a:endParaRPr>
          </a:p>
        </p:txBody>
      </p:sp>
      <p:sp>
        <p:nvSpPr>
          <p:cNvPr id="2" name="Elipse 1"/>
          <p:cNvSpPr/>
          <p:nvPr/>
        </p:nvSpPr>
        <p:spPr>
          <a:xfrm>
            <a:off x="4626730" y="1207166"/>
            <a:ext cx="7857704" cy="7857704"/>
          </a:xfrm>
          <a:prstGeom prst="ellipse">
            <a:avLst/>
          </a:prstGeom>
          <a:noFill/>
          <a:ln w="635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grpSp>
        <p:nvGrpSpPr>
          <p:cNvPr id="11" name="Grupo 10"/>
          <p:cNvGrpSpPr/>
          <p:nvPr/>
        </p:nvGrpSpPr>
        <p:grpSpPr>
          <a:xfrm>
            <a:off x="8258311" y="780232"/>
            <a:ext cx="5589331" cy="898920"/>
            <a:chOff x="5604734" y="938563"/>
            <a:chExt cx="3929998" cy="632053"/>
          </a:xfrm>
        </p:grpSpPr>
        <p:sp>
          <p:nvSpPr>
            <p:cNvPr id="3" name="Rectángulo 2"/>
            <p:cNvSpPr/>
            <p:nvPr/>
          </p:nvSpPr>
          <p:spPr>
            <a:xfrm>
              <a:off x="5905207" y="938563"/>
              <a:ext cx="3629525" cy="495749"/>
            </a:xfrm>
            <a:prstGeom prst="rect">
              <a:avLst/>
            </a:prstGeom>
          </p:spPr>
          <p:txBody>
            <a:bodyPr wrap="none">
              <a:spAutoFit/>
            </a:bodyPr>
            <a:lstStyle/>
            <a:p>
              <a:pPr algn="l" defTabSz="1300460" hangingPunct="1"/>
              <a:r>
                <a:rPr lang="es-PE" sz="1991" b="0" kern="1200" dirty="0">
                  <a:solidFill>
                    <a:prstClr val="black"/>
                  </a:solidFill>
                  <a:ea typeface="+mn-ea"/>
                  <a:cs typeface="+mn-cs"/>
                </a:rPr>
                <a:t>Apoyo absoluto, explícito y visible</a:t>
              </a:r>
            </a:p>
            <a:p>
              <a:pPr algn="l" defTabSz="1300460" hangingPunct="1"/>
              <a:r>
                <a:rPr lang="es-PE" sz="1991" b="0" kern="1200" dirty="0">
                  <a:solidFill>
                    <a:prstClr val="black"/>
                  </a:solidFill>
                  <a:ea typeface="+mn-ea"/>
                  <a:cs typeface="+mn-cs"/>
                </a:rPr>
                <a:t>Cultura organizacional (valores y creencias)</a:t>
              </a:r>
            </a:p>
          </p:txBody>
        </p:sp>
        <p:cxnSp>
          <p:nvCxnSpPr>
            <p:cNvPr id="8" name="Conector recto 7"/>
            <p:cNvCxnSpPr/>
            <p:nvPr/>
          </p:nvCxnSpPr>
          <p:spPr>
            <a:xfrm flipV="1">
              <a:off x="5604734" y="1129553"/>
              <a:ext cx="0" cy="441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5604734" y="1129553"/>
              <a:ext cx="246354" cy="0"/>
            </a:xfrm>
            <a:prstGeom prst="line">
              <a:avLst/>
            </a:prstGeom>
            <a:ln cap="rnd">
              <a:tailEnd type="oval"/>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11049415" y="2173776"/>
            <a:ext cx="3133794" cy="1317797"/>
            <a:chOff x="7567230" y="1918399"/>
            <a:chExt cx="2203449" cy="926576"/>
          </a:xfrm>
        </p:grpSpPr>
        <p:sp>
          <p:nvSpPr>
            <p:cNvPr id="26" name="Rectángulo 25"/>
            <p:cNvSpPr/>
            <p:nvPr/>
          </p:nvSpPr>
          <p:spPr>
            <a:xfrm>
              <a:off x="7849856" y="1918399"/>
              <a:ext cx="1920823" cy="926576"/>
            </a:xfrm>
            <a:prstGeom prst="rect">
              <a:avLst/>
            </a:prstGeom>
          </p:spPr>
          <p:txBody>
            <a:bodyPr wrap="none">
              <a:spAutoFit/>
            </a:bodyPr>
            <a:lstStyle/>
            <a:p>
              <a:pPr algn="l" defTabSz="1300460" hangingPunct="1"/>
              <a:r>
                <a:rPr lang="es-PE" sz="1991" b="0" kern="1200" dirty="0">
                  <a:solidFill>
                    <a:prstClr val="black"/>
                  </a:solidFill>
                  <a:ea typeface="+mn-ea"/>
                  <a:cs typeface="+mn-cs"/>
                </a:rPr>
                <a:t>Riesgos de corrupción</a:t>
              </a:r>
            </a:p>
            <a:p>
              <a:pPr algn="l" defTabSz="1300460" hangingPunct="1"/>
              <a:r>
                <a:rPr lang="es-PE" sz="1991" b="0" kern="1200" dirty="0">
                  <a:solidFill>
                    <a:prstClr val="black"/>
                  </a:solidFill>
                  <a:ea typeface="+mn-ea"/>
                  <a:cs typeface="+mn-cs"/>
                </a:rPr>
                <a:t>Proceso participativo</a:t>
              </a:r>
            </a:p>
            <a:p>
              <a:pPr algn="l" defTabSz="1300460" hangingPunct="1"/>
              <a:r>
                <a:rPr lang="es-PE" sz="1991" b="0" kern="1200" dirty="0">
                  <a:solidFill>
                    <a:prstClr val="black"/>
                  </a:solidFill>
                  <a:ea typeface="+mn-ea"/>
                  <a:cs typeface="+mn-cs"/>
                </a:rPr>
                <a:t>Metodología</a:t>
              </a:r>
            </a:p>
            <a:p>
              <a:pPr algn="l" defTabSz="1300460" hangingPunct="1"/>
              <a:endParaRPr lang="es-PE" sz="1991" b="0" kern="1200" dirty="0">
                <a:solidFill>
                  <a:prstClr val="black"/>
                </a:solidFill>
                <a:ea typeface="+mn-ea"/>
                <a:cs typeface="+mn-cs"/>
              </a:endParaRPr>
            </a:p>
          </p:txBody>
        </p:sp>
        <p:cxnSp>
          <p:nvCxnSpPr>
            <p:cNvPr id="35" name="Conector recto 34"/>
            <p:cNvCxnSpPr/>
            <p:nvPr/>
          </p:nvCxnSpPr>
          <p:spPr>
            <a:xfrm flipV="1">
              <a:off x="7567230" y="2072287"/>
              <a:ext cx="0" cy="26328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7567230" y="2073403"/>
              <a:ext cx="246354" cy="0"/>
            </a:xfrm>
            <a:prstGeom prst="line">
              <a:avLst/>
            </a:prstGeom>
            <a:ln cap="rnd">
              <a:solidFill>
                <a:srgbClr val="00B0F0"/>
              </a:solidFill>
              <a:tailEnd type="oval"/>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12020189" y="3956349"/>
            <a:ext cx="4597235" cy="1624164"/>
            <a:chOff x="8220892" y="3583775"/>
            <a:chExt cx="3232431" cy="1141990"/>
          </a:xfrm>
        </p:grpSpPr>
        <p:sp>
          <p:nvSpPr>
            <p:cNvPr id="4" name="Rectángulo 3"/>
            <p:cNvSpPr/>
            <p:nvPr/>
          </p:nvSpPr>
          <p:spPr>
            <a:xfrm>
              <a:off x="8427766" y="3583775"/>
              <a:ext cx="3025557" cy="1141990"/>
            </a:xfrm>
            <a:prstGeom prst="rect">
              <a:avLst/>
            </a:prstGeom>
          </p:spPr>
          <p:txBody>
            <a:bodyPr wrap="square">
              <a:spAutoFit/>
            </a:bodyPr>
            <a:lstStyle/>
            <a:p>
              <a:pPr algn="just" defTabSz="1300460" hangingPunct="1">
                <a:defRPr/>
              </a:pPr>
              <a:r>
                <a:rPr lang="es-PE" sz="1991" b="0" kern="1200" dirty="0">
                  <a:solidFill>
                    <a:prstClr val="black"/>
                  </a:solidFill>
                  <a:ea typeface="+mn-ea"/>
                  <a:cs typeface="+mn-cs"/>
                </a:rPr>
                <a:t>Conflicto de intereses, regalos, etc.</a:t>
              </a:r>
            </a:p>
            <a:p>
              <a:pPr algn="just" defTabSz="1300460" hangingPunct="1">
                <a:defRPr/>
              </a:pPr>
              <a:r>
                <a:rPr lang="es-PE" sz="1991" b="0" kern="1200" dirty="0">
                  <a:solidFill>
                    <a:prstClr val="black"/>
                  </a:solidFill>
                  <a:ea typeface="+mn-ea"/>
                  <a:cs typeface="+mn-cs"/>
                </a:rPr>
                <a:t>Gestión de intereses (lobby)</a:t>
              </a:r>
            </a:p>
            <a:p>
              <a:pPr algn="just" defTabSz="1300460" hangingPunct="1">
                <a:defRPr/>
              </a:pPr>
              <a:r>
                <a:rPr lang="es-PE" sz="1991" b="0" kern="1200" dirty="0">
                  <a:solidFill>
                    <a:prstClr val="black"/>
                  </a:solidFill>
                  <a:ea typeface="+mn-ea"/>
                  <a:cs typeface="+mn-cs"/>
                </a:rPr>
                <a:t>Política de contratación de personal (filtros en áreas sensibles).</a:t>
              </a:r>
            </a:p>
            <a:p>
              <a:pPr algn="just" defTabSz="1300460" hangingPunct="1">
                <a:defRPr/>
              </a:pPr>
              <a:r>
                <a:rPr lang="es-PE" sz="1991" b="0" kern="1200" dirty="0">
                  <a:solidFill>
                    <a:prstClr val="black"/>
                  </a:solidFill>
                  <a:ea typeface="+mn-ea"/>
                  <a:cs typeface="+mn-cs"/>
                </a:rPr>
                <a:t>Códigos de conducta</a:t>
              </a:r>
            </a:p>
          </p:txBody>
        </p:sp>
        <p:cxnSp>
          <p:nvCxnSpPr>
            <p:cNvPr id="42" name="Conector recto 41"/>
            <p:cNvCxnSpPr/>
            <p:nvPr/>
          </p:nvCxnSpPr>
          <p:spPr>
            <a:xfrm flipV="1">
              <a:off x="8327137" y="3836504"/>
              <a:ext cx="0" cy="35718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8324328" y="3837566"/>
              <a:ext cx="163656" cy="0"/>
            </a:xfrm>
            <a:prstGeom prst="line">
              <a:avLst/>
            </a:prstGeom>
            <a:ln cap="rnd">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H="1">
              <a:off x="8220892" y="4193690"/>
              <a:ext cx="10343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 name="Grupo 23"/>
          <p:cNvGrpSpPr/>
          <p:nvPr/>
        </p:nvGrpSpPr>
        <p:grpSpPr>
          <a:xfrm>
            <a:off x="534861" y="7455956"/>
            <a:ext cx="5753830" cy="1011430"/>
            <a:chOff x="174183" y="5632435"/>
            <a:chExt cx="4045662" cy="711162"/>
          </a:xfrm>
        </p:grpSpPr>
        <p:sp>
          <p:nvSpPr>
            <p:cNvPr id="5" name="Rectángulo 4"/>
            <p:cNvSpPr/>
            <p:nvPr/>
          </p:nvSpPr>
          <p:spPr>
            <a:xfrm>
              <a:off x="174183" y="5632435"/>
              <a:ext cx="3737351" cy="711162"/>
            </a:xfrm>
            <a:prstGeom prst="rect">
              <a:avLst/>
            </a:prstGeom>
          </p:spPr>
          <p:txBody>
            <a:bodyPr wrap="square">
              <a:spAutoFit/>
            </a:bodyPr>
            <a:lstStyle/>
            <a:p>
              <a:pPr algn="r" defTabSz="1300460" hangingPunct="1">
                <a:defRPr/>
              </a:pPr>
              <a:r>
                <a:rPr lang="es-PE" sz="1991" b="0" kern="1200" dirty="0">
                  <a:solidFill>
                    <a:prstClr val="black"/>
                  </a:solidFill>
                  <a:ea typeface="+mn-ea"/>
                  <a:cs typeface="+mn-cs"/>
                </a:rPr>
                <a:t>Capacitación en integridad y ética</a:t>
              </a:r>
            </a:p>
            <a:p>
              <a:pPr algn="r" defTabSz="1300460" hangingPunct="1">
                <a:defRPr/>
              </a:pPr>
              <a:r>
                <a:rPr lang="es-PE" sz="1991" b="0" kern="1200" dirty="0">
                  <a:solidFill>
                    <a:prstClr val="black"/>
                  </a:solidFill>
                  <a:ea typeface="+mn-ea"/>
                  <a:cs typeface="+mn-cs"/>
                </a:rPr>
                <a:t>Política de comunicación a contrapartes</a:t>
              </a:r>
            </a:p>
            <a:p>
              <a:pPr algn="r" defTabSz="1300460" hangingPunct="1">
                <a:defRPr/>
              </a:pPr>
              <a:r>
                <a:rPr lang="es-PE" sz="1991" b="0" kern="1200" dirty="0">
                  <a:solidFill>
                    <a:prstClr val="black"/>
                  </a:solidFill>
                  <a:ea typeface="+mn-ea"/>
                  <a:cs typeface="+mn-cs"/>
                </a:rPr>
                <a:t>Comunicación interna y clima laboral</a:t>
              </a:r>
            </a:p>
          </p:txBody>
        </p:sp>
        <p:grpSp>
          <p:nvGrpSpPr>
            <p:cNvPr id="23" name="Grupo 22"/>
            <p:cNvGrpSpPr/>
            <p:nvPr/>
          </p:nvGrpSpPr>
          <p:grpSpPr>
            <a:xfrm>
              <a:off x="3953798" y="5643858"/>
              <a:ext cx="266047" cy="441063"/>
              <a:chOff x="3831910" y="5505051"/>
              <a:chExt cx="266047" cy="441063"/>
            </a:xfrm>
          </p:grpSpPr>
          <p:cxnSp>
            <p:nvCxnSpPr>
              <p:cNvPr id="49" name="Conector recto 48"/>
              <p:cNvCxnSpPr/>
              <p:nvPr/>
            </p:nvCxnSpPr>
            <p:spPr>
              <a:xfrm flipV="1">
                <a:off x="4097957" y="5505051"/>
                <a:ext cx="0" cy="441063"/>
              </a:xfrm>
              <a:prstGeom prst="line">
                <a:avLst/>
              </a:prstGeom>
              <a:ln>
                <a:solidFill>
                  <a:srgbClr val="005490"/>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flipH="1">
                <a:off x="3831910" y="5946114"/>
                <a:ext cx="266047" cy="0"/>
              </a:xfrm>
              <a:prstGeom prst="line">
                <a:avLst/>
              </a:prstGeom>
              <a:ln cap="rnd">
                <a:solidFill>
                  <a:srgbClr val="005490"/>
                </a:solidFill>
                <a:tailEnd type="oval"/>
              </a:ln>
            </p:spPr>
            <p:style>
              <a:lnRef idx="1">
                <a:schemeClr val="accent1"/>
              </a:lnRef>
              <a:fillRef idx="0">
                <a:schemeClr val="accent1"/>
              </a:fillRef>
              <a:effectRef idx="0">
                <a:schemeClr val="accent1"/>
              </a:effectRef>
              <a:fontRef idx="minor">
                <a:schemeClr val="tx1"/>
              </a:fontRef>
            </p:style>
          </p:cxnSp>
        </p:grpSp>
      </p:grpSp>
      <p:grpSp>
        <p:nvGrpSpPr>
          <p:cNvPr id="28" name="Grupo 27"/>
          <p:cNvGrpSpPr/>
          <p:nvPr/>
        </p:nvGrpSpPr>
        <p:grpSpPr>
          <a:xfrm>
            <a:off x="592829" y="4109861"/>
            <a:ext cx="4643163" cy="1697579"/>
            <a:chOff x="214942" y="3279708"/>
            <a:chExt cx="3264724" cy="1193610"/>
          </a:xfrm>
        </p:grpSpPr>
        <p:sp>
          <p:nvSpPr>
            <p:cNvPr id="6" name="Rectángulo 5"/>
            <p:cNvSpPr/>
            <p:nvPr/>
          </p:nvSpPr>
          <p:spPr>
            <a:xfrm>
              <a:off x="214942" y="3331328"/>
              <a:ext cx="2976560" cy="1141990"/>
            </a:xfrm>
            <a:prstGeom prst="rect">
              <a:avLst/>
            </a:prstGeom>
          </p:spPr>
          <p:txBody>
            <a:bodyPr wrap="square">
              <a:spAutoFit/>
            </a:bodyPr>
            <a:lstStyle/>
            <a:p>
              <a:pPr algn="r" defTabSz="1300460" hangingPunct="1"/>
              <a:r>
                <a:rPr lang="es-PE" sz="1991" b="0" kern="1200" dirty="0">
                  <a:solidFill>
                    <a:prstClr val="black"/>
                  </a:solidFill>
                  <a:ea typeface="+mn-ea"/>
                  <a:cs typeface="+mn-cs"/>
                </a:rPr>
                <a:t>Mecanismos claros y accesibles</a:t>
              </a:r>
            </a:p>
            <a:p>
              <a:pPr algn="r" defTabSz="1300460" hangingPunct="1"/>
              <a:r>
                <a:rPr lang="es-PE" sz="1991" b="0" kern="1200" dirty="0">
                  <a:solidFill>
                    <a:prstClr val="black"/>
                  </a:solidFill>
                  <a:ea typeface="+mn-ea"/>
                  <a:cs typeface="+mn-cs"/>
                </a:rPr>
                <a:t>Medidas de protección</a:t>
              </a:r>
            </a:p>
            <a:p>
              <a:pPr algn="r" defTabSz="1300460" hangingPunct="1"/>
              <a:r>
                <a:rPr lang="es-PE" sz="1991" b="0" kern="1200" dirty="0">
                  <a:solidFill>
                    <a:prstClr val="black"/>
                  </a:solidFill>
                  <a:ea typeface="+mn-ea"/>
                  <a:cs typeface="+mn-cs"/>
                </a:rPr>
                <a:t> Posibilidad de denuncias anónimas</a:t>
              </a:r>
            </a:p>
            <a:p>
              <a:pPr algn="r" defTabSz="1300460" hangingPunct="1"/>
              <a:r>
                <a:rPr lang="es-PE" sz="1991" b="0" kern="1200" dirty="0">
                  <a:solidFill>
                    <a:prstClr val="black"/>
                  </a:solidFill>
                  <a:ea typeface="+mn-ea"/>
                  <a:cs typeface="+mn-cs"/>
                </a:rPr>
                <a:t>Mecanismos de detección de irregularidades</a:t>
              </a:r>
            </a:p>
          </p:txBody>
        </p:sp>
        <p:cxnSp>
          <p:nvCxnSpPr>
            <p:cNvPr id="64" name="Conector recto 63"/>
            <p:cNvCxnSpPr/>
            <p:nvPr/>
          </p:nvCxnSpPr>
          <p:spPr>
            <a:xfrm flipH="1">
              <a:off x="2588808" y="3279708"/>
              <a:ext cx="615569" cy="0"/>
            </a:xfrm>
            <a:prstGeom prst="line">
              <a:avLst/>
            </a:prstGeom>
            <a:ln cap="rnd">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flipV="1">
              <a:off x="3204377" y="3279708"/>
              <a:ext cx="0" cy="44106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flipH="1">
              <a:off x="3200614" y="3720771"/>
              <a:ext cx="27905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0" name="Grupo 29"/>
          <p:cNvGrpSpPr/>
          <p:nvPr/>
        </p:nvGrpSpPr>
        <p:grpSpPr>
          <a:xfrm>
            <a:off x="7063023" y="4033404"/>
            <a:ext cx="3098527" cy="2683220"/>
            <a:chOff x="4966002" y="2835987"/>
            <a:chExt cx="2178652" cy="1886639"/>
          </a:xfrm>
        </p:grpSpPr>
        <p:sp>
          <p:nvSpPr>
            <p:cNvPr id="77" name="TextBox 4">
              <a:extLst>
                <a:ext uri="{FF2B5EF4-FFF2-40B4-BE49-F238E27FC236}">
                  <a16:creationId xmlns:a16="http://schemas.microsoft.com/office/drawing/2014/main" id="{BC4743D6-6DC1-4C2E-B7D6-4262945F79DE}"/>
                </a:ext>
              </a:extLst>
            </p:cNvPr>
            <p:cNvSpPr txBox="1"/>
            <p:nvPr/>
          </p:nvSpPr>
          <p:spPr>
            <a:xfrm>
              <a:off x="5309421" y="3454519"/>
              <a:ext cx="1495812" cy="525144"/>
            </a:xfrm>
            <a:prstGeom prst="rect">
              <a:avLst/>
            </a:prstGeom>
            <a:noFill/>
          </p:spPr>
          <p:txBody>
            <a:bodyPr rot="0" spcFirstLastPara="0" vertOverflow="overflow" horzOverflow="overflow" vert="horz" wrap="square" lIns="130048" tIns="65024" rIns="130048" bIns="65024" numCol="1" spcCol="0" rtlCol="0" fromWordArt="0" anchor="t" anchorCtr="0" forceAA="0" compatLnSpc="1">
              <a:prstTxWarp prst="textNoShape">
                <a:avLst/>
              </a:prstTxWarp>
              <a:spAutoFit/>
            </a:bodyPr>
            <a:lstStyle/>
            <a:p>
              <a:pPr defTabSz="1300460" hangingPunct="1">
                <a:lnSpc>
                  <a:spcPts val="2418"/>
                </a:lnSpc>
              </a:pPr>
              <a:r>
                <a:rPr lang="es-ES" sz="2560" b="0" kern="1200" dirty="0">
                  <a:latin typeface="Helvetica Nue"/>
                  <a:ea typeface="+mn-ea"/>
                  <a:cs typeface="+mn-cs"/>
                </a:rPr>
                <a:t>Encargado del Modelo</a:t>
              </a:r>
              <a:endParaRPr lang="es-ES" sz="2560" b="0" kern="1200" dirty="0">
                <a:latin typeface="Helvetica Nue"/>
                <a:ea typeface="+mn-ea"/>
                <a:cs typeface="Calibri"/>
              </a:endParaRPr>
            </a:p>
          </p:txBody>
        </p:sp>
        <p:sp>
          <p:nvSpPr>
            <p:cNvPr id="29" name="Flecha derecha 28"/>
            <p:cNvSpPr/>
            <p:nvPr/>
          </p:nvSpPr>
          <p:spPr>
            <a:xfrm rot="18900000">
              <a:off x="6556859" y="2849763"/>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67" name="Flecha derecha 66"/>
            <p:cNvSpPr/>
            <p:nvPr/>
          </p:nvSpPr>
          <p:spPr>
            <a:xfrm rot="21379976">
              <a:off x="6840725" y="3525632"/>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68" name="Flecha derecha 67"/>
            <p:cNvSpPr/>
            <p:nvPr/>
          </p:nvSpPr>
          <p:spPr>
            <a:xfrm rot="2353523">
              <a:off x="6609785" y="4169549"/>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69" name="Flecha derecha 68"/>
            <p:cNvSpPr/>
            <p:nvPr/>
          </p:nvSpPr>
          <p:spPr>
            <a:xfrm rot="5400000">
              <a:off x="5918934" y="4452304"/>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70" name="Flecha derecha 69"/>
            <p:cNvSpPr/>
            <p:nvPr/>
          </p:nvSpPr>
          <p:spPr>
            <a:xfrm rot="8353734">
              <a:off x="5216909" y="4206729"/>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71" name="Flecha derecha 70"/>
            <p:cNvSpPr/>
            <p:nvPr/>
          </p:nvSpPr>
          <p:spPr>
            <a:xfrm rot="10800000">
              <a:off x="4966002" y="3556769"/>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72" name="Flecha derecha 71"/>
            <p:cNvSpPr/>
            <p:nvPr/>
          </p:nvSpPr>
          <p:spPr>
            <a:xfrm rot="13500000">
              <a:off x="5241922" y="2869594"/>
              <a:ext cx="303929" cy="23671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sp>
          <p:nvSpPr>
            <p:cNvPr id="73" name="Flecha derecha 72"/>
            <p:cNvSpPr/>
            <p:nvPr/>
          </p:nvSpPr>
          <p:spPr>
            <a:xfrm rot="5400000">
              <a:off x="5917232" y="2870141"/>
              <a:ext cx="303929" cy="23671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latin typeface="Calibri" panose="020F0502020204030204"/>
              </a:endParaRPr>
            </a:p>
          </p:txBody>
        </p:sp>
      </p:grpSp>
      <p:grpSp>
        <p:nvGrpSpPr>
          <p:cNvPr id="79" name="Grupo 78"/>
          <p:cNvGrpSpPr/>
          <p:nvPr/>
        </p:nvGrpSpPr>
        <p:grpSpPr>
          <a:xfrm>
            <a:off x="759172" y="1707190"/>
            <a:ext cx="5289469" cy="1036342"/>
            <a:chOff x="214941" y="3331328"/>
            <a:chExt cx="3719158" cy="728678"/>
          </a:xfrm>
        </p:grpSpPr>
        <p:sp>
          <p:nvSpPr>
            <p:cNvPr id="80" name="Rectángulo 79"/>
            <p:cNvSpPr/>
            <p:nvPr/>
          </p:nvSpPr>
          <p:spPr>
            <a:xfrm>
              <a:off x="214941" y="3331328"/>
              <a:ext cx="3008237" cy="711162"/>
            </a:xfrm>
            <a:prstGeom prst="rect">
              <a:avLst/>
            </a:prstGeom>
          </p:spPr>
          <p:txBody>
            <a:bodyPr wrap="square">
              <a:spAutoFit/>
            </a:bodyPr>
            <a:lstStyle/>
            <a:p>
              <a:pPr algn="r" defTabSz="1300460" hangingPunct="1">
                <a:defRPr/>
              </a:pPr>
              <a:r>
                <a:rPr lang="es-MX" sz="1991" b="0" kern="1200" dirty="0">
                  <a:solidFill>
                    <a:prstClr val="black"/>
                  </a:solidFill>
                  <a:ea typeface="+mn-ea"/>
                  <a:cs typeface="+mn-cs"/>
                </a:rPr>
                <a:t>Seguimiento, </a:t>
              </a:r>
              <a:r>
                <a:rPr lang="es-MX" sz="1991" b="0" kern="1200" dirty="0">
                  <a:solidFill>
                    <a:prstClr val="black"/>
                  </a:solidFill>
                  <a:ea typeface="+mn-ea"/>
                  <a:cs typeface="+mn-cs"/>
                </a:rPr>
                <a:t>l</a:t>
              </a:r>
              <a:r>
                <a:rPr lang="es-PE" sz="1991" b="0" kern="1200" dirty="0" err="1">
                  <a:solidFill>
                    <a:prstClr val="black"/>
                  </a:solidFill>
                  <a:ea typeface="+mn-ea"/>
                  <a:cs typeface="+mn-cs"/>
                </a:rPr>
                <a:t>ecciones</a:t>
              </a:r>
              <a:r>
                <a:rPr lang="es-PE" sz="1991" b="0" kern="1200" dirty="0">
                  <a:solidFill>
                    <a:prstClr val="black"/>
                  </a:solidFill>
                  <a:ea typeface="+mn-ea"/>
                  <a:cs typeface="+mn-cs"/>
                </a:rPr>
                <a:t> </a:t>
              </a:r>
              <a:r>
                <a:rPr lang="es-PE" sz="1991" b="0" kern="1200" dirty="0">
                  <a:solidFill>
                    <a:prstClr val="black"/>
                  </a:solidFill>
                  <a:ea typeface="+mn-ea"/>
                  <a:cs typeface="+mn-cs"/>
                </a:rPr>
                <a:t>aprendidas, oportunidades de </a:t>
              </a:r>
              <a:r>
                <a:rPr lang="es-PE" sz="1991" b="0" kern="1200" dirty="0">
                  <a:solidFill>
                    <a:prstClr val="black"/>
                  </a:solidFill>
                  <a:ea typeface="+mn-ea"/>
                  <a:cs typeface="+mn-cs"/>
                </a:rPr>
                <a:t>mejora en la aplicación del modelo</a:t>
              </a:r>
              <a:endParaRPr lang="es-PE" sz="1991" b="0" kern="1200" dirty="0">
                <a:solidFill>
                  <a:prstClr val="black"/>
                </a:solidFill>
                <a:ea typeface="+mn-ea"/>
                <a:cs typeface="+mn-cs"/>
              </a:endParaRPr>
            </a:p>
          </p:txBody>
        </p:sp>
        <p:cxnSp>
          <p:nvCxnSpPr>
            <p:cNvPr id="81" name="Conector recto 80"/>
            <p:cNvCxnSpPr/>
            <p:nvPr/>
          </p:nvCxnSpPr>
          <p:spPr>
            <a:xfrm flipH="1">
              <a:off x="3305983" y="3618943"/>
              <a:ext cx="336671" cy="0"/>
            </a:xfrm>
            <a:prstGeom prst="line">
              <a:avLst/>
            </a:prstGeom>
            <a:ln cap="rnd">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flipV="1">
              <a:off x="3655047" y="3618943"/>
              <a:ext cx="0" cy="44106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flipH="1">
              <a:off x="3655047" y="4060006"/>
              <a:ext cx="27905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3" name="Grupo 32"/>
          <p:cNvGrpSpPr/>
          <p:nvPr/>
        </p:nvGrpSpPr>
        <p:grpSpPr>
          <a:xfrm>
            <a:off x="9354975" y="7914607"/>
            <a:ext cx="6510165" cy="1011430"/>
            <a:chOff x="6577531" y="5564959"/>
            <a:chExt cx="4577460" cy="711162"/>
          </a:xfrm>
        </p:grpSpPr>
        <p:sp>
          <p:nvSpPr>
            <p:cNvPr id="78" name="Rectángulo 77">
              <a:extLst>
                <a:ext uri="{FF2B5EF4-FFF2-40B4-BE49-F238E27FC236}">
                  <a16:creationId xmlns:a16="http://schemas.microsoft.com/office/drawing/2014/main" id="{0F526C6A-5672-47E0-AF2D-919FE80C4013}"/>
                </a:ext>
              </a:extLst>
            </p:cNvPr>
            <p:cNvSpPr/>
            <p:nvPr/>
          </p:nvSpPr>
          <p:spPr>
            <a:xfrm>
              <a:off x="7971958" y="5564959"/>
              <a:ext cx="3183033" cy="711162"/>
            </a:xfrm>
            <a:prstGeom prst="rect">
              <a:avLst/>
            </a:prstGeom>
          </p:spPr>
          <p:txBody>
            <a:bodyPr wrap="square">
              <a:spAutoFit/>
            </a:bodyPr>
            <a:lstStyle/>
            <a:p>
              <a:pPr algn="just" defTabSz="1300460" hangingPunct="1">
                <a:defRPr/>
              </a:pPr>
              <a:r>
                <a:rPr lang="es-PE" sz="1991" b="0" kern="1200" dirty="0">
                  <a:solidFill>
                    <a:prstClr val="black"/>
                  </a:solidFill>
                  <a:ea typeface="+mn-ea"/>
                  <a:cs typeface="+mn-cs"/>
                </a:rPr>
                <a:t>Control interno, externo (CGR) y </a:t>
              </a:r>
              <a:r>
                <a:rPr lang="es-PE" sz="1991" b="0" kern="1200" dirty="0">
                  <a:solidFill>
                    <a:prstClr val="black"/>
                  </a:solidFill>
                  <a:ea typeface="+mn-ea"/>
                  <a:cs typeface="+mn-cs"/>
                </a:rPr>
                <a:t>auditorías. Buen </a:t>
              </a:r>
              <a:r>
                <a:rPr lang="es-PE" sz="1991" b="0" kern="1200" dirty="0">
                  <a:solidFill>
                    <a:prstClr val="black"/>
                  </a:solidFill>
                  <a:ea typeface="+mn-ea"/>
                  <a:cs typeface="+mn-cs"/>
                </a:rPr>
                <a:t>uso de los recursos </a:t>
              </a:r>
              <a:r>
                <a:rPr lang="es-PE" sz="1991" b="0" kern="1200" dirty="0">
                  <a:solidFill>
                    <a:prstClr val="black"/>
                  </a:solidFill>
                  <a:ea typeface="+mn-ea"/>
                  <a:cs typeface="+mn-cs"/>
                </a:rPr>
                <a:t>públicos (eficiencia</a:t>
              </a:r>
              <a:r>
                <a:rPr lang="es-PE" sz="1991" b="0" kern="1200" dirty="0">
                  <a:solidFill>
                    <a:prstClr val="black"/>
                  </a:solidFill>
                  <a:ea typeface="+mn-ea"/>
                  <a:cs typeface="+mn-cs"/>
                </a:rPr>
                <a:t>)</a:t>
              </a:r>
            </a:p>
          </p:txBody>
        </p:sp>
        <p:cxnSp>
          <p:nvCxnSpPr>
            <p:cNvPr id="85" name="Conector recto 84"/>
            <p:cNvCxnSpPr/>
            <p:nvPr/>
          </p:nvCxnSpPr>
          <p:spPr>
            <a:xfrm>
              <a:off x="7543826" y="5694958"/>
              <a:ext cx="428132" cy="0"/>
            </a:xfrm>
            <a:prstGeom prst="line">
              <a:avLst/>
            </a:prstGeom>
            <a:ln cap="rnd">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6577531" y="5981136"/>
              <a:ext cx="9662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7543826" y="5694958"/>
              <a:ext cx="0" cy="2861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upo 86"/>
          <p:cNvGrpSpPr/>
          <p:nvPr/>
        </p:nvGrpSpPr>
        <p:grpSpPr>
          <a:xfrm>
            <a:off x="11195885" y="6043793"/>
            <a:ext cx="5554561" cy="1317797"/>
            <a:chOff x="7547772" y="3583775"/>
            <a:chExt cx="3905551" cy="926576"/>
          </a:xfrm>
        </p:grpSpPr>
        <p:sp>
          <p:nvSpPr>
            <p:cNvPr id="88" name="Rectángulo 87"/>
            <p:cNvSpPr/>
            <p:nvPr/>
          </p:nvSpPr>
          <p:spPr>
            <a:xfrm>
              <a:off x="8427766" y="3583775"/>
              <a:ext cx="3025557" cy="926576"/>
            </a:xfrm>
            <a:prstGeom prst="rect">
              <a:avLst/>
            </a:prstGeom>
          </p:spPr>
          <p:txBody>
            <a:bodyPr wrap="square">
              <a:spAutoFit/>
            </a:bodyPr>
            <a:lstStyle/>
            <a:p>
              <a:pPr algn="just" defTabSz="1300460" hangingPunct="1">
                <a:defRPr/>
              </a:pPr>
              <a:r>
                <a:rPr lang="es-PE" sz="1991" b="0" kern="1200" dirty="0">
                  <a:solidFill>
                    <a:prstClr val="black"/>
                  </a:solidFill>
                  <a:ea typeface="+mn-ea"/>
                  <a:cs typeface="+mn-cs"/>
                </a:rPr>
                <a:t>Clasificación </a:t>
              </a:r>
              <a:r>
                <a:rPr lang="es-PE" sz="1991" b="0" kern="1200" dirty="0">
                  <a:solidFill>
                    <a:prstClr val="black"/>
                  </a:solidFill>
                  <a:ea typeface="+mn-ea"/>
                  <a:cs typeface="+mn-cs"/>
                </a:rPr>
                <a:t>y tratamiento de la </a:t>
              </a:r>
              <a:r>
                <a:rPr lang="es-PE" sz="1991" b="0" kern="1200" dirty="0">
                  <a:solidFill>
                    <a:prstClr val="black"/>
                  </a:solidFill>
                  <a:ea typeface="+mn-ea"/>
                  <a:cs typeface="+mn-cs"/>
                </a:rPr>
                <a:t>información, Gobierno Abierto, Rendición </a:t>
              </a:r>
              <a:r>
                <a:rPr lang="es-PE" sz="1991" b="0" kern="1200" dirty="0">
                  <a:solidFill>
                    <a:prstClr val="black"/>
                  </a:solidFill>
                  <a:ea typeface="+mn-ea"/>
                  <a:cs typeface="+mn-cs"/>
                </a:rPr>
                <a:t>de </a:t>
              </a:r>
              <a:r>
                <a:rPr lang="es-PE" sz="1991" b="0" kern="1200" dirty="0">
                  <a:solidFill>
                    <a:prstClr val="black"/>
                  </a:solidFill>
                  <a:ea typeface="+mn-ea"/>
                  <a:cs typeface="+mn-cs"/>
                </a:rPr>
                <a:t>cuentas, Participación </a:t>
              </a:r>
              <a:r>
                <a:rPr lang="es-PE" sz="1991" b="0" kern="1200" dirty="0">
                  <a:solidFill>
                    <a:prstClr val="black"/>
                  </a:solidFill>
                  <a:ea typeface="+mn-ea"/>
                  <a:cs typeface="+mn-cs"/>
                </a:rPr>
                <a:t>ciudadana</a:t>
              </a:r>
            </a:p>
          </p:txBody>
        </p:sp>
        <p:cxnSp>
          <p:nvCxnSpPr>
            <p:cNvPr id="89" name="Conector recto 88"/>
            <p:cNvCxnSpPr/>
            <p:nvPr/>
          </p:nvCxnSpPr>
          <p:spPr>
            <a:xfrm flipV="1">
              <a:off x="8327137" y="3836504"/>
              <a:ext cx="0" cy="35718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8324328" y="3837566"/>
              <a:ext cx="163656" cy="0"/>
            </a:xfrm>
            <a:prstGeom prst="line">
              <a:avLst/>
            </a:prstGeom>
            <a:ln cap="rnd">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flipH="1">
              <a:off x="7547772" y="4193690"/>
              <a:ext cx="776556" cy="0"/>
            </a:xfrm>
            <a:prstGeom prst="line">
              <a:avLst/>
            </a:prstGeom>
            <a:ln>
              <a:solidFill>
                <a:srgbClr val="005490"/>
              </a:solidFill>
            </a:ln>
          </p:spPr>
          <p:style>
            <a:lnRef idx="1">
              <a:schemeClr val="accent1"/>
            </a:lnRef>
            <a:fillRef idx="0">
              <a:schemeClr val="accent1"/>
            </a:fillRef>
            <a:effectRef idx="0">
              <a:schemeClr val="accent1"/>
            </a:effectRef>
            <a:fontRef idx="minor">
              <a:schemeClr val="tx1"/>
            </a:fontRef>
          </p:style>
        </p:cxnSp>
      </p:grpSp>
      <p:sp>
        <p:nvSpPr>
          <p:cNvPr id="60" name="Rectángulo 59">
            <a:extLst>
              <a:ext uri="{FF2B5EF4-FFF2-40B4-BE49-F238E27FC236}">
                <a16:creationId xmlns:a16="http://schemas.microsoft.com/office/drawing/2014/main" id="{DEC7DFEE-324F-46E6-B943-4A7B3654002C}"/>
              </a:ext>
            </a:extLst>
          </p:cNvPr>
          <p:cNvSpPr/>
          <p:nvPr/>
        </p:nvSpPr>
        <p:spPr>
          <a:xfrm>
            <a:off x="9385252" y="6592158"/>
            <a:ext cx="2155570" cy="442557"/>
          </a:xfrm>
          <a:prstGeom prst="rect">
            <a:avLst/>
          </a:prstGeom>
        </p:spPr>
        <p:txBody>
          <a:bodyPr wrap="square">
            <a:spAutoFit/>
          </a:bodyPr>
          <a:lstStyle/>
          <a:p>
            <a:pPr defTabSz="1300460" hangingPunct="1"/>
            <a:r>
              <a:rPr lang="es-PE" sz="2276" b="0" kern="1200" dirty="0">
                <a:solidFill>
                  <a:prstClr val="white"/>
                </a:solidFill>
                <a:ea typeface="+mn-ea"/>
                <a:cs typeface="+mn-cs"/>
              </a:rPr>
              <a:t>Transparencia</a:t>
            </a:r>
          </a:p>
        </p:txBody>
      </p:sp>
    </p:spTree>
    <p:extLst>
      <p:ext uri="{BB962C8B-B14F-4D97-AF65-F5344CB8AC3E}">
        <p14:creationId xmlns:p14="http://schemas.microsoft.com/office/powerpoint/2010/main" val="241818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1" grpId="0" animBg="1"/>
      <p:bldP spid="52" grpId="0" animBg="1"/>
      <p:bldP spid="53" grpId="0" animBg="1"/>
      <p:bldP spid="54" grpId="0" animBg="1"/>
      <p:bldP spid="55"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a:spLocks noGrp="1"/>
          </p:cNvSpPr>
          <p:nvPr>
            <p:ph idx="1"/>
          </p:nvPr>
        </p:nvSpPr>
        <p:spPr>
          <a:xfrm>
            <a:off x="5905368" y="3391818"/>
            <a:ext cx="9884699" cy="3658080"/>
          </a:xfrm>
        </p:spPr>
        <p:txBody>
          <a:bodyPr>
            <a:noAutofit/>
          </a:bodyPr>
          <a:lstStyle/>
          <a:p>
            <a:pPr algn="just">
              <a:spcBef>
                <a:spcPts val="0"/>
              </a:spcBef>
            </a:pPr>
            <a:r>
              <a:rPr lang="es-PE" sz="2000" b="1" u="sng" dirty="0"/>
              <a:t>RECTORÍA</a:t>
            </a:r>
          </a:p>
          <a:p>
            <a:pPr algn="just">
              <a:spcBef>
                <a:spcPts val="0"/>
              </a:spcBef>
            </a:pPr>
            <a:endParaRPr lang="es-PE" sz="2000" dirty="0"/>
          </a:p>
          <a:p>
            <a:pPr algn="just">
              <a:spcBef>
                <a:spcPts val="0"/>
              </a:spcBef>
            </a:pPr>
            <a:r>
              <a:rPr lang="es-PE" sz="2000" dirty="0"/>
              <a:t>Objetivo: contar en el Estado con un órgano técnico </a:t>
            </a:r>
            <a:r>
              <a:rPr lang="es-PE" sz="2000" b="1" u="sng" dirty="0"/>
              <a:t>encargado de conducir, implementar y evaluar la Política Nacional de Integridad y Lucha contra la Corrupción</a:t>
            </a:r>
            <a:r>
              <a:rPr lang="es-PE" sz="2000" u="sng" dirty="0"/>
              <a:t>,</a:t>
            </a:r>
            <a:r>
              <a:rPr lang="es-PE" sz="2000" dirty="0"/>
              <a:t> de aplicación a nivel de todo el Estado Peruano.</a:t>
            </a:r>
          </a:p>
          <a:p>
            <a:pPr algn="just">
              <a:spcBef>
                <a:spcPts val="0"/>
              </a:spcBef>
            </a:pPr>
            <a:endParaRPr lang="es-PE" sz="2000" dirty="0"/>
          </a:p>
          <a:p>
            <a:pPr algn="just">
              <a:spcBef>
                <a:spcPts val="0"/>
              </a:spcBef>
            </a:pPr>
            <a:r>
              <a:rPr lang="es-PE" sz="2000" dirty="0"/>
              <a:t>Facultad de </a:t>
            </a:r>
            <a:r>
              <a:rPr lang="es-PE" sz="2000" b="1" u="sng" dirty="0"/>
              <a:t>emitir directivas, directrices, lineamientos y opiniones técnicas </a:t>
            </a:r>
            <a:r>
              <a:rPr lang="es-PE" sz="2000" dirty="0"/>
              <a:t>relacionadas al establecimiento de una cultura de integridad.</a:t>
            </a:r>
            <a:endParaRPr lang="es-PE" sz="2800" b="1" u="sng" dirty="0">
              <a:latin typeface="Calibri" panose="020F0502020204030204" pitchFamily="34" charset="0"/>
              <a:cs typeface="Calibri" panose="020F0502020204030204" pitchFamily="34" charset="0"/>
            </a:endParaRPr>
          </a:p>
        </p:txBody>
      </p:sp>
      <p:sp>
        <p:nvSpPr>
          <p:cNvPr id="8" name="Título 1"/>
          <p:cNvSpPr>
            <a:spLocks noGrp="1"/>
          </p:cNvSpPr>
          <p:nvPr>
            <p:ph type="title"/>
          </p:nvPr>
        </p:nvSpPr>
        <p:spPr>
          <a:xfrm>
            <a:off x="3229543" y="1557448"/>
            <a:ext cx="11191457" cy="937375"/>
          </a:xfrm>
          <a:ln>
            <a:noFill/>
          </a:ln>
          <a:effectLst/>
        </p:spPr>
        <p:txBody>
          <a:bodyPr>
            <a:noAutofit/>
          </a:bodyPr>
          <a:lstStyle/>
          <a:p>
            <a:pPr algn="ctr"/>
            <a:r>
              <a:rPr lang="es-PE" sz="3600" b="1" dirty="0">
                <a:solidFill>
                  <a:srgbClr val="CC0000"/>
                </a:solidFill>
                <a:latin typeface="Calibri" panose="020F0502020204030204" pitchFamily="34" charset="0"/>
                <a:cs typeface="Calibri" panose="020F0502020204030204" pitchFamily="34" charset="0"/>
              </a:rPr>
              <a:t>Secretaría de Integridad Pública</a:t>
            </a:r>
          </a:p>
        </p:txBody>
      </p:sp>
      <p:sp>
        <p:nvSpPr>
          <p:cNvPr id="9" name="Elipse 8"/>
          <p:cNvSpPr/>
          <p:nvPr/>
        </p:nvSpPr>
        <p:spPr>
          <a:xfrm>
            <a:off x="1550196" y="3309850"/>
            <a:ext cx="4147661" cy="2890721"/>
          </a:xfrm>
          <a:prstGeom prst="ellipse">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560" dirty="0"/>
              <a:t> </a:t>
            </a:r>
          </a:p>
        </p:txBody>
      </p:sp>
      <p:sp>
        <p:nvSpPr>
          <p:cNvPr id="11" name="CuadroTexto 10"/>
          <p:cNvSpPr txBox="1"/>
          <p:nvPr/>
        </p:nvSpPr>
        <p:spPr>
          <a:xfrm>
            <a:off x="1952862" y="6361333"/>
            <a:ext cx="3143809" cy="486287"/>
          </a:xfrm>
          <a:prstGeom prst="rect">
            <a:avLst/>
          </a:prstGeom>
          <a:noFill/>
        </p:spPr>
        <p:txBody>
          <a:bodyPr wrap="none" rtlCol="0">
            <a:spAutoFit/>
          </a:bodyPr>
          <a:lstStyle/>
          <a:p>
            <a:pPr algn="ctr"/>
            <a:r>
              <a:rPr lang="es-PE" sz="2560" dirty="0"/>
              <a:t>D.S. 042-2018-PCM</a:t>
            </a:r>
          </a:p>
        </p:txBody>
      </p:sp>
      <p:sp>
        <p:nvSpPr>
          <p:cNvPr id="2" name="Rectángulo 1"/>
          <p:cNvSpPr/>
          <p:nvPr/>
        </p:nvSpPr>
        <p:spPr>
          <a:xfrm>
            <a:off x="2358893" y="6039806"/>
            <a:ext cx="2381066" cy="3215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707" dirty="0">
                <a:solidFill>
                  <a:schemeClr val="bg1"/>
                </a:solidFill>
              </a:rPr>
              <a:t>22 de abril de 2018</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894" y="3381180"/>
            <a:ext cx="2395485" cy="2395485"/>
          </a:xfrm>
          <a:prstGeom prst="ellipse">
            <a:avLst/>
          </a:prstGeom>
          <a:ln w="63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73B63442-9BE4-42A7-8538-50AB08935827}"/>
              </a:ext>
            </a:extLst>
          </p:cNvPr>
          <p:cNvSpPr txBox="1"/>
          <p:nvPr/>
        </p:nvSpPr>
        <p:spPr>
          <a:xfrm>
            <a:off x="4076743" y="8465949"/>
            <a:ext cx="9416715" cy="471924"/>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PE" dirty="0"/>
              <a:t>Vamos hacia un SISTEMA FUNCIONAL DE INTEGRIDAD</a:t>
            </a:r>
          </a:p>
        </p:txBody>
      </p:sp>
      <p:sp>
        <p:nvSpPr>
          <p:cNvPr id="13" name="Rectangle 2">
            <a:extLst>
              <a:ext uri="{FF2B5EF4-FFF2-40B4-BE49-F238E27FC236}">
                <a16:creationId xmlns:a16="http://schemas.microsoft.com/office/drawing/2014/main" id="{B1BF1F30-75C2-4859-A7C1-3D6E77B6EB57}"/>
              </a:ext>
            </a:extLst>
          </p:cNvPr>
          <p:cNvSpPr/>
          <p:nvPr/>
        </p:nvSpPr>
        <p:spPr>
          <a:xfrm>
            <a:off x="0" y="29963"/>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14" name="Imagen 13">
            <a:extLst>
              <a:ext uri="{FF2B5EF4-FFF2-40B4-BE49-F238E27FC236}">
                <a16:creationId xmlns:a16="http://schemas.microsoft.com/office/drawing/2014/main" id="{32BCCD2D-AF9A-4935-88F0-BE99514B3B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839694"/>
            <a:ext cx="3084927" cy="571714"/>
          </a:xfrm>
          <a:prstGeom prst="rect">
            <a:avLst/>
          </a:prstGeom>
        </p:spPr>
      </p:pic>
    </p:spTree>
    <p:extLst>
      <p:ext uri="{BB962C8B-B14F-4D97-AF65-F5344CB8AC3E}">
        <p14:creationId xmlns:p14="http://schemas.microsoft.com/office/powerpoint/2010/main" val="368166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46074" y="6885482"/>
            <a:ext cx="14848114" cy="1331348"/>
          </a:xfrm>
        </p:spPr>
        <p:txBody>
          <a:bodyPr>
            <a:noAutofit/>
          </a:bodyPr>
          <a:lstStyle/>
          <a:p>
            <a:pPr algn="ctr">
              <a:spcBef>
                <a:spcPts val="0"/>
              </a:spcBef>
            </a:pPr>
            <a:r>
              <a:rPr lang="es-MX" sz="3600" b="1" dirty="0">
                <a:solidFill>
                  <a:srgbClr val="000000"/>
                </a:solidFill>
                <a:latin typeface="Tahoma" panose="020B0604030504040204" pitchFamily="34" charset="0"/>
                <a:ea typeface="Tahoma" panose="020B0604030504040204" pitchFamily="34" charset="0"/>
                <a:cs typeface="Tahoma" panose="020B0604030504040204" pitchFamily="34" charset="0"/>
              </a:rPr>
              <a:t>Secretaría de Integridad Pública, trabajamos #</a:t>
            </a:r>
            <a:r>
              <a:rPr lang="es-MX" sz="3600" b="1" dirty="0" err="1">
                <a:solidFill>
                  <a:srgbClr val="000000"/>
                </a:solidFill>
                <a:latin typeface="Tahoma" panose="020B0604030504040204" pitchFamily="34" charset="0"/>
                <a:ea typeface="Tahoma" panose="020B0604030504040204" pitchFamily="34" charset="0"/>
                <a:cs typeface="Tahoma" panose="020B0604030504040204" pitchFamily="34" charset="0"/>
              </a:rPr>
              <a:t>PorUnPerúIntegro</a:t>
            </a:r>
            <a:endParaRPr lang="en-US" sz="3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Imagen 9" descr="Imagen 9">
            <a:extLst>
              <a:ext uri="{FF2B5EF4-FFF2-40B4-BE49-F238E27FC236}">
                <a16:creationId xmlns:a16="http://schemas.microsoft.com/office/drawing/2014/main" id="{D5ADDE49-C8FB-448F-BECC-5DB4F7CE7007}"/>
              </a:ext>
            </a:extLst>
          </p:cNvPr>
          <p:cNvPicPr>
            <a:picLocks noChangeAspect="1"/>
          </p:cNvPicPr>
          <p:nvPr/>
        </p:nvPicPr>
        <p:blipFill>
          <a:blip r:embed="rId2"/>
          <a:stretch>
            <a:fillRect/>
          </a:stretch>
        </p:blipFill>
        <p:spPr>
          <a:xfrm>
            <a:off x="14864391" y="9295020"/>
            <a:ext cx="1893680" cy="428617"/>
          </a:xfrm>
          <a:prstGeom prst="rect">
            <a:avLst/>
          </a:prstGeom>
          <a:ln w="12700">
            <a:miter lim="400000"/>
          </a:ln>
        </p:spPr>
      </p:pic>
      <p:sp>
        <p:nvSpPr>
          <p:cNvPr id="10" name="Rectangle 2">
            <a:extLst>
              <a:ext uri="{FF2B5EF4-FFF2-40B4-BE49-F238E27FC236}">
                <a16:creationId xmlns:a16="http://schemas.microsoft.com/office/drawing/2014/main" id="{F2A7C464-21E1-478D-B4DB-9BF6FF53A991}"/>
              </a:ext>
            </a:extLst>
          </p:cNvPr>
          <p:cNvSpPr/>
          <p:nvPr/>
        </p:nvSpPr>
        <p:spPr>
          <a:xfrm>
            <a:off x="0" y="29963"/>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12" name="Imagen 11">
            <a:extLst>
              <a:ext uri="{FF2B5EF4-FFF2-40B4-BE49-F238E27FC236}">
                <a16:creationId xmlns:a16="http://schemas.microsoft.com/office/drawing/2014/main" id="{F29C92E6-6A4A-419C-BF98-F254A785C9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39694"/>
            <a:ext cx="3084927" cy="571714"/>
          </a:xfrm>
          <a:prstGeom prst="rect">
            <a:avLst/>
          </a:prstGeom>
        </p:spPr>
      </p:pic>
      <p:sp>
        <p:nvSpPr>
          <p:cNvPr id="13" name="2 Subtítulo">
            <a:extLst>
              <a:ext uri="{FF2B5EF4-FFF2-40B4-BE49-F238E27FC236}">
                <a16:creationId xmlns:a16="http://schemas.microsoft.com/office/drawing/2014/main" id="{34D55135-730E-46EA-AA47-7785E1ACBCB3}"/>
              </a:ext>
            </a:extLst>
          </p:cNvPr>
          <p:cNvSpPr txBox="1">
            <a:spLocks/>
          </p:cNvSpPr>
          <p:nvPr/>
        </p:nvSpPr>
        <p:spPr>
          <a:xfrm>
            <a:off x="5290556" y="4057509"/>
            <a:ext cx="6827520" cy="133134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584258" rtl="0" latinLnBrk="0">
              <a:lnSpc>
                <a:spcPct val="100000"/>
              </a:lnSpc>
              <a:spcBef>
                <a:spcPts val="4200"/>
              </a:spcBef>
              <a:spcAft>
                <a:spcPts val="0"/>
              </a:spcAft>
              <a:buClrTx/>
              <a:buSzPct val="145000"/>
              <a:buFontTx/>
              <a:buNone/>
              <a:tabLst/>
              <a:defRPr sz="3200" b="0" i="0" u="none" strike="noStrike" cap="none" spc="0" baseline="0">
                <a:ln>
                  <a:noFill/>
                </a:ln>
                <a:solidFill>
                  <a:schemeClr val="tx1">
                    <a:lumMod val="75000"/>
                    <a:lumOff val="25000"/>
                  </a:schemeClr>
                </a:solidFill>
                <a:uFillTx/>
                <a:latin typeface="Helvetica Neue"/>
                <a:ea typeface="Helvetica Neue"/>
                <a:cs typeface="Helvetica Neue"/>
                <a:sym typeface="Helvetica Neue"/>
              </a:defRPr>
            </a:lvl1pPr>
            <a:lvl2pPr marL="546225" marR="0" indent="0" algn="ctr" defTabSz="584258" rtl="0" latinLnBrk="0">
              <a:lnSpc>
                <a:spcPct val="100000"/>
              </a:lnSpc>
              <a:spcBef>
                <a:spcPts val="4200"/>
              </a:spcBef>
              <a:spcAft>
                <a:spcPts val="0"/>
              </a:spcAft>
              <a:buClrTx/>
              <a:buSzPct val="145000"/>
              <a:buFontTx/>
              <a:buNone/>
              <a:tabLst/>
              <a:defRPr sz="3200" b="0" i="0" u="none" strike="noStrike" cap="none" spc="0" baseline="0">
                <a:ln>
                  <a:noFill/>
                </a:ln>
                <a:solidFill>
                  <a:schemeClr val="tx1">
                    <a:tint val="75000"/>
                  </a:schemeClr>
                </a:solidFill>
                <a:uFillTx/>
                <a:latin typeface="Helvetica Neue"/>
                <a:ea typeface="Helvetica Neue"/>
                <a:cs typeface="Helvetica Neue"/>
                <a:sym typeface="Helvetica Neue"/>
              </a:defRPr>
            </a:lvl2pPr>
            <a:lvl3pPr marL="1092452" marR="0" indent="0" algn="ctr" defTabSz="584258" rtl="0" latinLnBrk="0">
              <a:lnSpc>
                <a:spcPct val="100000"/>
              </a:lnSpc>
              <a:spcBef>
                <a:spcPts val="4200"/>
              </a:spcBef>
              <a:spcAft>
                <a:spcPts val="0"/>
              </a:spcAft>
              <a:buClrTx/>
              <a:buSzPct val="145000"/>
              <a:buFontTx/>
              <a:buNone/>
              <a:tabLst/>
              <a:defRPr sz="3200" b="0" i="0" u="none" strike="noStrike" cap="none" spc="0" baseline="0">
                <a:ln>
                  <a:noFill/>
                </a:ln>
                <a:solidFill>
                  <a:schemeClr val="tx1">
                    <a:tint val="75000"/>
                  </a:schemeClr>
                </a:solidFill>
                <a:uFillTx/>
                <a:latin typeface="Helvetica Neue"/>
                <a:ea typeface="Helvetica Neue"/>
                <a:cs typeface="Helvetica Neue"/>
                <a:sym typeface="Helvetica Neue"/>
              </a:defRPr>
            </a:lvl3pPr>
            <a:lvl4pPr marL="1638677" marR="0" indent="0" algn="ctr" defTabSz="584258" rtl="0" latinLnBrk="0">
              <a:lnSpc>
                <a:spcPct val="100000"/>
              </a:lnSpc>
              <a:spcBef>
                <a:spcPts val="4200"/>
              </a:spcBef>
              <a:spcAft>
                <a:spcPts val="0"/>
              </a:spcAft>
              <a:buClrTx/>
              <a:buSzPct val="145000"/>
              <a:buFontTx/>
              <a:buNone/>
              <a:tabLst/>
              <a:defRPr sz="3200" b="0" i="0" u="none" strike="noStrike" cap="none" spc="0" baseline="0">
                <a:ln>
                  <a:noFill/>
                </a:ln>
                <a:solidFill>
                  <a:schemeClr val="tx1">
                    <a:tint val="75000"/>
                  </a:schemeClr>
                </a:solidFill>
                <a:uFillTx/>
                <a:latin typeface="Helvetica Neue"/>
                <a:ea typeface="Helvetica Neue"/>
                <a:cs typeface="Helvetica Neue"/>
                <a:sym typeface="Helvetica Neue"/>
              </a:defRPr>
            </a:lvl4pPr>
            <a:lvl5pPr marL="2184903" marR="0" indent="0" algn="ctr" defTabSz="584258" rtl="0" latinLnBrk="0">
              <a:lnSpc>
                <a:spcPct val="100000"/>
              </a:lnSpc>
              <a:spcBef>
                <a:spcPts val="4200"/>
              </a:spcBef>
              <a:spcAft>
                <a:spcPts val="0"/>
              </a:spcAft>
              <a:buClrTx/>
              <a:buSzPct val="145000"/>
              <a:buFontTx/>
              <a:buNone/>
              <a:tabLst/>
              <a:defRPr sz="3200" b="0" i="0" u="none" strike="noStrike" cap="none" spc="0" baseline="0">
                <a:ln>
                  <a:noFill/>
                </a:ln>
                <a:solidFill>
                  <a:schemeClr val="tx1">
                    <a:tint val="75000"/>
                  </a:schemeClr>
                </a:solidFill>
                <a:uFillTx/>
                <a:latin typeface="Helvetica Neue"/>
                <a:ea typeface="Helvetica Neue"/>
                <a:cs typeface="Helvetica Neue"/>
                <a:sym typeface="Helvetica Neue"/>
              </a:defRPr>
            </a:lvl5pPr>
            <a:lvl6pPr marL="2731129" marR="0" indent="0" algn="ctr" defTabSz="584258" rtl="0" latinLnBrk="0">
              <a:lnSpc>
                <a:spcPct val="100000"/>
              </a:lnSpc>
              <a:spcBef>
                <a:spcPts val="4200"/>
              </a:spcBef>
              <a:spcAft>
                <a:spcPts val="0"/>
              </a:spcAft>
              <a:buClrTx/>
              <a:buSzPct val="145000"/>
              <a:buFontTx/>
              <a:buNone/>
              <a:tabLst/>
              <a:defRPr sz="3200" b="0" i="0" u="none" strike="noStrike" cap="none" spc="0" baseline="0">
                <a:ln>
                  <a:noFill/>
                </a:ln>
                <a:solidFill>
                  <a:schemeClr val="tx1">
                    <a:tint val="75000"/>
                  </a:schemeClr>
                </a:solidFill>
                <a:uFillTx/>
                <a:latin typeface="Helvetica Neue"/>
                <a:ea typeface="Helvetica Neue"/>
                <a:cs typeface="Helvetica Neue"/>
                <a:sym typeface="Helvetica Neue"/>
              </a:defRPr>
            </a:lvl6pPr>
            <a:lvl7pPr marL="3277355" marR="0" indent="0" algn="ctr" defTabSz="584258" rtl="0" latinLnBrk="0">
              <a:lnSpc>
                <a:spcPct val="100000"/>
              </a:lnSpc>
              <a:spcBef>
                <a:spcPts val="4200"/>
              </a:spcBef>
              <a:spcAft>
                <a:spcPts val="0"/>
              </a:spcAft>
              <a:buClrTx/>
              <a:buSzPct val="145000"/>
              <a:buFontTx/>
              <a:buNone/>
              <a:tabLst/>
              <a:defRPr sz="3200" b="0" i="0" u="none" strike="noStrike" cap="none" spc="0" baseline="0">
                <a:ln>
                  <a:noFill/>
                </a:ln>
                <a:solidFill>
                  <a:schemeClr val="tx1">
                    <a:tint val="75000"/>
                  </a:schemeClr>
                </a:solidFill>
                <a:uFillTx/>
                <a:latin typeface="Helvetica Neue"/>
                <a:ea typeface="Helvetica Neue"/>
                <a:cs typeface="Helvetica Neue"/>
                <a:sym typeface="Helvetica Neue"/>
              </a:defRPr>
            </a:lvl7pPr>
            <a:lvl8pPr marL="3823580" marR="0" indent="0" algn="ctr" defTabSz="584258" rtl="0" latinLnBrk="0">
              <a:lnSpc>
                <a:spcPct val="100000"/>
              </a:lnSpc>
              <a:spcBef>
                <a:spcPts val="4200"/>
              </a:spcBef>
              <a:spcAft>
                <a:spcPts val="0"/>
              </a:spcAft>
              <a:buClrTx/>
              <a:buSzPct val="145000"/>
              <a:buFontTx/>
              <a:buNone/>
              <a:tabLst/>
              <a:defRPr sz="3200" b="0" i="0" u="none" strike="noStrike" cap="none" spc="0" baseline="0">
                <a:ln>
                  <a:noFill/>
                </a:ln>
                <a:solidFill>
                  <a:schemeClr val="tx1">
                    <a:tint val="75000"/>
                  </a:schemeClr>
                </a:solidFill>
                <a:uFillTx/>
                <a:latin typeface="Helvetica Neue"/>
                <a:ea typeface="Helvetica Neue"/>
                <a:cs typeface="Helvetica Neue"/>
                <a:sym typeface="Helvetica Neue"/>
              </a:defRPr>
            </a:lvl8pPr>
            <a:lvl9pPr marL="4369807" marR="0" indent="0" algn="ctr" defTabSz="584258" rtl="0" latinLnBrk="0">
              <a:lnSpc>
                <a:spcPct val="100000"/>
              </a:lnSpc>
              <a:spcBef>
                <a:spcPts val="4200"/>
              </a:spcBef>
              <a:spcAft>
                <a:spcPts val="0"/>
              </a:spcAft>
              <a:buClrTx/>
              <a:buSzPct val="145000"/>
              <a:buFontTx/>
              <a:buNone/>
              <a:tabLst/>
              <a:defRPr sz="3200" b="0" i="0" u="none" strike="noStrike" cap="none" spc="0" baseline="0">
                <a:ln>
                  <a:noFill/>
                </a:ln>
                <a:solidFill>
                  <a:schemeClr val="tx1">
                    <a:tint val="75000"/>
                  </a:schemeClr>
                </a:solidFill>
                <a:uFillTx/>
                <a:latin typeface="Helvetica Neue"/>
                <a:ea typeface="Helvetica Neue"/>
                <a:cs typeface="Helvetica Neue"/>
                <a:sym typeface="Helvetica Neue"/>
              </a:defRPr>
            </a:lvl9pPr>
          </a:lstStyle>
          <a:p>
            <a:pPr algn="ctr" hangingPunct="1"/>
            <a:r>
              <a:rPr lang="es-MX" sz="6500" b="1">
                <a:solidFill>
                  <a:srgbClr val="000000"/>
                </a:solidFill>
                <a:latin typeface="Tahoma" panose="020B0604030504040204" pitchFamily="34" charset="0"/>
                <a:ea typeface="Tahoma" panose="020B0604030504040204" pitchFamily="34" charset="0"/>
                <a:cs typeface="Tahoma" panose="020B0604030504040204" pitchFamily="34" charset="0"/>
              </a:rPr>
              <a:t>Muchas gracias</a:t>
            </a:r>
            <a:endParaRPr lang="en-US" sz="65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735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7943691" y="3005655"/>
            <a:ext cx="5801678" cy="5474313"/>
          </a:xfrm>
          <a:prstGeom prst="rect">
            <a:avLst/>
          </a:prstGeom>
          <a:noFill/>
          <a:ln w="34925">
            <a:solidFill>
              <a:srgbClr val="8E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60"/>
          </a:p>
        </p:txBody>
      </p:sp>
      <p:sp>
        <p:nvSpPr>
          <p:cNvPr id="2" name="TextBox 1"/>
          <p:cNvSpPr txBox="1"/>
          <p:nvPr/>
        </p:nvSpPr>
        <p:spPr>
          <a:xfrm>
            <a:off x="4142910" y="1257205"/>
            <a:ext cx="9986747" cy="646331"/>
          </a:xfrm>
          <a:prstGeom prst="rect">
            <a:avLst/>
          </a:prstGeom>
          <a:noFill/>
        </p:spPr>
        <p:txBody>
          <a:bodyPr wrap="square" rtlCol="0">
            <a:spAutoFit/>
          </a:bodyPr>
          <a:lstStyle/>
          <a:p>
            <a:r>
              <a:rPr lang="es-PE" sz="3600" dirty="0"/>
              <a:t>Marco de Referencia </a:t>
            </a:r>
            <a:r>
              <a:rPr lang="es-ES" sz="3600" dirty="0">
                <a:ea typeface="Verdana" panose="020B0604030504040204" pitchFamily="34" charset="0"/>
                <a:cs typeface="Verdana" panose="020B0604030504040204" pitchFamily="34" charset="0"/>
              </a:rPr>
              <a:t>del </a:t>
            </a:r>
            <a:r>
              <a:rPr lang="es-PE" sz="3600" dirty="0">
                <a:ea typeface="Verdana" pitchFamily="34" charset="0"/>
                <a:cs typeface="Verdana" pitchFamily="34" charset="0"/>
              </a:rPr>
              <a:t>PNILC 2018-2021</a:t>
            </a:r>
            <a:endParaRPr lang="es-ES" sz="3600" dirty="0">
              <a:ea typeface="Verdana" panose="020B0604030504040204" pitchFamily="34" charset="0"/>
              <a:cs typeface="Verdana" panose="020B0604030504040204" pitchFamily="34" charset="0"/>
            </a:endParaRPr>
          </a:p>
        </p:txBody>
      </p:sp>
      <p:sp>
        <p:nvSpPr>
          <p:cNvPr id="28" name="Rectángulo redondeado 27"/>
          <p:cNvSpPr/>
          <p:nvPr/>
        </p:nvSpPr>
        <p:spPr>
          <a:xfrm>
            <a:off x="2177143" y="4727341"/>
            <a:ext cx="7247773" cy="897605"/>
          </a:xfrm>
          <a:prstGeom prst="roundRect">
            <a:avLst>
              <a:gd name="adj" fmla="val 10000"/>
            </a:avLst>
          </a:prstGeom>
          <a:solidFill>
            <a:schemeClr val="bg2">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uadroTexto 28"/>
          <p:cNvSpPr txBox="1"/>
          <p:nvPr/>
        </p:nvSpPr>
        <p:spPr>
          <a:xfrm>
            <a:off x="4142910" y="4620162"/>
            <a:ext cx="5274294" cy="107797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algn="l" defTabSz="948296">
              <a:lnSpc>
                <a:spcPct val="90000"/>
              </a:lnSpc>
              <a:spcBef>
                <a:spcPct val="0"/>
              </a:spcBef>
              <a:spcAft>
                <a:spcPct val="35000"/>
              </a:spcAft>
            </a:pPr>
            <a:r>
              <a:rPr lang="es-PE" sz="1800" kern="1200" dirty="0">
                <a:solidFill>
                  <a:schemeClr val="tx1"/>
                </a:solidFill>
              </a:rPr>
              <a:t>2.- Estudio OCDE sobre Integridad en Perú.</a:t>
            </a:r>
          </a:p>
          <a:p>
            <a:pPr algn="l" defTabSz="948296">
              <a:lnSpc>
                <a:spcPct val="90000"/>
              </a:lnSpc>
              <a:spcBef>
                <a:spcPct val="0"/>
              </a:spcBef>
              <a:spcAft>
                <a:spcPct val="35000"/>
              </a:spcAft>
            </a:pPr>
            <a:r>
              <a:rPr lang="es-PE" sz="1800" kern="1200" dirty="0">
                <a:solidFill>
                  <a:schemeClr val="tx1"/>
                </a:solidFill>
              </a:rPr>
              <a:t>3. Convención de Cohecho OCDE </a:t>
            </a:r>
          </a:p>
        </p:txBody>
      </p:sp>
      <p:pic>
        <p:nvPicPr>
          <p:cNvPr id="10" name="Imagen 9"/>
          <p:cNvPicPr>
            <a:picLocks noChangeAspect="1"/>
          </p:cNvPicPr>
          <p:nvPr/>
        </p:nvPicPr>
        <p:blipFill>
          <a:blip r:embed="rId3"/>
          <a:stretch>
            <a:fillRect/>
          </a:stretch>
        </p:blipFill>
        <p:spPr>
          <a:xfrm>
            <a:off x="10974387" y="3298779"/>
            <a:ext cx="3415824" cy="4589374"/>
          </a:xfrm>
          <a:prstGeom prst="rect">
            <a:avLst/>
          </a:prstGeom>
          <a:ln>
            <a:noFill/>
          </a:ln>
          <a:effectLst>
            <a:outerShdw blurRad="190500" algn="tl" rotWithShape="0">
              <a:srgbClr val="000000">
                <a:alpha val="70000"/>
              </a:srgbClr>
            </a:outerShdw>
          </a:effectLst>
        </p:spPr>
      </p:pic>
      <p:sp>
        <p:nvSpPr>
          <p:cNvPr id="16" name="Extracto 15"/>
          <p:cNvSpPr/>
          <p:nvPr/>
        </p:nvSpPr>
        <p:spPr>
          <a:xfrm>
            <a:off x="13608569" y="7888153"/>
            <a:ext cx="273600" cy="293126"/>
          </a:xfrm>
          <a:prstGeom prst="flowChartExtract">
            <a:avLst/>
          </a:prstGeom>
          <a:solidFill>
            <a:srgbClr val="8E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60"/>
          </a:p>
        </p:txBody>
      </p:sp>
      <p:sp>
        <p:nvSpPr>
          <p:cNvPr id="40" name="Extracto 39"/>
          <p:cNvSpPr/>
          <p:nvPr/>
        </p:nvSpPr>
        <p:spPr>
          <a:xfrm flipV="1">
            <a:off x="13537846" y="3005653"/>
            <a:ext cx="273600" cy="293126"/>
          </a:xfrm>
          <a:prstGeom prst="flowChartExtract">
            <a:avLst/>
          </a:prstGeom>
          <a:solidFill>
            <a:srgbClr val="8E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560"/>
          </a:p>
        </p:txBody>
      </p:sp>
      <p:pic>
        <p:nvPicPr>
          <p:cNvPr id="5" name="Picture 4" descr="OCDE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231" y="4898773"/>
            <a:ext cx="1411033" cy="555945"/>
          </a:xfrm>
          <a:prstGeom prst="rect">
            <a:avLst/>
          </a:prstGeom>
        </p:spPr>
      </p:pic>
      <p:sp>
        <p:nvSpPr>
          <p:cNvPr id="17" name="Rectángulo redondeado 23"/>
          <p:cNvSpPr/>
          <p:nvPr/>
        </p:nvSpPr>
        <p:spPr>
          <a:xfrm>
            <a:off x="2156130" y="5970408"/>
            <a:ext cx="7261076" cy="815357"/>
          </a:xfrm>
          <a:prstGeom prst="roundRect">
            <a:avLst>
              <a:gd name="adj" fmla="val 10000"/>
            </a:avLst>
          </a:prstGeom>
          <a:solidFill>
            <a:schemeClr val="bg2">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uadroTexto 24"/>
          <p:cNvSpPr txBox="1"/>
          <p:nvPr/>
        </p:nvSpPr>
        <p:spPr>
          <a:xfrm>
            <a:off x="4142910" y="5859093"/>
            <a:ext cx="4631264" cy="107797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algn="l" defTabSz="948296">
              <a:lnSpc>
                <a:spcPct val="90000"/>
              </a:lnSpc>
              <a:spcBef>
                <a:spcPct val="0"/>
              </a:spcBef>
              <a:spcAft>
                <a:spcPct val="35000"/>
              </a:spcAft>
            </a:pPr>
            <a:r>
              <a:rPr lang="es-PE" sz="1800" kern="1200" dirty="0">
                <a:solidFill>
                  <a:schemeClr val="tx1"/>
                </a:solidFill>
              </a:rPr>
              <a:t>4.- </a:t>
            </a:r>
            <a:r>
              <a:rPr lang="es-PE" sz="1800" dirty="0">
                <a:solidFill>
                  <a:schemeClr val="tx1"/>
                </a:solidFill>
              </a:rPr>
              <a:t>Compromiso de Lima – Cumbre de las Américas</a:t>
            </a:r>
            <a:endParaRPr lang="es-PE" sz="1800" kern="1200" dirty="0">
              <a:solidFill>
                <a:schemeClr val="tx1"/>
              </a:solidFill>
            </a:endParaRPr>
          </a:p>
        </p:txBody>
      </p:sp>
      <p:pic>
        <p:nvPicPr>
          <p:cNvPr id="4" name="Picture 3" descr="Captura de pantalla 2018-04-18 23.34.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2264" y="6134236"/>
            <a:ext cx="1353987" cy="614468"/>
          </a:xfrm>
          <a:prstGeom prst="rect">
            <a:avLst/>
          </a:prstGeom>
        </p:spPr>
      </p:pic>
      <p:sp>
        <p:nvSpPr>
          <p:cNvPr id="14" name="Rectángulo redondeado 23">
            <a:extLst>
              <a:ext uri="{FF2B5EF4-FFF2-40B4-BE49-F238E27FC236}">
                <a16:creationId xmlns:a16="http://schemas.microsoft.com/office/drawing/2014/main" id="{520A23EE-572A-4DCF-AC46-791BCC663009}"/>
              </a:ext>
            </a:extLst>
          </p:cNvPr>
          <p:cNvSpPr/>
          <p:nvPr/>
        </p:nvSpPr>
        <p:spPr>
          <a:xfrm>
            <a:off x="2165714" y="7110752"/>
            <a:ext cx="7247771" cy="815357"/>
          </a:xfrm>
          <a:prstGeom prst="roundRect">
            <a:avLst>
              <a:gd name="adj" fmla="val 10000"/>
            </a:avLst>
          </a:prstGeom>
          <a:solidFill>
            <a:schemeClr val="bg2">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uadroTexto 24">
            <a:extLst>
              <a:ext uri="{FF2B5EF4-FFF2-40B4-BE49-F238E27FC236}">
                <a16:creationId xmlns:a16="http://schemas.microsoft.com/office/drawing/2014/main" id="{DE28EB85-9E8F-4A28-B938-38CBE80CCBD7}"/>
              </a:ext>
            </a:extLst>
          </p:cNvPr>
          <p:cNvSpPr txBox="1"/>
          <p:nvPr/>
        </p:nvSpPr>
        <p:spPr>
          <a:xfrm>
            <a:off x="4163923" y="7021812"/>
            <a:ext cx="5072313" cy="107797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1280" tIns="81280" rIns="81280" bIns="81280" numCol="1" spcCol="1270" anchor="ctr" anchorCtr="0">
            <a:noAutofit/>
          </a:bodyPr>
          <a:lstStyle/>
          <a:p>
            <a:pPr algn="l" defTabSz="948296">
              <a:lnSpc>
                <a:spcPct val="90000"/>
              </a:lnSpc>
              <a:spcBef>
                <a:spcPct val="0"/>
              </a:spcBef>
              <a:spcAft>
                <a:spcPct val="35000"/>
              </a:spcAft>
            </a:pPr>
            <a:r>
              <a:rPr lang="es-PE" sz="1800" dirty="0">
                <a:solidFill>
                  <a:schemeClr val="tx1"/>
                </a:solidFill>
              </a:rPr>
              <a:t>5</a:t>
            </a:r>
            <a:r>
              <a:rPr lang="es-PE" sz="1800" kern="1200" dirty="0">
                <a:solidFill>
                  <a:schemeClr val="tx1"/>
                </a:solidFill>
              </a:rPr>
              <a:t>.- </a:t>
            </a:r>
            <a:r>
              <a:rPr lang="es-PE" sz="1800" dirty="0">
                <a:solidFill>
                  <a:schemeClr val="tx1"/>
                </a:solidFill>
              </a:rPr>
              <a:t>G-20 Principios de Alto Nivel para la Organización Contra la Corrupción</a:t>
            </a:r>
            <a:endParaRPr lang="es-PE" sz="1800" kern="1200" dirty="0">
              <a:solidFill>
                <a:schemeClr val="tx1"/>
              </a:solidFill>
            </a:endParaRPr>
          </a:p>
        </p:txBody>
      </p:sp>
      <p:pic>
        <p:nvPicPr>
          <p:cNvPr id="7" name="Imagen 6">
            <a:extLst>
              <a:ext uri="{FF2B5EF4-FFF2-40B4-BE49-F238E27FC236}">
                <a16:creationId xmlns:a16="http://schemas.microsoft.com/office/drawing/2014/main" id="{0C03AEE2-419F-4B21-87C2-96FBF541F4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5974" y="7317143"/>
            <a:ext cx="1359861" cy="618439"/>
          </a:xfrm>
          <a:prstGeom prst="rect">
            <a:avLst/>
          </a:prstGeom>
        </p:spPr>
      </p:pic>
      <p:sp>
        <p:nvSpPr>
          <p:cNvPr id="22" name="Rectángulo redondeado 29">
            <a:extLst>
              <a:ext uri="{FF2B5EF4-FFF2-40B4-BE49-F238E27FC236}">
                <a16:creationId xmlns:a16="http://schemas.microsoft.com/office/drawing/2014/main" id="{C1DFDC6F-5B64-468F-82FE-625E17FB59A9}"/>
              </a:ext>
            </a:extLst>
          </p:cNvPr>
          <p:cNvSpPr/>
          <p:nvPr/>
        </p:nvSpPr>
        <p:spPr>
          <a:xfrm>
            <a:off x="2177141" y="3389342"/>
            <a:ext cx="7247773" cy="1096441"/>
          </a:xfrm>
          <a:prstGeom prst="roundRect">
            <a:avLst>
              <a:gd name="adj" fmla="val 10000"/>
            </a:avLst>
          </a:prstGeom>
          <a:solidFill>
            <a:schemeClr val="bg2">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uadroTexto 22">
            <a:extLst>
              <a:ext uri="{FF2B5EF4-FFF2-40B4-BE49-F238E27FC236}">
                <a16:creationId xmlns:a16="http://schemas.microsoft.com/office/drawing/2014/main" id="{3B5C3642-7768-49AC-ABD0-25FCA338879C}"/>
              </a:ext>
            </a:extLst>
          </p:cNvPr>
          <p:cNvSpPr txBox="1"/>
          <p:nvPr/>
        </p:nvSpPr>
        <p:spPr>
          <a:xfrm>
            <a:off x="4163923" y="3225698"/>
            <a:ext cx="5083742" cy="143730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91029" tIns="91029" rIns="91029" bIns="91029" numCol="1" spcCol="1517" anchor="ctr" anchorCtr="0">
            <a:noAutofit/>
          </a:bodyPr>
          <a:lstStyle/>
          <a:p>
            <a:pPr algn="l" defTabSz="1061999">
              <a:lnSpc>
                <a:spcPct val="90000"/>
              </a:lnSpc>
              <a:spcBef>
                <a:spcPct val="0"/>
              </a:spcBef>
              <a:spcAft>
                <a:spcPct val="35000"/>
              </a:spcAft>
            </a:pPr>
            <a:r>
              <a:rPr lang="es-PE" sz="1800" kern="1200" dirty="0">
                <a:solidFill>
                  <a:schemeClr val="tx1"/>
                </a:solidFill>
              </a:rPr>
              <a:t>1.- Informe de la Comisión Presidencial de Integridad</a:t>
            </a:r>
            <a:endParaRPr lang="es-ES" sz="1800" kern="1200" dirty="0">
              <a:solidFill>
                <a:schemeClr val="tx1"/>
              </a:solidFill>
            </a:endParaRPr>
          </a:p>
        </p:txBody>
      </p:sp>
      <p:pic>
        <p:nvPicPr>
          <p:cNvPr id="24" name="Picture 4">
            <a:extLst>
              <a:ext uri="{FF2B5EF4-FFF2-40B4-BE49-F238E27FC236}">
                <a16:creationId xmlns:a16="http://schemas.microsoft.com/office/drawing/2014/main" id="{811453E4-E2A4-4341-9CD4-47D66F9C3D6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121" t="31314" r="41368" b="9538"/>
          <a:stretch/>
        </p:blipFill>
        <p:spPr bwMode="auto">
          <a:xfrm>
            <a:off x="2712329" y="3525057"/>
            <a:ext cx="723990" cy="858667"/>
          </a:xfrm>
          <a:prstGeom prst="rect">
            <a:avLst/>
          </a:prstGeom>
          <a:noFill/>
          <a:ln w="9525">
            <a:solidFill>
              <a:schemeClr val="tx1"/>
            </a:solidFill>
            <a:miter lim="800000"/>
            <a:headEnd/>
            <a:tailEnd/>
          </a:ln>
          <a:effectLst>
            <a:outerShdw blurRad="50800" dist="38100" dir="10800000" algn="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26" name="Rectangle 2">
            <a:extLst>
              <a:ext uri="{FF2B5EF4-FFF2-40B4-BE49-F238E27FC236}">
                <a16:creationId xmlns:a16="http://schemas.microsoft.com/office/drawing/2014/main" id="{5218EBB9-346A-4C90-BB8A-06B6993A5520}"/>
              </a:ext>
            </a:extLst>
          </p:cNvPr>
          <p:cNvSpPr/>
          <p:nvPr/>
        </p:nvSpPr>
        <p:spPr>
          <a:xfrm>
            <a:off x="0" y="29963"/>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27" name="Imagen 26">
            <a:extLst>
              <a:ext uri="{FF2B5EF4-FFF2-40B4-BE49-F238E27FC236}">
                <a16:creationId xmlns:a16="http://schemas.microsoft.com/office/drawing/2014/main" id="{6D942C95-85C7-49D0-95B1-5A6F019F5D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839694"/>
            <a:ext cx="3084927" cy="571714"/>
          </a:xfrm>
          <a:prstGeom prst="rect">
            <a:avLst/>
          </a:prstGeom>
        </p:spPr>
      </p:pic>
    </p:spTree>
    <p:extLst>
      <p:ext uri="{BB962C8B-B14F-4D97-AF65-F5344CB8AC3E}">
        <p14:creationId xmlns:p14="http://schemas.microsoft.com/office/powerpoint/2010/main" val="133889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A84E5E82-0DC1-4927-953F-6C93495CE7CA}"/>
              </a:ext>
            </a:extLst>
          </p:cNvPr>
          <p:cNvSpPr/>
          <p:nvPr/>
        </p:nvSpPr>
        <p:spPr>
          <a:xfrm>
            <a:off x="9120579" y="5703042"/>
            <a:ext cx="7575939" cy="1624163"/>
          </a:xfrm>
          <a:prstGeom prst="rect">
            <a:avLst/>
          </a:prstGeom>
        </p:spPr>
        <p:txBody>
          <a:bodyPr wrap="square">
            <a:spAutoFit/>
          </a:bodyPr>
          <a:lstStyle/>
          <a:p>
            <a:pPr algn="l" defTabSz="1300460" hangingPunct="1">
              <a:defRPr/>
            </a:pPr>
            <a:r>
              <a:rPr lang="es-PE" sz="1991" kern="1200" dirty="0" err="1">
                <a:solidFill>
                  <a:prstClr val="black"/>
                </a:solidFill>
                <a:latin typeface="Candara" panose="020E0502030303020204" pitchFamily="34" charset="0"/>
              </a:rPr>
              <a:t>D.Leg</a:t>
            </a:r>
            <a:r>
              <a:rPr lang="es-PE" sz="1991" kern="1200" dirty="0">
                <a:solidFill>
                  <a:prstClr val="black"/>
                </a:solidFill>
                <a:latin typeface="Candara" panose="020E0502030303020204" pitchFamily="34" charset="0"/>
              </a:rPr>
              <a:t>. 1327 [2017]: </a:t>
            </a:r>
            <a:r>
              <a:rPr lang="es-PE" sz="1991" b="0" kern="1200" dirty="0">
                <a:solidFill>
                  <a:prstClr val="black"/>
                </a:solidFill>
                <a:latin typeface="Candara" panose="020E0502030303020204" pitchFamily="34" charset="0"/>
              </a:rPr>
              <a:t>Denuncias de corrupción</a:t>
            </a:r>
          </a:p>
          <a:p>
            <a:pPr algn="l" defTabSz="1300460" hangingPunct="1">
              <a:defRPr/>
            </a:pPr>
            <a:r>
              <a:rPr lang="es-PE" sz="1991" kern="1200" dirty="0">
                <a:solidFill>
                  <a:prstClr val="black"/>
                </a:solidFill>
                <a:latin typeface="Candara" panose="020E0502030303020204" pitchFamily="34" charset="0"/>
              </a:rPr>
              <a:t>D.S. 042-2018-PCM</a:t>
            </a:r>
            <a:r>
              <a:rPr lang="es-PE" sz="1991" b="0" kern="1200" dirty="0">
                <a:solidFill>
                  <a:prstClr val="black"/>
                </a:solidFill>
                <a:latin typeface="Candara" panose="020E0502030303020204" pitchFamily="34" charset="0"/>
              </a:rPr>
              <a:t>: Medidas para fortalecer la integridad</a:t>
            </a:r>
          </a:p>
          <a:p>
            <a:pPr algn="l" defTabSz="1300460" hangingPunct="1">
              <a:defRPr/>
            </a:pPr>
            <a:r>
              <a:rPr lang="es-PE" sz="1991" kern="1200" dirty="0" err="1" smtClean="0">
                <a:solidFill>
                  <a:prstClr val="black"/>
                </a:solidFill>
                <a:latin typeface="Candara" panose="020E0502030303020204" pitchFamily="34" charset="0"/>
              </a:rPr>
              <a:t>D.Leg</a:t>
            </a:r>
            <a:r>
              <a:rPr lang="es-PE" sz="1991" kern="1200" dirty="0" smtClean="0">
                <a:solidFill>
                  <a:prstClr val="black"/>
                </a:solidFill>
                <a:latin typeface="Candara" panose="020E0502030303020204" pitchFamily="34" charset="0"/>
              </a:rPr>
              <a:t> </a:t>
            </a:r>
            <a:r>
              <a:rPr lang="es-PE" sz="1991" kern="1200" dirty="0">
                <a:solidFill>
                  <a:prstClr val="black"/>
                </a:solidFill>
                <a:latin typeface="Candara" panose="020E0502030303020204" pitchFamily="34" charset="0"/>
              </a:rPr>
              <a:t>.1415 [2018]: </a:t>
            </a:r>
            <a:r>
              <a:rPr lang="es-PE" sz="1991" b="0" kern="1200" dirty="0">
                <a:solidFill>
                  <a:prstClr val="black"/>
                </a:solidFill>
                <a:latin typeface="Candara" panose="020E0502030303020204" pitchFamily="34" charset="0"/>
              </a:rPr>
              <a:t>Gestión de Intereses</a:t>
            </a:r>
          </a:p>
          <a:p>
            <a:pPr algn="l" defTabSz="1300460" hangingPunct="1">
              <a:defRPr/>
            </a:pPr>
            <a:r>
              <a:rPr lang="es-PE" sz="1991" kern="1200" dirty="0">
                <a:solidFill>
                  <a:prstClr val="black"/>
                </a:solidFill>
                <a:latin typeface="Candara" panose="020E0502030303020204" pitchFamily="34" charset="0"/>
              </a:rPr>
              <a:t>D.S. </a:t>
            </a:r>
            <a:r>
              <a:rPr lang="es-PE" sz="1991" kern="1200" dirty="0" smtClean="0">
                <a:solidFill>
                  <a:prstClr val="black"/>
                </a:solidFill>
                <a:latin typeface="Candara" panose="020E0502030303020204" pitchFamily="34" charset="0"/>
              </a:rPr>
              <a:t>120-2019-PCM</a:t>
            </a:r>
            <a:r>
              <a:rPr lang="es-PE" sz="1991" kern="1200" dirty="0">
                <a:solidFill>
                  <a:prstClr val="black"/>
                </a:solidFill>
                <a:latin typeface="Candara" panose="020E0502030303020204" pitchFamily="34" charset="0"/>
              </a:rPr>
              <a:t>: </a:t>
            </a:r>
            <a:r>
              <a:rPr lang="es-PE" sz="1991" b="0" kern="1200" dirty="0" smtClean="0">
                <a:solidFill>
                  <a:prstClr val="black"/>
                </a:solidFill>
                <a:latin typeface="Candara" panose="020E0502030303020204" pitchFamily="34" charset="0"/>
              </a:rPr>
              <a:t>Reglamento de Gestión de Intereses</a:t>
            </a:r>
            <a:endParaRPr lang="es-PE" sz="2560" b="0" kern="1200" dirty="0">
              <a:solidFill>
                <a:prstClr val="black"/>
              </a:solidFill>
              <a:latin typeface="Candara" panose="020E0502030303020204" pitchFamily="34" charset="0"/>
            </a:endParaRPr>
          </a:p>
          <a:p>
            <a:pPr algn="l" defTabSz="1300460" hangingPunct="1">
              <a:defRPr/>
            </a:pPr>
            <a:r>
              <a:rPr lang="es-PE" sz="1991" kern="1200" dirty="0">
                <a:solidFill>
                  <a:prstClr val="black"/>
                </a:solidFill>
                <a:latin typeface="Candara" panose="020E0502030303020204" pitchFamily="34" charset="0"/>
              </a:rPr>
              <a:t>D.S. 138-2019-PCM: </a:t>
            </a:r>
            <a:r>
              <a:rPr lang="es-PE" sz="1991" b="0" kern="1200" dirty="0">
                <a:solidFill>
                  <a:prstClr val="black"/>
                </a:solidFill>
                <a:latin typeface="Candara" panose="020E0502030303020204" pitchFamily="34" charset="0"/>
              </a:rPr>
              <a:t>Declaración Jurada de </a:t>
            </a:r>
            <a:r>
              <a:rPr lang="es-PE" sz="1991" b="0" kern="1200" dirty="0" smtClean="0">
                <a:solidFill>
                  <a:prstClr val="black"/>
                </a:solidFill>
                <a:latin typeface="Candara" panose="020E0502030303020204" pitchFamily="34" charset="0"/>
              </a:rPr>
              <a:t>Intereses</a:t>
            </a:r>
            <a:endParaRPr lang="es-PE" sz="2560" b="0" kern="1200" dirty="0">
              <a:solidFill>
                <a:prstClr val="black"/>
              </a:solidFill>
              <a:latin typeface="Candara" panose="020E0502030303020204" pitchFamily="34" charset="0"/>
            </a:endParaRPr>
          </a:p>
        </p:txBody>
      </p:sp>
      <p:sp>
        <p:nvSpPr>
          <p:cNvPr id="25" name="Bocadillo: rectángulo 24">
            <a:extLst>
              <a:ext uri="{FF2B5EF4-FFF2-40B4-BE49-F238E27FC236}">
                <a16:creationId xmlns:a16="http://schemas.microsoft.com/office/drawing/2014/main" id="{72D8AF1E-0E86-4CDA-B745-BAFE1A065DC1}"/>
              </a:ext>
            </a:extLst>
          </p:cNvPr>
          <p:cNvSpPr/>
          <p:nvPr/>
        </p:nvSpPr>
        <p:spPr>
          <a:xfrm>
            <a:off x="8977363" y="626253"/>
            <a:ext cx="7862373" cy="745758"/>
          </a:xfrm>
          <a:prstGeom prst="wedgeRectCallout">
            <a:avLst>
              <a:gd name="adj1" fmla="val -20494"/>
              <a:gd name="adj2" fmla="val 8450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sp>
        <p:nvSpPr>
          <p:cNvPr id="13" name="Flecha: a la derecha 12">
            <a:extLst>
              <a:ext uri="{FF2B5EF4-FFF2-40B4-BE49-F238E27FC236}">
                <a16:creationId xmlns:a16="http://schemas.microsoft.com/office/drawing/2014/main" id="{80771C25-E4FB-4D49-A7A9-BFFBE0B26268}"/>
              </a:ext>
            </a:extLst>
          </p:cNvPr>
          <p:cNvSpPr/>
          <p:nvPr/>
        </p:nvSpPr>
        <p:spPr>
          <a:xfrm>
            <a:off x="3302846" y="2193548"/>
            <a:ext cx="5676827" cy="65533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sp>
        <p:nvSpPr>
          <p:cNvPr id="9" name="TextBox 81">
            <a:extLst>
              <a:ext uri="{FF2B5EF4-FFF2-40B4-BE49-F238E27FC236}">
                <a16:creationId xmlns:a16="http://schemas.microsoft.com/office/drawing/2014/main" id="{B3E6CA8B-B0E8-4D01-B87E-B7854674E80C}"/>
              </a:ext>
            </a:extLst>
          </p:cNvPr>
          <p:cNvSpPr txBox="1"/>
          <p:nvPr/>
        </p:nvSpPr>
        <p:spPr>
          <a:xfrm>
            <a:off x="1603746" y="780345"/>
            <a:ext cx="2048228" cy="459068"/>
          </a:xfrm>
          <a:prstGeom prst="rect">
            <a:avLst/>
          </a:prstGeom>
          <a:noFill/>
        </p:spPr>
        <p:txBody>
          <a:bodyPr wrap="square" lIns="0" tIns="0" rIns="173359" bIns="0" rtlCol="0">
            <a:noAutofit/>
          </a:bodyPr>
          <a:lstStyle/>
          <a:p>
            <a:pPr defTabSz="1300460" hangingPunct="1"/>
            <a:r>
              <a:rPr lang="es-PE" sz="2844" kern="1200" dirty="0">
                <a:solidFill>
                  <a:prstClr val="black"/>
                </a:solidFill>
              </a:rPr>
              <a:t>2017</a:t>
            </a:r>
            <a:endParaRPr lang="en-US" sz="2844" kern="1200" dirty="0">
              <a:solidFill>
                <a:prstClr val="black"/>
              </a:solidFill>
              <a:latin typeface="Calibri Light" panose="020F0302020204030204"/>
              <a:cs typeface="Calibri"/>
            </a:endParaRPr>
          </a:p>
        </p:txBody>
      </p:sp>
      <p:sp>
        <p:nvSpPr>
          <p:cNvPr id="10" name="TextBox 81">
            <a:extLst>
              <a:ext uri="{FF2B5EF4-FFF2-40B4-BE49-F238E27FC236}">
                <a16:creationId xmlns:a16="http://schemas.microsoft.com/office/drawing/2014/main" id="{F1DF279C-768C-4ED3-9143-807B533FEAB0}"/>
              </a:ext>
            </a:extLst>
          </p:cNvPr>
          <p:cNvSpPr txBox="1"/>
          <p:nvPr/>
        </p:nvSpPr>
        <p:spPr>
          <a:xfrm>
            <a:off x="5459232" y="780345"/>
            <a:ext cx="2048228" cy="459068"/>
          </a:xfrm>
          <a:prstGeom prst="rect">
            <a:avLst/>
          </a:prstGeom>
          <a:noFill/>
        </p:spPr>
        <p:txBody>
          <a:bodyPr wrap="square" lIns="0" tIns="0" rIns="173359" bIns="0" rtlCol="0">
            <a:noAutofit/>
          </a:bodyPr>
          <a:lstStyle/>
          <a:p>
            <a:pPr defTabSz="1300460" hangingPunct="1"/>
            <a:r>
              <a:rPr lang="es-PE" sz="2844" kern="1200" dirty="0">
                <a:solidFill>
                  <a:prstClr val="black"/>
                </a:solidFill>
              </a:rPr>
              <a:t>2018</a:t>
            </a:r>
            <a:endParaRPr lang="en-US" sz="2844" kern="1200" dirty="0">
              <a:solidFill>
                <a:prstClr val="black"/>
              </a:solidFill>
              <a:latin typeface="Calibri Light" panose="020F0302020204030204"/>
              <a:cs typeface="Calibri"/>
            </a:endParaRPr>
          </a:p>
        </p:txBody>
      </p:sp>
      <p:sp>
        <p:nvSpPr>
          <p:cNvPr id="11" name="TextBox 81">
            <a:extLst>
              <a:ext uri="{FF2B5EF4-FFF2-40B4-BE49-F238E27FC236}">
                <a16:creationId xmlns:a16="http://schemas.microsoft.com/office/drawing/2014/main" id="{0149CC08-D3DA-4990-9EA9-9EEAD237ECCB}"/>
              </a:ext>
            </a:extLst>
          </p:cNvPr>
          <p:cNvSpPr txBox="1"/>
          <p:nvPr/>
        </p:nvSpPr>
        <p:spPr>
          <a:xfrm>
            <a:off x="985045" y="8741247"/>
            <a:ext cx="1024114" cy="539243"/>
          </a:xfrm>
          <a:prstGeom prst="rect">
            <a:avLst/>
          </a:prstGeom>
          <a:noFill/>
        </p:spPr>
        <p:txBody>
          <a:bodyPr wrap="square" lIns="0" tIns="0" rIns="173359" bIns="0" rtlCol="0">
            <a:noAutofit/>
          </a:bodyPr>
          <a:lstStyle/>
          <a:p>
            <a:pPr defTabSz="1300460" hangingPunct="1"/>
            <a:r>
              <a:rPr lang="es-PE" sz="2276" kern="1200" dirty="0">
                <a:solidFill>
                  <a:prstClr val="black"/>
                </a:solidFill>
              </a:rPr>
              <a:t>2018</a:t>
            </a:r>
            <a:endParaRPr lang="en-US" sz="2560" kern="1200" dirty="0">
              <a:solidFill>
                <a:prstClr val="black"/>
              </a:solidFill>
              <a:latin typeface="Calibri Light" panose="020F0302020204030204"/>
              <a:cs typeface="Calibri"/>
            </a:endParaRPr>
          </a:p>
        </p:txBody>
      </p:sp>
      <p:sp>
        <p:nvSpPr>
          <p:cNvPr id="7" name="Rectángulo 6">
            <a:extLst>
              <a:ext uri="{FF2B5EF4-FFF2-40B4-BE49-F238E27FC236}">
                <a16:creationId xmlns:a16="http://schemas.microsoft.com/office/drawing/2014/main" id="{1DBB02B9-655C-4D8A-AAF9-E786D31076FC}"/>
              </a:ext>
            </a:extLst>
          </p:cNvPr>
          <p:cNvSpPr/>
          <p:nvPr/>
        </p:nvSpPr>
        <p:spPr>
          <a:xfrm>
            <a:off x="9213291" y="2029594"/>
            <a:ext cx="7907059" cy="3023135"/>
          </a:xfrm>
          <a:prstGeom prst="rect">
            <a:avLst/>
          </a:prstGeom>
        </p:spPr>
        <p:txBody>
          <a:bodyPr wrap="square">
            <a:spAutoFit/>
          </a:bodyPr>
          <a:lstStyle/>
          <a:p>
            <a:pPr algn="l" defTabSz="1300460" hangingPunct="1"/>
            <a:endParaRPr lang="es-PE" sz="1280" b="0" kern="1200" dirty="0">
              <a:solidFill>
                <a:prstClr val="black"/>
              </a:solidFill>
              <a:latin typeface="Candara" panose="020E0502030303020204" pitchFamily="34" charset="0"/>
            </a:endParaRPr>
          </a:p>
          <a:p>
            <a:pPr algn="l" defTabSz="1300460" hangingPunct="1">
              <a:defRPr/>
            </a:pPr>
            <a:r>
              <a:rPr lang="es-PE" sz="2560" b="0" kern="1200" dirty="0">
                <a:solidFill>
                  <a:prstClr val="black"/>
                </a:solidFill>
                <a:latin typeface="Candara" panose="020E0502030303020204" pitchFamily="34" charset="0"/>
              </a:rPr>
              <a:t>Fortalecimiento institucional e interinstitucional</a:t>
            </a:r>
          </a:p>
          <a:p>
            <a:pPr algn="l" defTabSz="1300460" hangingPunct="1">
              <a:defRPr/>
            </a:pPr>
            <a:endParaRPr lang="es-PE" sz="1422" b="0" kern="1200" dirty="0">
              <a:solidFill>
                <a:prstClr val="black"/>
              </a:solidFill>
              <a:latin typeface="Candara" panose="020E0502030303020204" pitchFamily="34" charset="0"/>
            </a:endParaRPr>
          </a:p>
          <a:p>
            <a:pPr algn="l" defTabSz="1300460" hangingPunct="1">
              <a:defRPr/>
            </a:pPr>
            <a:endParaRPr lang="es-PE" sz="1991" b="0" kern="1200" dirty="0">
              <a:solidFill>
                <a:prstClr val="black"/>
              </a:solidFill>
              <a:latin typeface="Candara" panose="020E0502030303020204" pitchFamily="34" charset="0"/>
            </a:endParaRPr>
          </a:p>
          <a:p>
            <a:pPr algn="l" defTabSz="1300460" hangingPunct="1">
              <a:defRPr/>
            </a:pPr>
            <a:r>
              <a:rPr lang="es-PE" sz="2560" b="0" kern="1200" dirty="0">
                <a:solidFill>
                  <a:prstClr val="black"/>
                </a:solidFill>
                <a:latin typeface="Candara" panose="020E0502030303020204" pitchFamily="34" charset="0"/>
              </a:rPr>
              <a:t>Reformas de alto nivel</a:t>
            </a:r>
          </a:p>
          <a:p>
            <a:pPr algn="l" defTabSz="1300460" hangingPunct="1">
              <a:defRPr/>
            </a:pPr>
            <a:endParaRPr lang="es-PE" sz="2844" b="0" kern="1200" dirty="0">
              <a:solidFill>
                <a:prstClr val="black"/>
              </a:solidFill>
              <a:latin typeface="Candara" panose="020E0502030303020204" pitchFamily="34" charset="0"/>
            </a:endParaRPr>
          </a:p>
          <a:p>
            <a:pPr algn="l" defTabSz="1300460" hangingPunct="1">
              <a:defRPr/>
            </a:pPr>
            <a:endParaRPr lang="es-PE" sz="1138" b="0" kern="1200" dirty="0">
              <a:solidFill>
                <a:prstClr val="black"/>
              </a:solidFill>
              <a:latin typeface="Candara" panose="020E0502030303020204" pitchFamily="34" charset="0"/>
            </a:endParaRPr>
          </a:p>
          <a:p>
            <a:pPr algn="l" defTabSz="1300460" hangingPunct="1">
              <a:lnSpc>
                <a:spcPts val="2133"/>
              </a:lnSpc>
              <a:defRPr/>
            </a:pPr>
            <a:r>
              <a:rPr lang="es-PE" sz="2560" b="0" kern="1200" dirty="0">
                <a:solidFill>
                  <a:prstClr val="black"/>
                </a:solidFill>
                <a:latin typeface="Candara" panose="020E0502030303020204" pitchFamily="34" charset="0"/>
              </a:rPr>
              <a:t>Modelo de integridad para las entidades públicas (compliance público): estándares y políticas de cumplimiento</a:t>
            </a:r>
          </a:p>
        </p:txBody>
      </p:sp>
      <p:sp>
        <p:nvSpPr>
          <p:cNvPr id="17" name="Flecha: a la derecha 16">
            <a:extLst>
              <a:ext uri="{FF2B5EF4-FFF2-40B4-BE49-F238E27FC236}">
                <a16:creationId xmlns:a16="http://schemas.microsoft.com/office/drawing/2014/main" id="{4706DB72-6CE2-42F2-846E-E0C781F4FDD4}"/>
              </a:ext>
            </a:extLst>
          </p:cNvPr>
          <p:cNvSpPr/>
          <p:nvPr/>
        </p:nvSpPr>
        <p:spPr>
          <a:xfrm>
            <a:off x="3300539" y="3115250"/>
            <a:ext cx="5676827" cy="65533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sp>
        <p:nvSpPr>
          <p:cNvPr id="18" name="Flecha: a la derecha 17">
            <a:extLst>
              <a:ext uri="{FF2B5EF4-FFF2-40B4-BE49-F238E27FC236}">
                <a16:creationId xmlns:a16="http://schemas.microsoft.com/office/drawing/2014/main" id="{21982938-635F-4075-8F52-E1D308540270}"/>
              </a:ext>
            </a:extLst>
          </p:cNvPr>
          <p:cNvSpPr/>
          <p:nvPr/>
        </p:nvSpPr>
        <p:spPr>
          <a:xfrm>
            <a:off x="3300539" y="4036952"/>
            <a:ext cx="5676827" cy="65533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grpSp>
        <p:nvGrpSpPr>
          <p:cNvPr id="4" name="Grupo 3">
            <a:extLst>
              <a:ext uri="{FF2B5EF4-FFF2-40B4-BE49-F238E27FC236}">
                <a16:creationId xmlns:a16="http://schemas.microsoft.com/office/drawing/2014/main" id="{056C1DEE-C83A-4AB0-8E8A-B45D6D9123A8}"/>
              </a:ext>
            </a:extLst>
          </p:cNvPr>
          <p:cNvGrpSpPr/>
          <p:nvPr/>
        </p:nvGrpSpPr>
        <p:grpSpPr>
          <a:xfrm>
            <a:off x="4880910" y="1415125"/>
            <a:ext cx="3204873" cy="3891631"/>
            <a:chOff x="6312024" y="1340768"/>
            <a:chExt cx="2016224" cy="2448272"/>
          </a:xfrm>
        </p:grpSpPr>
        <p:sp>
          <p:nvSpPr>
            <p:cNvPr id="3" name="Rectángulo 2">
              <a:extLst>
                <a:ext uri="{FF2B5EF4-FFF2-40B4-BE49-F238E27FC236}">
                  <a16:creationId xmlns:a16="http://schemas.microsoft.com/office/drawing/2014/main" id="{158625EF-404B-42C5-AE3C-777F06F4B7A4}"/>
                </a:ext>
              </a:extLst>
            </p:cNvPr>
            <p:cNvSpPr/>
            <p:nvPr/>
          </p:nvSpPr>
          <p:spPr>
            <a:xfrm>
              <a:off x="6312024" y="1340768"/>
              <a:ext cx="2016224" cy="2448272"/>
            </a:xfrm>
            <a:prstGeom prst="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pic>
          <p:nvPicPr>
            <p:cNvPr id="5" name="Imagen 4">
              <a:extLst>
                <a:ext uri="{FF2B5EF4-FFF2-40B4-BE49-F238E27FC236}">
                  <a16:creationId xmlns:a16="http://schemas.microsoft.com/office/drawing/2014/main" id="{313931B0-302C-439F-AF3B-CE8AB844C5B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84032" y="1412776"/>
              <a:ext cx="1847637" cy="2294362"/>
            </a:xfrm>
            <a:prstGeom prst="rect">
              <a:avLst/>
            </a:prstGeom>
            <a:ln w="12700">
              <a:solidFill>
                <a:schemeClr val="tx1"/>
              </a:solidFill>
            </a:ln>
            <a:effectLst/>
          </p:spPr>
        </p:pic>
      </p:grpSp>
      <p:pic>
        <p:nvPicPr>
          <p:cNvPr id="2" name="Imagen 1">
            <a:extLst>
              <a:ext uri="{FF2B5EF4-FFF2-40B4-BE49-F238E27FC236}">
                <a16:creationId xmlns:a16="http://schemas.microsoft.com/office/drawing/2014/main" id="{595834AD-60E1-4386-B7A8-9C4DACB8612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89278" y="1415126"/>
            <a:ext cx="3113306" cy="3891632"/>
          </a:xfrm>
          <a:prstGeom prst="rect">
            <a:avLst/>
          </a:prstGeom>
          <a:ln>
            <a:solidFill>
              <a:schemeClr val="tx1">
                <a:lumMod val="20000"/>
                <a:lumOff val="80000"/>
              </a:schemeClr>
            </a:solidFill>
          </a:ln>
        </p:spPr>
      </p:pic>
      <p:sp>
        <p:nvSpPr>
          <p:cNvPr id="19" name="Flecha: a la derecha 18">
            <a:extLst>
              <a:ext uri="{FF2B5EF4-FFF2-40B4-BE49-F238E27FC236}">
                <a16:creationId xmlns:a16="http://schemas.microsoft.com/office/drawing/2014/main" id="{EAB8ECA0-4288-4B09-9B4C-82882BD91970}"/>
              </a:ext>
            </a:extLst>
          </p:cNvPr>
          <p:cNvSpPr/>
          <p:nvPr/>
        </p:nvSpPr>
        <p:spPr>
          <a:xfrm>
            <a:off x="3300537" y="7823049"/>
            <a:ext cx="5676827" cy="65533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pic>
        <p:nvPicPr>
          <p:cNvPr id="8" name="Imagen 7">
            <a:extLst>
              <a:ext uri="{FF2B5EF4-FFF2-40B4-BE49-F238E27FC236}">
                <a16:creationId xmlns:a16="http://schemas.microsoft.com/office/drawing/2014/main" id="{40609C63-ECC5-45F4-A02E-612F992F3FCB}"/>
              </a:ext>
            </a:extLst>
          </p:cNvPr>
          <p:cNvPicPr>
            <a:picLocks noChangeAspect="1"/>
          </p:cNvPicPr>
          <p:nvPr/>
        </p:nvPicPr>
        <p:blipFill>
          <a:blip r:embed="rId5"/>
          <a:stretch>
            <a:fillRect/>
          </a:stretch>
        </p:blipFill>
        <p:spPr>
          <a:xfrm>
            <a:off x="857168" y="7641907"/>
            <a:ext cx="7198495" cy="994455"/>
          </a:xfrm>
          <a:prstGeom prst="rect">
            <a:avLst/>
          </a:prstGeom>
        </p:spPr>
      </p:pic>
      <p:sp>
        <p:nvSpPr>
          <p:cNvPr id="20" name="Rectángulo 19">
            <a:extLst>
              <a:ext uri="{FF2B5EF4-FFF2-40B4-BE49-F238E27FC236}">
                <a16:creationId xmlns:a16="http://schemas.microsoft.com/office/drawing/2014/main" id="{B5C86DA0-43F8-4F13-8D69-F42E8BD42D1F}"/>
              </a:ext>
            </a:extLst>
          </p:cNvPr>
          <p:cNvSpPr/>
          <p:nvPr/>
        </p:nvSpPr>
        <p:spPr>
          <a:xfrm>
            <a:off x="9213290" y="7615202"/>
            <a:ext cx="7269806" cy="904863"/>
          </a:xfrm>
          <a:prstGeom prst="rect">
            <a:avLst/>
          </a:prstGeom>
        </p:spPr>
        <p:txBody>
          <a:bodyPr wrap="square">
            <a:spAutoFit/>
          </a:bodyPr>
          <a:lstStyle/>
          <a:p>
            <a:pPr algn="l" defTabSz="1300460" hangingPunct="1"/>
            <a:endParaRPr lang="es-PE" sz="1280" b="0" kern="1200" dirty="0">
              <a:solidFill>
                <a:prstClr val="black"/>
              </a:solidFill>
              <a:latin typeface="Candara" panose="020E0502030303020204" pitchFamily="34" charset="0"/>
            </a:endParaRPr>
          </a:p>
          <a:p>
            <a:pPr algn="l" defTabSz="1300460" hangingPunct="1">
              <a:lnSpc>
                <a:spcPts val="2418"/>
              </a:lnSpc>
              <a:defRPr/>
            </a:pPr>
            <a:r>
              <a:rPr lang="es-PE" sz="2560" b="0" kern="1200" dirty="0">
                <a:solidFill>
                  <a:prstClr val="black"/>
                </a:solidFill>
                <a:latin typeface="Candara" panose="020E0502030303020204" pitchFamily="34" charset="0"/>
              </a:rPr>
              <a:t>Rector de la política nacional e implementador de normas y herramientas de integridad</a:t>
            </a:r>
          </a:p>
        </p:txBody>
      </p:sp>
      <p:sp>
        <p:nvSpPr>
          <p:cNvPr id="21" name="Rectángulo 20">
            <a:extLst>
              <a:ext uri="{FF2B5EF4-FFF2-40B4-BE49-F238E27FC236}">
                <a16:creationId xmlns:a16="http://schemas.microsoft.com/office/drawing/2014/main" id="{12915631-8079-430A-B324-FC2E27451638}"/>
              </a:ext>
            </a:extLst>
          </p:cNvPr>
          <p:cNvSpPr/>
          <p:nvPr/>
        </p:nvSpPr>
        <p:spPr>
          <a:xfrm>
            <a:off x="8902593" y="676835"/>
            <a:ext cx="7923271" cy="528350"/>
          </a:xfrm>
          <a:prstGeom prst="rect">
            <a:avLst/>
          </a:prstGeom>
        </p:spPr>
        <p:txBody>
          <a:bodyPr wrap="square">
            <a:spAutoFit/>
          </a:bodyPr>
          <a:lstStyle/>
          <a:p>
            <a:pPr algn="r" defTabSz="1300460" hangingPunct="1">
              <a:lnSpc>
                <a:spcPts val="3413"/>
              </a:lnSpc>
            </a:pPr>
            <a:r>
              <a:rPr lang="es-PE" sz="2844" kern="1200" dirty="0">
                <a:solidFill>
                  <a:prstClr val="black"/>
                </a:solidFill>
                <a:latin typeface="Candara" panose="020E0502030303020204" pitchFamily="34" charset="0"/>
                <a:cs typeface="Helvetica" panose="020B0604020202020204" pitchFamily="34" charset="0"/>
              </a:rPr>
              <a:t>UNA NUEVA ESTRATEGIA DE PREVENCIÓN</a:t>
            </a:r>
          </a:p>
        </p:txBody>
      </p:sp>
      <p:sp>
        <p:nvSpPr>
          <p:cNvPr id="24" name="Flecha: a la derecha 23">
            <a:extLst>
              <a:ext uri="{FF2B5EF4-FFF2-40B4-BE49-F238E27FC236}">
                <a16:creationId xmlns:a16="http://schemas.microsoft.com/office/drawing/2014/main" id="{A24F06F8-99CE-4135-8930-5AF0E9946C1D}"/>
              </a:ext>
            </a:extLst>
          </p:cNvPr>
          <p:cNvSpPr/>
          <p:nvPr/>
        </p:nvSpPr>
        <p:spPr>
          <a:xfrm>
            <a:off x="985046" y="6208148"/>
            <a:ext cx="7992319" cy="65533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pic>
        <p:nvPicPr>
          <p:cNvPr id="16" name="Imagen 15">
            <a:extLst>
              <a:ext uri="{FF2B5EF4-FFF2-40B4-BE49-F238E27FC236}">
                <a16:creationId xmlns:a16="http://schemas.microsoft.com/office/drawing/2014/main" id="{5880A70D-98E3-499B-950B-34E5D877B4C6}"/>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989278" y="5696092"/>
            <a:ext cx="921702" cy="1504587"/>
          </a:xfrm>
          <a:prstGeom prst="rect">
            <a:avLst/>
          </a:prstGeom>
          <a:ln>
            <a:solidFill>
              <a:schemeClr val="bg1">
                <a:lumMod val="85000"/>
              </a:schemeClr>
            </a:solidFill>
          </a:ln>
        </p:spPr>
      </p:pic>
      <p:pic>
        <p:nvPicPr>
          <p:cNvPr id="26" name="Imagen 25">
            <a:extLst>
              <a:ext uri="{FF2B5EF4-FFF2-40B4-BE49-F238E27FC236}">
                <a16:creationId xmlns:a16="http://schemas.microsoft.com/office/drawing/2014/main" id="{78A0011C-46E5-464E-ABC5-1608D3CB7DD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2525449" y="5696092"/>
            <a:ext cx="921702" cy="1504587"/>
          </a:xfrm>
          <a:prstGeom prst="rect">
            <a:avLst/>
          </a:prstGeom>
          <a:ln>
            <a:solidFill>
              <a:schemeClr val="bg1">
                <a:lumMod val="85000"/>
              </a:schemeClr>
            </a:solidFill>
          </a:ln>
        </p:spPr>
      </p:pic>
      <p:pic>
        <p:nvPicPr>
          <p:cNvPr id="27" name="Imagen 26">
            <a:extLst>
              <a:ext uri="{FF2B5EF4-FFF2-40B4-BE49-F238E27FC236}">
                <a16:creationId xmlns:a16="http://schemas.microsoft.com/office/drawing/2014/main" id="{88A492BF-3433-4B85-B7B8-D77975D29E1F}"/>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061619" y="5742896"/>
            <a:ext cx="921702" cy="1504587"/>
          </a:xfrm>
          <a:prstGeom prst="rect">
            <a:avLst/>
          </a:prstGeom>
          <a:ln>
            <a:solidFill>
              <a:schemeClr val="bg1">
                <a:lumMod val="85000"/>
              </a:schemeClr>
            </a:solidFill>
          </a:ln>
        </p:spPr>
      </p:pic>
      <p:pic>
        <p:nvPicPr>
          <p:cNvPr id="28" name="Imagen 27">
            <a:extLst>
              <a:ext uri="{FF2B5EF4-FFF2-40B4-BE49-F238E27FC236}">
                <a16:creationId xmlns:a16="http://schemas.microsoft.com/office/drawing/2014/main" id="{D040FFF2-4B92-4326-9CE6-9BC0F211F265}"/>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700201" y="5742896"/>
            <a:ext cx="921702" cy="1504587"/>
          </a:xfrm>
          <a:prstGeom prst="rect">
            <a:avLst/>
          </a:prstGeom>
          <a:ln>
            <a:solidFill>
              <a:schemeClr val="bg1">
                <a:lumMod val="85000"/>
              </a:schemeClr>
            </a:solidFill>
          </a:ln>
        </p:spPr>
      </p:pic>
      <p:pic>
        <p:nvPicPr>
          <p:cNvPr id="29" name="Imagen 28">
            <a:extLst>
              <a:ext uri="{FF2B5EF4-FFF2-40B4-BE49-F238E27FC236}">
                <a16:creationId xmlns:a16="http://schemas.microsoft.com/office/drawing/2014/main" id="{C8CF2A8E-6166-496F-95D7-A48936D47F88}"/>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7133961" y="5742896"/>
            <a:ext cx="921702" cy="1504587"/>
          </a:xfrm>
          <a:prstGeom prst="rect">
            <a:avLst/>
          </a:prstGeom>
          <a:ln>
            <a:solidFill>
              <a:schemeClr val="bg1">
                <a:lumMod val="85000"/>
              </a:schemeClr>
            </a:solidFill>
          </a:ln>
        </p:spPr>
      </p:pic>
      <p:grpSp>
        <p:nvGrpSpPr>
          <p:cNvPr id="53" name="Grupo 52">
            <a:extLst>
              <a:ext uri="{FF2B5EF4-FFF2-40B4-BE49-F238E27FC236}">
                <a16:creationId xmlns:a16="http://schemas.microsoft.com/office/drawing/2014/main" id="{0BFA7D9B-E633-400A-9C7E-0DB0ADD67227}"/>
              </a:ext>
            </a:extLst>
          </p:cNvPr>
          <p:cNvGrpSpPr/>
          <p:nvPr/>
        </p:nvGrpSpPr>
        <p:grpSpPr>
          <a:xfrm>
            <a:off x="15941340" y="6310560"/>
            <a:ext cx="847890" cy="1787038"/>
            <a:chOff x="11208568" y="4437112"/>
            <a:chExt cx="596173" cy="1256511"/>
          </a:xfrm>
        </p:grpSpPr>
        <p:cxnSp>
          <p:nvCxnSpPr>
            <p:cNvPr id="47" name="Conector recto 46">
              <a:extLst>
                <a:ext uri="{FF2B5EF4-FFF2-40B4-BE49-F238E27FC236}">
                  <a16:creationId xmlns:a16="http://schemas.microsoft.com/office/drawing/2014/main" id="{294EFDB4-F6A5-456C-95EA-6A9EB49C965B}"/>
                </a:ext>
              </a:extLst>
            </p:cNvPr>
            <p:cNvCxnSpPr/>
            <p:nvPr/>
          </p:nvCxnSpPr>
          <p:spPr>
            <a:xfrm>
              <a:off x="11208568" y="4437112"/>
              <a:ext cx="596173" cy="0"/>
            </a:xfrm>
            <a:prstGeom prst="line">
              <a:avLst/>
            </a:prstGeom>
            <a:ln w="19050">
              <a:solidFill>
                <a:srgbClr val="810000"/>
              </a:solidFill>
              <a:prstDash val="dash"/>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FD3ECAA6-4CA1-406D-9B80-FEDEF35283E3}"/>
                </a:ext>
              </a:extLst>
            </p:cNvPr>
            <p:cNvCxnSpPr/>
            <p:nvPr/>
          </p:nvCxnSpPr>
          <p:spPr>
            <a:xfrm>
              <a:off x="11804741" y="4509120"/>
              <a:ext cx="0" cy="1184503"/>
            </a:xfrm>
            <a:prstGeom prst="line">
              <a:avLst/>
            </a:prstGeom>
            <a:ln w="19050">
              <a:solidFill>
                <a:srgbClr val="810000"/>
              </a:solidFill>
              <a:prstDash val="dash"/>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3AB3F16F-D12E-4DF5-B3CE-72965D3EB3E8}"/>
                </a:ext>
              </a:extLst>
            </p:cNvPr>
            <p:cNvCxnSpPr/>
            <p:nvPr/>
          </p:nvCxnSpPr>
          <p:spPr>
            <a:xfrm flipH="1">
              <a:off x="11424592" y="5693623"/>
              <a:ext cx="380149" cy="0"/>
            </a:xfrm>
            <a:prstGeom prst="straightConnector1">
              <a:avLst/>
            </a:prstGeom>
            <a:ln w="19050">
              <a:solidFill>
                <a:srgbClr val="810000"/>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962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350" y="2382629"/>
            <a:ext cx="14715461" cy="6023700"/>
          </a:xfrm>
          <a:prstGeom prst="rect">
            <a:avLst/>
          </a:prstGeom>
          <a:noFill/>
        </p:spPr>
        <p:txBody>
          <a:bodyPr wrap="square" rtlCol="0">
            <a:spAutoFit/>
          </a:bodyPr>
          <a:lstStyle/>
          <a:p>
            <a:pPr marL="457246" indent="-457246" algn="just">
              <a:buFont typeface="Wingdings" panose="05000000000000000000" pitchFamily="2" charset="2"/>
              <a:buChar char="ü"/>
            </a:pPr>
            <a:r>
              <a:rPr lang="es-PE" sz="2987" dirty="0"/>
              <a:t>69 acciones en 3 pilares: Prevención, Riesgos y Sanción</a:t>
            </a:r>
          </a:p>
          <a:p>
            <a:pPr marL="457246" indent="-457246" algn="just">
              <a:buFont typeface="Wingdings" panose="05000000000000000000" pitchFamily="2" charset="2"/>
              <a:buChar char="ü"/>
            </a:pPr>
            <a:endParaRPr lang="es-PE" dirty="0"/>
          </a:p>
          <a:p>
            <a:pPr marL="457246" indent="-457246" algn="just">
              <a:buFont typeface="Wingdings" panose="05000000000000000000" pitchFamily="2" charset="2"/>
              <a:buChar char="ü"/>
            </a:pPr>
            <a:r>
              <a:rPr lang="es-PE" sz="2987" dirty="0"/>
              <a:t>Enfoques del Plan</a:t>
            </a:r>
          </a:p>
          <a:p>
            <a:pPr algn="just"/>
            <a:endParaRPr lang="es-PE" sz="2000" b="0" dirty="0"/>
          </a:p>
          <a:p>
            <a:pPr marL="1070083" lvl="2" indent="-449308" algn="just">
              <a:buFont typeface="Wingdings" panose="05000000000000000000" pitchFamily="2" charset="2"/>
              <a:buChar char="v"/>
            </a:pPr>
            <a:r>
              <a:rPr lang="es-PE" sz="2561" b="0" u="sng" dirty="0"/>
              <a:t>Enfoque participativo</a:t>
            </a:r>
            <a:r>
              <a:rPr lang="es-PE" sz="2561" b="0" dirty="0"/>
              <a:t>. Consenso del </a:t>
            </a:r>
            <a:r>
              <a:rPr lang="es-PE" sz="2561" u="sng" dirty="0"/>
              <a:t>sector público</a:t>
            </a:r>
            <a:r>
              <a:rPr lang="es-PE" sz="2561" b="0" dirty="0"/>
              <a:t> (CGR, MP, PJ, MINJUS, Defensoría del Pueblo, CNM, SERVIR, OSCE, ANGR, AMPE, Congreso), </a:t>
            </a:r>
            <a:r>
              <a:rPr lang="es-PE" sz="2561" u="sng" dirty="0"/>
              <a:t>sector privado</a:t>
            </a:r>
            <a:r>
              <a:rPr lang="es-PE" sz="2561" b="0" dirty="0"/>
              <a:t> (CONFIEP, CCL y SIN), y </a:t>
            </a:r>
            <a:r>
              <a:rPr lang="es-PE" sz="2561" u="sng" dirty="0"/>
              <a:t>sociedad civil</a:t>
            </a:r>
            <a:r>
              <a:rPr lang="es-PE" sz="2561" b="0" dirty="0"/>
              <a:t>. </a:t>
            </a:r>
          </a:p>
          <a:p>
            <a:pPr marL="1070083" lvl="2" indent="-449308" algn="just">
              <a:buFont typeface="Wingdings" panose="05000000000000000000" pitchFamily="2" charset="2"/>
              <a:buChar char="v"/>
            </a:pPr>
            <a:endParaRPr lang="es-PE" sz="2561" b="0" dirty="0"/>
          </a:p>
          <a:p>
            <a:pPr marL="1070083" lvl="2" indent="-449308" algn="just">
              <a:buFont typeface="Wingdings" panose="05000000000000000000" pitchFamily="2" charset="2"/>
              <a:buChar char="v"/>
            </a:pPr>
            <a:r>
              <a:rPr lang="es-PE" sz="2561" b="0" u="sng" dirty="0"/>
              <a:t>Enfoque descentralizado</a:t>
            </a:r>
            <a:r>
              <a:rPr lang="es-PE" sz="2561" b="0" dirty="0"/>
              <a:t>. Priorización a nivel subnacional. </a:t>
            </a:r>
          </a:p>
          <a:p>
            <a:pPr marL="1070083" lvl="2" indent="-449308" algn="just">
              <a:buFont typeface="Wingdings" panose="05000000000000000000" pitchFamily="2" charset="2"/>
              <a:buChar char="v"/>
            </a:pPr>
            <a:endParaRPr lang="es-PE" sz="2561" b="0" dirty="0"/>
          </a:p>
          <a:p>
            <a:pPr marL="1070083" lvl="2" indent="-449308" algn="just">
              <a:buFont typeface="Wingdings" panose="05000000000000000000" pitchFamily="2" charset="2"/>
              <a:buChar char="v"/>
            </a:pPr>
            <a:r>
              <a:rPr lang="es-PE" sz="2561" b="0" u="sng" dirty="0"/>
              <a:t>Enfoque social</a:t>
            </a:r>
            <a:r>
              <a:rPr lang="es-PE" sz="2561" b="0" dirty="0"/>
              <a:t>. La corrupción afecta de manera diferenciada y profundiza las brechas sociales y económicas, así como los esquemas de violencia de género. </a:t>
            </a:r>
          </a:p>
          <a:p>
            <a:pPr marL="1070083" lvl="2" indent="-449308" algn="just">
              <a:buFont typeface="Wingdings" panose="05000000000000000000" pitchFamily="2" charset="2"/>
              <a:buChar char="v"/>
            </a:pPr>
            <a:endParaRPr lang="es-PE" sz="2561" b="0" dirty="0"/>
          </a:p>
          <a:p>
            <a:pPr marL="1070083" lvl="2" indent="-449308" algn="just">
              <a:buFont typeface="Wingdings" panose="05000000000000000000" pitchFamily="2" charset="2"/>
              <a:buChar char="v"/>
            </a:pPr>
            <a:r>
              <a:rPr lang="es-PE" sz="2561" b="0" u="sng" dirty="0"/>
              <a:t>Enfoque preventivo. </a:t>
            </a:r>
            <a:r>
              <a:rPr lang="es-PE" sz="2561" b="0" dirty="0"/>
              <a:t> Las acciones inciden en generar una cultura de integridad y de prevención de la corrupción.  </a:t>
            </a:r>
          </a:p>
        </p:txBody>
      </p:sp>
      <p:sp>
        <p:nvSpPr>
          <p:cNvPr id="6" name="CuadroTexto 5">
            <a:extLst>
              <a:ext uri="{FF2B5EF4-FFF2-40B4-BE49-F238E27FC236}">
                <a16:creationId xmlns:a16="http://schemas.microsoft.com/office/drawing/2014/main" id="{B305A57E-F616-4DA2-8C97-BAC4F81BC75C}"/>
              </a:ext>
            </a:extLst>
          </p:cNvPr>
          <p:cNvSpPr txBox="1"/>
          <p:nvPr/>
        </p:nvSpPr>
        <p:spPr>
          <a:xfrm>
            <a:off x="3853600" y="1411408"/>
            <a:ext cx="1011296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PE" sz="3200" dirty="0"/>
              <a:t>Visión institucional en la implementación del Plan</a:t>
            </a:r>
          </a:p>
        </p:txBody>
      </p:sp>
      <p:sp>
        <p:nvSpPr>
          <p:cNvPr id="7" name="Rectángulo: esquinas redondeadas 6">
            <a:extLst>
              <a:ext uri="{FF2B5EF4-FFF2-40B4-BE49-F238E27FC236}">
                <a16:creationId xmlns:a16="http://schemas.microsoft.com/office/drawing/2014/main" id="{2667EC3A-D619-4FDC-8B52-EF5B8AD8AE4F}"/>
              </a:ext>
            </a:extLst>
          </p:cNvPr>
          <p:cNvSpPr/>
          <p:nvPr/>
        </p:nvSpPr>
        <p:spPr>
          <a:xfrm>
            <a:off x="1943395" y="7359187"/>
            <a:ext cx="14715461" cy="1163756"/>
          </a:xfrm>
          <a:prstGeom prst="roundRect">
            <a:avLst/>
          </a:prstGeom>
          <a:noFill/>
          <a:ln w="5715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endParaRPr lang="es-PE" sz="2200" b="0">
              <a:solidFill>
                <a:srgbClr val="FFFFFF"/>
              </a:solidFill>
              <a:latin typeface="+mn-lt"/>
              <a:ea typeface="+mn-ea"/>
              <a:cs typeface="+mn-cs"/>
              <a:sym typeface="Helvetica Neue Medium"/>
            </a:endParaRPr>
          </a:p>
        </p:txBody>
      </p:sp>
      <p:sp>
        <p:nvSpPr>
          <p:cNvPr id="11" name="Rectangle 2">
            <a:extLst>
              <a:ext uri="{FF2B5EF4-FFF2-40B4-BE49-F238E27FC236}">
                <a16:creationId xmlns:a16="http://schemas.microsoft.com/office/drawing/2014/main" id="{F4B81651-28E2-455C-901C-8C2937406238}"/>
              </a:ext>
            </a:extLst>
          </p:cNvPr>
          <p:cNvSpPr/>
          <p:nvPr/>
        </p:nvSpPr>
        <p:spPr>
          <a:xfrm>
            <a:off x="0" y="29963"/>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12" name="Imagen 11">
            <a:extLst>
              <a:ext uri="{FF2B5EF4-FFF2-40B4-BE49-F238E27FC236}">
                <a16:creationId xmlns:a16="http://schemas.microsoft.com/office/drawing/2014/main" id="{585647EF-07D4-4788-9F18-EEDB733F4C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39694"/>
            <a:ext cx="3084927" cy="571714"/>
          </a:xfrm>
          <a:prstGeom prst="rect">
            <a:avLst/>
          </a:prstGeom>
        </p:spPr>
      </p:pic>
    </p:spTree>
    <p:extLst>
      <p:ext uri="{BB962C8B-B14F-4D97-AF65-F5344CB8AC3E}">
        <p14:creationId xmlns:p14="http://schemas.microsoft.com/office/powerpoint/2010/main" val="101129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lecha: a la derecha 115">
            <a:extLst>
              <a:ext uri="{FF2B5EF4-FFF2-40B4-BE49-F238E27FC236}">
                <a16:creationId xmlns:a16="http://schemas.microsoft.com/office/drawing/2014/main" id="{42E847BA-CCED-456C-A8D9-9E3C3C322E0D}"/>
              </a:ext>
            </a:extLst>
          </p:cNvPr>
          <p:cNvSpPr/>
          <p:nvPr/>
        </p:nvSpPr>
        <p:spPr>
          <a:xfrm flipH="1">
            <a:off x="4208700" y="6108315"/>
            <a:ext cx="1087353" cy="567575"/>
          </a:xfrm>
          <a:prstGeom prst="rightArrow">
            <a:avLst>
              <a:gd name="adj1" fmla="val 50000"/>
              <a:gd name="adj2" fmla="val 6944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sp>
        <p:nvSpPr>
          <p:cNvPr id="8" name="Flecha: a la derecha 7">
            <a:extLst>
              <a:ext uri="{FF2B5EF4-FFF2-40B4-BE49-F238E27FC236}">
                <a16:creationId xmlns:a16="http://schemas.microsoft.com/office/drawing/2014/main" id="{2D778863-2EA2-4675-BD0F-04A6F6799506}"/>
              </a:ext>
            </a:extLst>
          </p:cNvPr>
          <p:cNvSpPr/>
          <p:nvPr/>
        </p:nvSpPr>
        <p:spPr>
          <a:xfrm>
            <a:off x="-33561" y="2243444"/>
            <a:ext cx="5313390" cy="982103"/>
          </a:xfrm>
          <a:prstGeom prst="rightArrow">
            <a:avLst>
              <a:gd name="adj1" fmla="val 50000"/>
              <a:gd name="adj2" fmla="val 7037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pic>
        <p:nvPicPr>
          <p:cNvPr id="7" name="Imagen 6">
            <a:extLst>
              <a:ext uri="{FF2B5EF4-FFF2-40B4-BE49-F238E27FC236}">
                <a16:creationId xmlns:a16="http://schemas.microsoft.com/office/drawing/2014/main" id="{9E1A2C18-FE75-4231-B7C6-EC1DA98D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072" y="1622922"/>
            <a:ext cx="8230783" cy="8053586"/>
          </a:xfrm>
          <a:prstGeom prst="rect">
            <a:avLst/>
          </a:prstGeom>
        </p:spPr>
      </p:pic>
      <p:sp>
        <p:nvSpPr>
          <p:cNvPr id="33" name="Flecha: curvada hacia la derecha 32">
            <a:extLst>
              <a:ext uri="{FF2B5EF4-FFF2-40B4-BE49-F238E27FC236}">
                <a16:creationId xmlns:a16="http://schemas.microsoft.com/office/drawing/2014/main" id="{8438C4AF-9579-4DC0-92DA-CAB5691CED09}"/>
              </a:ext>
            </a:extLst>
          </p:cNvPr>
          <p:cNvSpPr/>
          <p:nvPr/>
        </p:nvSpPr>
        <p:spPr>
          <a:xfrm rot="10800000" flipH="1">
            <a:off x="842418" y="3848437"/>
            <a:ext cx="1333080" cy="2626513"/>
          </a:xfrm>
          <a:prstGeom prst="curvedRightArrow">
            <a:avLst>
              <a:gd name="adj1" fmla="val 25000"/>
              <a:gd name="adj2" fmla="val 43867"/>
              <a:gd name="adj3" fmla="val 25000"/>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black"/>
              </a:solidFill>
            </a:endParaRPr>
          </a:p>
        </p:txBody>
      </p:sp>
      <p:grpSp>
        <p:nvGrpSpPr>
          <p:cNvPr id="28" name="Grupo 27">
            <a:extLst>
              <a:ext uri="{FF2B5EF4-FFF2-40B4-BE49-F238E27FC236}">
                <a16:creationId xmlns:a16="http://schemas.microsoft.com/office/drawing/2014/main" id="{3B93B223-2045-4623-BB91-F8D7B527F312}"/>
              </a:ext>
            </a:extLst>
          </p:cNvPr>
          <p:cNvGrpSpPr/>
          <p:nvPr/>
        </p:nvGrpSpPr>
        <p:grpSpPr>
          <a:xfrm>
            <a:off x="2126854" y="5370094"/>
            <a:ext cx="2134623" cy="2016449"/>
            <a:chOff x="614026" y="1631944"/>
            <a:chExt cx="1056723" cy="998222"/>
          </a:xfrm>
          <a:solidFill>
            <a:srgbClr val="FF0000"/>
          </a:solidFill>
        </p:grpSpPr>
        <p:sp>
          <p:nvSpPr>
            <p:cNvPr id="29" name="Elipse 28">
              <a:extLst>
                <a:ext uri="{FF2B5EF4-FFF2-40B4-BE49-F238E27FC236}">
                  <a16:creationId xmlns:a16="http://schemas.microsoft.com/office/drawing/2014/main" id="{60D08BCF-BE7F-4041-9874-23237B0BB2ED}"/>
                </a:ext>
              </a:extLst>
            </p:cNvPr>
            <p:cNvSpPr/>
            <p:nvPr/>
          </p:nvSpPr>
          <p:spPr>
            <a:xfrm>
              <a:off x="626407" y="1631944"/>
              <a:ext cx="995862" cy="99822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sp>
          <p:nvSpPr>
            <p:cNvPr id="30" name="CuadroTexto 29">
              <a:extLst>
                <a:ext uri="{FF2B5EF4-FFF2-40B4-BE49-F238E27FC236}">
                  <a16:creationId xmlns:a16="http://schemas.microsoft.com/office/drawing/2014/main" id="{B854AE99-60E0-4A63-A189-89EBB62479FB}"/>
                </a:ext>
              </a:extLst>
            </p:cNvPr>
            <p:cNvSpPr txBox="1"/>
            <p:nvPr/>
          </p:nvSpPr>
          <p:spPr>
            <a:xfrm>
              <a:off x="614026" y="1912977"/>
              <a:ext cx="1056723" cy="426612"/>
            </a:xfrm>
            <a:prstGeom prst="rect">
              <a:avLst/>
            </a:prstGeom>
            <a:noFill/>
          </p:spPr>
          <p:txBody>
            <a:bodyPr wrap="square" rtlCol="0">
              <a:spAutoFit/>
            </a:bodyPr>
            <a:lstStyle/>
            <a:p>
              <a:pPr defTabSz="1300460" hangingPunct="1">
                <a:lnSpc>
                  <a:spcPts val="1991"/>
                </a:lnSpc>
              </a:pPr>
              <a:r>
                <a:rPr lang="es-PE" sz="1991" b="0" kern="1200" dirty="0">
                  <a:solidFill>
                    <a:prstClr val="white"/>
                  </a:solidFill>
                  <a:latin typeface="Helvetica" panose="020B0604020202020204" pitchFamily="34" charset="0"/>
                  <a:cs typeface="Helvetica" panose="020B0604020202020204" pitchFamily="34" charset="0"/>
                </a:rPr>
                <a:t>Experiencia</a:t>
              </a:r>
            </a:p>
            <a:p>
              <a:pPr defTabSz="1300460" hangingPunct="1">
                <a:lnSpc>
                  <a:spcPts val="1991"/>
                </a:lnSpc>
              </a:pPr>
              <a:r>
                <a:rPr lang="es-PE" sz="1991" b="0" kern="1200" dirty="0">
                  <a:solidFill>
                    <a:prstClr val="white"/>
                  </a:solidFill>
                  <a:latin typeface="Helvetica" panose="020B0604020202020204" pitchFamily="34" charset="0"/>
                  <a:cs typeface="Helvetica" panose="020B0604020202020204" pitchFamily="34" charset="0"/>
                </a:rPr>
                <a:t>y percepción</a:t>
              </a:r>
            </a:p>
            <a:p>
              <a:pPr defTabSz="1300460" hangingPunct="1">
                <a:lnSpc>
                  <a:spcPts val="1991"/>
                </a:lnSpc>
              </a:pPr>
              <a:r>
                <a:rPr lang="es-PE" sz="1991" b="0" kern="1200" dirty="0">
                  <a:solidFill>
                    <a:prstClr val="white"/>
                  </a:solidFill>
                  <a:latin typeface="Helvetica" panose="020B0604020202020204" pitchFamily="34" charset="0"/>
                  <a:cs typeface="Helvetica" panose="020B0604020202020204" pitchFamily="34" charset="0"/>
                </a:rPr>
                <a:t>cotidiana</a:t>
              </a:r>
            </a:p>
          </p:txBody>
        </p:sp>
      </p:grpSp>
      <p:sp>
        <p:nvSpPr>
          <p:cNvPr id="44" name="Rectángulo 43">
            <a:extLst>
              <a:ext uri="{FF2B5EF4-FFF2-40B4-BE49-F238E27FC236}">
                <a16:creationId xmlns:a16="http://schemas.microsoft.com/office/drawing/2014/main" id="{1E24E317-2C6D-47CD-97DA-67958C2CA558}"/>
              </a:ext>
            </a:extLst>
          </p:cNvPr>
          <p:cNvSpPr/>
          <p:nvPr/>
        </p:nvSpPr>
        <p:spPr>
          <a:xfrm>
            <a:off x="264" y="2162229"/>
            <a:ext cx="5140196" cy="1048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grpSp>
        <p:nvGrpSpPr>
          <p:cNvPr id="43" name="Grupo 42">
            <a:extLst>
              <a:ext uri="{FF2B5EF4-FFF2-40B4-BE49-F238E27FC236}">
                <a16:creationId xmlns:a16="http://schemas.microsoft.com/office/drawing/2014/main" id="{0B414EA5-5D18-4DCF-A0FB-7D1117D2A923}"/>
              </a:ext>
            </a:extLst>
          </p:cNvPr>
          <p:cNvGrpSpPr/>
          <p:nvPr/>
        </p:nvGrpSpPr>
        <p:grpSpPr>
          <a:xfrm>
            <a:off x="2422956" y="1696477"/>
            <a:ext cx="2705308" cy="2842859"/>
            <a:chOff x="2881772" y="1192835"/>
            <a:chExt cx="1902170" cy="1998885"/>
          </a:xfrm>
        </p:grpSpPr>
        <p:sp>
          <p:nvSpPr>
            <p:cNvPr id="31" name="Flecha: curvada hacia la derecha 30">
              <a:extLst>
                <a:ext uri="{FF2B5EF4-FFF2-40B4-BE49-F238E27FC236}">
                  <a16:creationId xmlns:a16="http://schemas.microsoft.com/office/drawing/2014/main" id="{8903131A-9C7D-43EE-B959-9E1962BAC034}"/>
                </a:ext>
              </a:extLst>
            </p:cNvPr>
            <p:cNvSpPr/>
            <p:nvPr/>
          </p:nvSpPr>
          <p:spPr>
            <a:xfrm rot="1011737" flipH="1">
              <a:off x="3875181" y="2037085"/>
              <a:ext cx="908761" cy="1154635"/>
            </a:xfrm>
            <a:prstGeom prst="curvedRightArrow">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black"/>
                </a:solidFill>
              </a:endParaRPr>
            </a:p>
          </p:txBody>
        </p:sp>
        <p:sp>
          <p:nvSpPr>
            <p:cNvPr id="32" name="Flecha: curvada hacia la derecha 31">
              <a:extLst>
                <a:ext uri="{FF2B5EF4-FFF2-40B4-BE49-F238E27FC236}">
                  <a16:creationId xmlns:a16="http://schemas.microsoft.com/office/drawing/2014/main" id="{4F454E41-336A-4AF2-833D-76EB40449761}"/>
                </a:ext>
              </a:extLst>
            </p:cNvPr>
            <p:cNvSpPr/>
            <p:nvPr/>
          </p:nvSpPr>
          <p:spPr>
            <a:xfrm rot="12792089" flipH="1">
              <a:off x="2881772" y="1192835"/>
              <a:ext cx="908761" cy="1154635"/>
            </a:xfrm>
            <a:prstGeom prst="curvedRightArrow">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black"/>
                </a:solidFill>
              </a:endParaRPr>
            </a:p>
          </p:txBody>
        </p:sp>
      </p:grpSp>
      <p:grpSp>
        <p:nvGrpSpPr>
          <p:cNvPr id="24" name="Grupo 23">
            <a:extLst>
              <a:ext uri="{FF2B5EF4-FFF2-40B4-BE49-F238E27FC236}">
                <a16:creationId xmlns:a16="http://schemas.microsoft.com/office/drawing/2014/main" id="{4FE140E0-29B2-4F6A-B69F-5D4C8BBB2C8C}"/>
              </a:ext>
            </a:extLst>
          </p:cNvPr>
          <p:cNvGrpSpPr/>
          <p:nvPr/>
        </p:nvGrpSpPr>
        <p:grpSpPr>
          <a:xfrm>
            <a:off x="2078846" y="3012376"/>
            <a:ext cx="1691543" cy="1597898"/>
            <a:chOff x="595976" y="1631944"/>
            <a:chExt cx="1056723" cy="998222"/>
          </a:xfrm>
          <a:solidFill>
            <a:srgbClr val="FF0000"/>
          </a:solidFill>
        </p:grpSpPr>
        <p:sp>
          <p:nvSpPr>
            <p:cNvPr id="26" name="Elipse 25">
              <a:extLst>
                <a:ext uri="{FF2B5EF4-FFF2-40B4-BE49-F238E27FC236}">
                  <a16:creationId xmlns:a16="http://schemas.microsoft.com/office/drawing/2014/main" id="{5D78E7BC-04D0-4172-8C6B-5FFCFCED538F}"/>
                </a:ext>
              </a:extLst>
            </p:cNvPr>
            <p:cNvSpPr/>
            <p:nvPr/>
          </p:nvSpPr>
          <p:spPr>
            <a:xfrm>
              <a:off x="626407" y="1631944"/>
              <a:ext cx="995862" cy="99822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sp>
          <p:nvSpPr>
            <p:cNvPr id="27" name="CuadroTexto 26">
              <a:extLst>
                <a:ext uri="{FF2B5EF4-FFF2-40B4-BE49-F238E27FC236}">
                  <a16:creationId xmlns:a16="http://schemas.microsoft.com/office/drawing/2014/main" id="{4C111987-CCF3-4C78-8601-B0E4F396CA3B}"/>
                </a:ext>
              </a:extLst>
            </p:cNvPr>
            <p:cNvSpPr txBox="1"/>
            <p:nvPr/>
          </p:nvSpPr>
          <p:spPr>
            <a:xfrm>
              <a:off x="595976" y="1943970"/>
              <a:ext cx="1056723" cy="378133"/>
            </a:xfrm>
            <a:prstGeom prst="rect">
              <a:avLst/>
            </a:prstGeom>
            <a:noFill/>
          </p:spPr>
          <p:txBody>
            <a:bodyPr wrap="square" rtlCol="0">
              <a:spAutoFit/>
            </a:bodyPr>
            <a:lstStyle/>
            <a:p>
              <a:pPr defTabSz="1300460" hangingPunct="1">
                <a:lnSpc>
                  <a:spcPts val="1991"/>
                </a:lnSpc>
              </a:pPr>
              <a:r>
                <a:rPr lang="es-PE" sz="1707" b="0" kern="1200" dirty="0">
                  <a:solidFill>
                    <a:prstClr val="white"/>
                  </a:solidFill>
                  <a:latin typeface="Helvetica" panose="020B0604020202020204" pitchFamily="34" charset="0"/>
                  <a:cs typeface="Helvetica" panose="020B0604020202020204" pitchFamily="34" charset="0"/>
                </a:rPr>
                <a:t>Desconfianza</a:t>
              </a:r>
            </a:p>
            <a:p>
              <a:pPr defTabSz="1300460" hangingPunct="1">
                <a:lnSpc>
                  <a:spcPts val="1991"/>
                </a:lnSpc>
              </a:pPr>
              <a:r>
                <a:rPr lang="es-PE" sz="1707" b="0" kern="1200" dirty="0">
                  <a:solidFill>
                    <a:prstClr val="white"/>
                  </a:solidFill>
                  <a:latin typeface="Helvetica" panose="020B0604020202020204" pitchFamily="34" charset="0"/>
                  <a:cs typeface="Helvetica" panose="020B0604020202020204" pitchFamily="34" charset="0"/>
                </a:rPr>
                <a:t>ciudadana</a:t>
              </a:r>
            </a:p>
          </p:txBody>
        </p:sp>
      </p:grpSp>
      <p:grpSp>
        <p:nvGrpSpPr>
          <p:cNvPr id="21" name="Grupo 20">
            <a:extLst>
              <a:ext uri="{FF2B5EF4-FFF2-40B4-BE49-F238E27FC236}">
                <a16:creationId xmlns:a16="http://schemas.microsoft.com/office/drawing/2014/main" id="{EEF0A98E-CE9A-47CB-B415-70302F1727E8}"/>
              </a:ext>
            </a:extLst>
          </p:cNvPr>
          <p:cNvGrpSpPr/>
          <p:nvPr/>
        </p:nvGrpSpPr>
        <p:grpSpPr>
          <a:xfrm>
            <a:off x="3737491" y="2105492"/>
            <a:ext cx="1613979" cy="1424753"/>
            <a:chOff x="581170" y="1708861"/>
            <a:chExt cx="1008268" cy="890056"/>
          </a:xfrm>
          <a:solidFill>
            <a:srgbClr val="FF0000"/>
          </a:solidFill>
        </p:grpSpPr>
        <p:sp>
          <p:nvSpPr>
            <p:cNvPr id="22" name="Elipse 21">
              <a:extLst>
                <a:ext uri="{FF2B5EF4-FFF2-40B4-BE49-F238E27FC236}">
                  <a16:creationId xmlns:a16="http://schemas.microsoft.com/office/drawing/2014/main" id="{95DA1B20-3E7E-441E-A59A-332269692B3D}"/>
                </a:ext>
              </a:extLst>
            </p:cNvPr>
            <p:cNvSpPr/>
            <p:nvPr/>
          </p:nvSpPr>
          <p:spPr>
            <a:xfrm>
              <a:off x="642031" y="1708861"/>
              <a:ext cx="890056" cy="890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sp>
          <p:nvSpPr>
            <p:cNvPr id="23" name="CuadroTexto 22">
              <a:extLst>
                <a:ext uri="{FF2B5EF4-FFF2-40B4-BE49-F238E27FC236}">
                  <a16:creationId xmlns:a16="http://schemas.microsoft.com/office/drawing/2014/main" id="{F482E7B0-466D-401C-B97A-4DDAF3D26EB6}"/>
                </a:ext>
              </a:extLst>
            </p:cNvPr>
            <p:cNvSpPr txBox="1"/>
            <p:nvPr/>
          </p:nvSpPr>
          <p:spPr>
            <a:xfrm>
              <a:off x="581170" y="1985388"/>
              <a:ext cx="1008268" cy="330065"/>
            </a:xfrm>
            <a:prstGeom prst="rect">
              <a:avLst/>
            </a:prstGeom>
            <a:noFill/>
          </p:spPr>
          <p:txBody>
            <a:bodyPr wrap="square" rtlCol="0">
              <a:spAutoFit/>
            </a:bodyPr>
            <a:lstStyle/>
            <a:p>
              <a:pPr defTabSz="1300460" hangingPunct="1">
                <a:lnSpc>
                  <a:spcPts val="1707"/>
                </a:lnSpc>
              </a:pPr>
              <a:r>
                <a:rPr lang="es-PE" sz="1707" kern="1200" dirty="0">
                  <a:solidFill>
                    <a:prstClr val="white"/>
                  </a:solidFill>
                  <a:latin typeface="Helvetica" panose="020B0604020202020204" pitchFamily="34" charset="0"/>
                  <a:cs typeface="Helvetica" panose="020B0604020202020204" pitchFamily="34" charset="0"/>
                </a:rPr>
                <a:t>Enfoque sancionador</a:t>
              </a:r>
              <a:endParaRPr lang="es-PE" sz="1707" b="0" kern="1200" dirty="0">
                <a:solidFill>
                  <a:prstClr val="white"/>
                </a:solidFill>
                <a:latin typeface="Helvetica" panose="020B0604020202020204" pitchFamily="34" charset="0"/>
                <a:cs typeface="Helvetica" panose="020B0604020202020204" pitchFamily="34" charset="0"/>
              </a:endParaRPr>
            </a:p>
          </p:txBody>
        </p:sp>
      </p:grpSp>
      <p:grpSp>
        <p:nvGrpSpPr>
          <p:cNvPr id="70" name="Grupo 69">
            <a:extLst>
              <a:ext uri="{FF2B5EF4-FFF2-40B4-BE49-F238E27FC236}">
                <a16:creationId xmlns:a16="http://schemas.microsoft.com/office/drawing/2014/main" id="{A99BF50E-D198-494B-92C7-135BC1C182C1}"/>
              </a:ext>
            </a:extLst>
          </p:cNvPr>
          <p:cNvGrpSpPr/>
          <p:nvPr/>
        </p:nvGrpSpPr>
        <p:grpSpPr>
          <a:xfrm>
            <a:off x="10407149" y="-587394"/>
            <a:ext cx="1891248" cy="4377303"/>
            <a:chOff x="7986446" y="2500845"/>
            <a:chExt cx="1329784" cy="3077791"/>
          </a:xfrm>
        </p:grpSpPr>
        <p:sp>
          <p:nvSpPr>
            <p:cNvPr id="67" name="Rectángulo 66">
              <a:extLst>
                <a:ext uri="{FF2B5EF4-FFF2-40B4-BE49-F238E27FC236}">
                  <a16:creationId xmlns:a16="http://schemas.microsoft.com/office/drawing/2014/main" id="{93E1DEE1-1119-4A0D-BF59-D2796EF2C33C}"/>
                </a:ext>
              </a:extLst>
            </p:cNvPr>
            <p:cNvSpPr/>
            <p:nvPr/>
          </p:nvSpPr>
          <p:spPr>
            <a:xfrm>
              <a:off x="8189520" y="2500845"/>
              <a:ext cx="923636" cy="26695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sp>
          <p:nvSpPr>
            <p:cNvPr id="69" name="Triángulo isósceles 68">
              <a:extLst>
                <a:ext uri="{FF2B5EF4-FFF2-40B4-BE49-F238E27FC236}">
                  <a16:creationId xmlns:a16="http://schemas.microsoft.com/office/drawing/2014/main" id="{2999AA57-C199-4D98-982F-8478488B1D59}"/>
                </a:ext>
              </a:extLst>
            </p:cNvPr>
            <p:cNvSpPr/>
            <p:nvPr/>
          </p:nvSpPr>
          <p:spPr>
            <a:xfrm flipV="1">
              <a:off x="7986446" y="5170405"/>
              <a:ext cx="1329784" cy="40823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sp>
          <p:nvSpPr>
            <p:cNvPr id="68" name="TextBox 81">
              <a:extLst>
                <a:ext uri="{FF2B5EF4-FFF2-40B4-BE49-F238E27FC236}">
                  <a16:creationId xmlns:a16="http://schemas.microsoft.com/office/drawing/2014/main" id="{56959214-34FD-45F3-9CBA-04FCA05A85CC}"/>
                </a:ext>
              </a:extLst>
            </p:cNvPr>
            <p:cNvSpPr txBox="1"/>
            <p:nvPr/>
          </p:nvSpPr>
          <p:spPr>
            <a:xfrm>
              <a:off x="8187284" y="2931825"/>
              <a:ext cx="1026148" cy="2223692"/>
            </a:xfrm>
            <a:prstGeom prst="rect">
              <a:avLst/>
            </a:prstGeom>
            <a:noFill/>
          </p:spPr>
          <p:txBody>
            <a:bodyPr wrap="square" lIns="0" tIns="0" rIns="173359" bIns="0" rtlCol="0">
              <a:noAutofit/>
            </a:bodyPr>
            <a:lstStyle/>
            <a:p>
              <a:pPr defTabSz="1300460" hangingPunct="1">
                <a:lnSpc>
                  <a:spcPts val="1564"/>
                </a:lnSpc>
              </a:pPr>
              <a:r>
                <a:rPr lang="es-PE" sz="1422" b="0" kern="1200" dirty="0">
                  <a:solidFill>
                    <a:prstClr val="white"/>
                  </a:solidFill>
                  <a:cs typeface="Calibri"/>
                </a:rPr>
                <a:t>Identificación</a:t>
              </a:r>
            </a:p>
            <a:p>
              <a:pPr defTabSz="1300460" hangingPunct="1">
                <a:lnSpc>
                  <a:spcPts val="1564"/>
                </a:lnSpc>
              </a:pPr>
              <a:r>
                <a:rPr lang="es-PE" sz="1422" b="0" kern="1200" dirty="0">
                  <a:solidFill>
                    <a:prstClr val="white"/>
                  </a:solidFill>
                  <a:cs typeface="Calibri"/>
                </a:rPr>
                <a:t>de riesgos</a:t>
              </a:r>
            </a:p>
            <a:p>
              <a:pPr defTabSz="1300460" hangingPunct="1">
                <a:lnSpc>
                  <a:spcPts val="1564"/>
                </a:lnSpc>
              </a:pPr>
              <a:endParaRPr lang="es-PE" sz="1422" b="0" kern="1200" dirty="0">
                <a:solidFill>
                  <a:prstClr val="white"/>
                </a:solidFill>
                <a:cs typeface="Calibri"/>
              </a:endParaRPr>
            </a:p>
            <a:p>
              <a:pPr defTabSz="1300460" hangingPunct="1">
                <a:lnSpc>
                  <a:spcPts val="1564"/>
                </a:lnSpc>
              </a:pPr>
              <a:r>
                <a:rPr lang="es-PE" sz="1422" b="0" kern="1200" dirty="0">
                  <a:solidFill>
                    <a:prstClr val="white"/>
                  </a:solidFill>
                  <a:cs typeface="Calibri"/>
                </a:rPr>
                <a:t>Estándar de</a:t>
              </a:r>
            </a:p>
            <a:p>
              <a:pPr defTabSz="1300460" hangingPunct="1">
                <a:lnSpc>
                  <a:spcPts val="1564"/>
                </a:lnSpc>
              </a:pPr>
              <a:r>
                <a:rPr lang="es-PE" sz="1422" b="0" kern="1200" dirty="0">
                  <a:solidFill>
                    <a:prstClr val="white"/>
                  </a:solidFill>
                  <a:cs typeface="Calibri"/>
                </a:rPr>
                <a:t>cumplimiento</a:t>
              </a:r>
            </a:p>
            <a:p>
              <a:pPr defTabSz="1300460" hangingPunct="1">
                <a:lnSpc>
                  <a:spcPts val="1564"/>
                </a:lnSpc>
              </a:pPr>
              <a:endParaRPr lang="es-PE" sz="1422" b="0" kern="1200" dirty="0">
                <a:solidFill>
                  <a:prstClr val="white"/>
                </a:solidFill>
                <a:cs typeface="Calibri"/>
              </a:endParaRPr>
            </a:p>
            <a:p>
              <a:pPr defTabSz="1300460" hangingPunct="1">
                <a:lnSpc>
                  <a:spcPts val="1564"/>
                </a:lnSpc>
              </a:pPr>
              <a:r>
                <a:rPr lang="es-PE" sz="1422" b="0" kern="1200" dirty="0">
                  <a:solidFill>
                    <a:prstClr val="white"/>
                  </a:solidFill>
                  <a:cs typeface="Calibri"/>
                </a:rPr>
                <a:t>Diseño de</a:t>
              </a:r>
            </a:p>
            <a:p>
              <a:pPr defTabSz="1300460" hangingPunct="1">
                <a:lnSpc>
                  <a:spcPts val="1564"/>
                </a:lnSpc>
              </a:pPr>
              <a:r>
                <a:rPr lang="es-PE" sz="1422" b="0" kern="1200" dirty="0">
                  <a:solidFill>
                    <a:prstClr val="white"/>
                  </a:solidFill>
                  <a:cs typeface="Calibri"/>
                </a:rPr>
                <a:t>Controles</a:t>
              </a:r>
            </a:p>
            <a:p>
              <a:pPr defTabSz="1300460" hangingPunct="1">
                <a:lnSpc>
                  <a:spcPts val="1564"/>
                </a:lnSpc>
              </a:pPr>
              <a:r>
                <a:rPr lang="es-PE" sz="1422" b="0" kern="1200" dirty="0">
                  <a:solidFill>
                    <a:prstClr val="white"/>
                  </a:solidFill>
                  <a:cs typeface="Calibri"/>
                </a:rPr>
                <a:t>eficientes</a:t>
              </a:r>
            </a:p>
            <a:p>
              <a:pPr defTabSz="1300460" hangingPunct="1">
                <a:lnSpc>
                  <a:spcPts val="1564"/>
                </a:lnSpc>
              </a:pPr>
              <a:endParaRPr lang="es-PE" sz="1422" b="0" kern="1200" dirty="0">
                <a:solidFill>
                  <a:prstClr val="white"/>
                </a:solidFill>
                <a:cs typeface="Calibri"/>
              </a:endParaRPr>
            </a:p>
            <a:p>
              <a:pPr defTabSz="1300460" hangingPunct="1">
                <a:lnSpc>
                  <a:spcPts val="1564"/>
                </a:lnSpc>
              </a:pPr>
              <a:r>
                <a:rPr lang="es-PE" sz="1422" b="0" kern="1200" dirty="0">
                  <a:solidFill>
                    <a:prstClr val="white"/>
                  </a:solidFill>
                  <a:cs typeface="Calibri"/>
                </a:rPr>
                <a:t>Centrado</a:t>
              </a:r>
            </a:p>
            <a:p>
              <a:pPr defTabSz="1300460" hangingPunct="1">
                <a:lnSpc>
                  <a:spcPts val="1564"/>
                </a:lnSpc>
              </a:pPr>
              <a:r>
                <a:rPr lang="es-PE" sz="1422" b="0" kern="1200" dirty="0">
                  <a:solidFill>
                    <a:prstClr val="white"/>
                  </a:solidFill>
                  <a:cs typeface="Calibri"/>
                </a:rPr>
                <a:t>en la persona</a:t>
              </a:r>
            </a:p>
            <a:p>
              <a:pPr defTabSz="1300460" hangingPunct="1">
                <a:lnSpc>
                  <a:spcPts val="1564"/>
                </a:lnSpc>
              </a:pPr>
              <a:endParaRPr lang="es-PE" sz="1422" b="0" kern="1200" dirty="0">
                <a:solidFill>
                  <a:prstClr val="white"/>
                </a:solidFill>
                <a:cs typeface="Calibri"/>
              </a:endParaRPr>
            </a:p>
            <a:p>
              <a:pPr defTabSz="1300460" hangingPunct="1">
                <a:lnSpc>
                  <a:spcPts val="1564"/>
                </a:lnSpc>
              </a:pPr>
              <a:r>
                <a:rPr lang="es-PE" sz="1422" b="0" kern="1200" dirty="0">
                  <a:solidFill>
                    <a:prstClr val="white"/>
                  </a:solidFill>
                  <a:cs typeface="Calibri"/>
                </a:rPr>
                <a:t>Mayor</a:t>
              </a:r>
            </a:p>
            <a:p>
              <a:pPr defTabSz="1300460" hangingPunct="1">
                <a:lnSpc>
                  <a:spcPts val="1564"/>
                </a:lnSpc>
              </a:pPr>
              <a:r>
                <a:rPr lang="es-PE" sz="1422" b="0" kern="1200" dirty="0">
                  <a:solidFill>
                    <a:prstClr val="white"/>
                  </a:solidFill>
                  <a:cs typeface="Calibri"/>
                </a:rPr>
                <a:t>comunicación</a:t>
              </a:r>
            </a:p>
            <a:p>
              <a:pPr defTabSz="1300460" hangingPunct="1">
                <a:lnSpc>
                  <a:spcPts val="1564"/>
                </a:lnSpc>
              </a:pPr>
              <a:endParaRPr lang="en-US" sz="1422" b="0" kern="1200" dirty="0">
                <a:solidFill>
                  <a:prstClr val="white"/>
                </a:solidFill>
                <a:latin typeface="Calibri Light" panose="020F0302020204030204"/>
                <a:cs typeface="Calibri"/>
              </a:endParaRPr>
            </a:p>
          </p:txBody>
        </p:sp>
      </p:grpSp>
      <p:sp>
        <p:nvSpPr>
          <p:cNvPr id="19" name="Rectángulo 18">
            <a:extLst>
              <a:ext uri="{FF2B5EF4-FFF2-40B4-BE49-F238E27FC236}">
                <a16:creationId xmlns:a16="http://schemas.microsoft.com/office/drawing/2014/main" id="{05B9A7CE-C0D7-4197-992A-89BCF8939A6F}"/>
              </a:ext>
            </a:extLst>
          </p:cNvPr>
          <p:cNvSpPr/>
          <p:nvPr/>
        </p:nvSpPr>
        <p:spPr>
          <a:xfrm>
            <a:off x="10323010" y="-1594557"/>
            <a:ext cx="2115767" cy="568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grpSp>
        <p:nvGrpSpPr>
          <p:cNvPr id="75" name="Grupo 74">
            <a:extLst>
              <a:ext uri="{FF2B5EF4-FFF2-40B4-BE49-F238E27FC236}">
                <a16:creationId xmlns:a16="http://schemas.microsoft.com/office/drawing/2014/main" id="{26591CE7-F012-432E-894D-2F6231BCE5E4}"/>
              </a:ext>
            </a:extLst>
          </p:cNvPr>
          <p:cNvGrpSpPr/>
          <p:nvPr/>
        </p:nvGrpSpPr>
        <p:grpSpPr>
          <a:xfrm>
            <a:off x="12926199" y="1742841"/>
            <a:ext cx="3171226" cy="500759"/>
            <a:chOff x="7704198" y="1225095"/>
            <a:chExt cx="2229768" cy="352096"/>
          </a:xfrm>
        </p:grpSpPr>
        <p:pic>
          <p:nvPicPr>
            <p:cNvPr id="72" name="Imagen 71">
              <a:extLst>
                <a:ext uri="{FF2B5EF4-FFF2-40B4-BE49-F238E27FC236}">
                  <a16:creationId xmlns:a16="http://schemas.microsoft.com/office/drawing/2014/main" id="{F474B581-E805-4FFC-A5FF-4753888DC8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33" t="18375" r="10992" b="14138"/>
            <a:stretch/>
          </p:blipFill>
          <p:spPr>
            <a:xfrm>
              <a:off x="7704198" y="1292274"/>
              <a:ext cx="648072" cy="284917"/>
            </a:xfrm>
            <a:prstGeom prst="rect">
              <a:avLst/>
            </a:prstGeom>
          </p:spPr>
        </p:pic>
        <p:pic>
          <p:nvPicPr>
            <p:cNvPr id="73" name="Picture 6" descr="C:\Users\narroyo.PCM\Desktop\Logos\LOGO PCM APROBADO.png">
              <a:extLst>
                <a:ext uri="{FF2B5EF4-FFF2-40B4-BE49-F238E27FC236}">
                  <a16:creationId xmlns:a16="http://schemas.microsoft.com/office/drawing/2014/main" id="{D60069D3-558B-4CA0-B80D-615F6CC68B0D}"/>
                </a:ext>
              </a:extLst>
            </p:cNvPr>
            <p:cNvPicPr>
              <a:picLocks noChangeAspect="1" noChangeArrowheads="1"/>
            </p:cNvPicPr>
            <p:nvPr/>
          </p:nvPicPr>
          <p:blipFill>
            <a:blip r:embed="rId5"/>
            <a:srcRect/>
            <a:stretch>
              <a:fillRect/>
            </a:stretch>
          </p:blipFill>
          <p:spPr bwMode="auto">
            <a:xfrm>
              <a:off x="9141878" y="1336735"/>
              <a:ext cx="792088" cy="160036"/>
            </a:xfrm>
            <a:prstGeom prst="rect">
              <a:avLst/>
            </a:prstGeom>
            <a:noFill/>
            <a:ln w="9525">
              <a:noFill/>
              <a:miter lim="800000"/>
              <a:headEnd/>
              <a:tailEnd/>
            </a:ln>
          </p:spPr>
        </p:pic>
        <p:sp>
          <p:nvSpPr>
            <p:cNvPr id="74" name="Rectángulo 73">
              <a:extLst>
                <a:ext uri="{FF2B5EF4-FFF2-40B4-BE49-F238E27FC236}">
                  <a16:creationId xmlns:a16="http://schemas.microsoft.com/office/drawing/2014/main" id="{15A349EE-42D4-432A-BD68-BE65828EE32C}"/>
                </a:ext>
              </a:extLst>
            </p:cNvPr>
            <p:cNvSpPr/>
            <p:nvPr/>
          </p:nvSpPr>
          <p:spPr>
            <a:xfrm>
              <a:off x="8464785" y="1225095"/>
              <a:ext cx="511934" cy="341921"/>
            </a:xfrm>
            <a:prstGeom prst="rect">
              <a:avLst/>
            </a:prstGeom>
          </p:spPr>
          <p:txBody>
            <a:bodyPr wrap="none">
              <a:spAutoFit/>
            </a:bodyPr>
            <a:lstStyle/>
            <a:p>
              <a:pPr algn="l" defTabSz="1300460" hangingPunct="1"/>
              <a:r>
                <a:rPr lang="es-PE" sz="2560" i="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G</a:t>
              </a:r>
              <a:r>
                <a:rPr lang="es-PE" sz="2560" b="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20</a:t>
              </a:r>
              <a:endParaRPr lang="es-PE" sz="2560" b="0" kern="1200" dirty="0">
                <a:solidFill>
                  <a:prstClr val="black"/>
                </a:solidFill>
                <a:latin typeface="Calibri" panose="020F0502020204030204"/>
              </a:endParaRPr>
            </a:p>
          </p:txBody>
        </p:sp>
      </p:grpSp>
      <p:grpSp>
        <p:nvGrpSpPr>
          <p:cNvPr id="14" name="Grupo 13">
            <a:extLst>
              <a:ext uri="{FF2B5EF4-FFF2-40B4-BE49-F238E27FC236}">
                <a16:creationId xmlns:a16="http://schemas.microsoft.com/office/drawing/2014/main" id="{CB16453B-FEF0-4B96-9CBE-1CD1E1388ECD}"/>
              </a:ext>
            </a:extLst>
          </p:cNvPr>
          <p:cNvGrpSpPr/>
          <p:nvPr/>
        </p:nvGrpSpPr>
        <p:grpSpPr>
          <a:xfrm>
            <a:off x="10368896" y="2562226"/>
            <a:ext cx="1976959" cy="1854660"/>
            <a:chOff x="728948" y="1728982"/>
            <a:chExt cx="813107" cy="762807"/>
          </a:xfrm>
        </p:grpSpPr>
        <p:sp>
          <p:nvSpPr>
            <p:cNvPr id="16" name="Elipse 15">
              <a:extLst>
                <a:ext uri="{FF2B5EF4-FFF2-40B4-BE49-F238E27FC236}">
                  <a16:creationId xmlns:a16="http://schemas.microsoft.com/office/drawing/2014/main" id="{FB24903B-99E3-4AA9-A8EF-27B523495E6F}"/>
                </a:ext>
              </a:extLst>
            </p:cNvPr>
            <p:cNvSpPr/>
            <p:nvPr/>
          </p:nvSpPr>
          <p:spPr>
            <a:xfrm>
              <a:off x="738748" y="1728982"/>
              <a:ext cx="777855" cy="762807"/>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lnSpc>
                  <a:spcPts val="1707"/>
                </a:lnSpc>
              </a:pPr>
              <a:endParaRPr lang="es-PE" sz="2560" b="0" kern="1200">
                <a:solidFill>
                  <a:prstClr val="white"/>
                </a:solidFill>
              </a:endParaRPr>
            </a:p>
          </p:txBody>
        </p:sp>
        <p:sp>
          <p:nvSpPr>
            <p:cNvPr id="20" name="CuadroTexto 19">
              <a:extLst>
                <a:ext uri="{FF2B5EF4-FFF2-40B4-BE49-F238E27FC236}">
                  <a16:creationId xmlns:a16="http://schemas.microsoft.com/office/drawing/2014/main" id="{B711CBF7-1AA3-4ED9-9FDF-C79F133822DD}"/>
                </a:ext>
              </a:extLst>
            </p:cNvPr>
            <p:cNvSpPr txBox="1"/>
            <p:nvPr/>
          </p:nvSpPr>
          <p:spPr>
            <a:xfrm>
              <a:off x="728948" y="1976614"/>
              <a:ext cx="813107" cy="259502"/>
            </a:xfrm>
            <a:prstGeom prst="rect">
              <a:avLst/>
            </a:prstGeom>
            <a:noFill/>
          </p:spPr>
          <p:txBody>
            <a:bodyPr wrap="square" rtlCol="0">
              <a:spAutoFit/>
            </a:bodyPr>
            <a:lstStyle/>
            <a:p>
              <a:pPr defTabSz="1300460" hangingPunct="1">
                <a:lnSpc>
                  <a:spcPts val="2133"/>
                </a:lnSpc>
              </a:pPr>
              <a:r>
                <a:rPr lang="es-PE" sz="2276" kern="1200" dirty="0">
                  <a:solidFill>
                    <a:prstClr val="white"/>
                  </a:solidFill>
                  <a:latin typeface="Helvetica" panose="020B0604020202020204" pitchFamily="34" charset="0"/>
                  <a:cs typeface="Helvetica" panose="020B0604020202020204" pitchFamily="34" charset="0"/>
                </a:rPr>
                <a:t>Enfoque integridad</a:t>
              </a:r>
              <a:endParaRPr lang="es-PE" sz="2276" b="0" kern="1200" dirty="0">
                <a:solidFill>
                  <a:prstClr val="white"/>
                </a:solidFill>
                <a:latin typeface="Helvetica" panose="020B0604020202020204" pitchFamily="34" charset="0"/>
                <a:cs typeface="Helvetica" panose="020B0604020202020204" pitchFamily="34" charset="0"/>
              </a:endParaRPr>
            </a:p>
          </p:txBody>
        </p:sp>
      </p:grpSp>
      <p:grpSp>
        <p:nvGrpSpPr>
          <p:cNvPr id="98" name="Grupo 97">
            <a:extLst>
              <a:ext uri="{FF2B5EF4-FFF2-40B4-BE49-F238E27FC236}">
                <a16:creationId xmlns:a16="http://schemas.microsoft.com/office/drawing/2014/main" id="{DA059D82-9ECA-43A1-AD95-31230CD22D2A}"/>
              </a:ext>
            </a:extLst>
          </p:cNvPr>
          <p:cNvGrpSpPr/>
          <p:nvPr/>
        </p:nvGrpSpPr>
        <p:grpSpPr>
          <a:xfrm>
            <a:off x="13077375" y="2506284"/>
            <a:ext cx="3248317" cy="2127064"/>
            <a:chOff x="9724229" y="1762231"/>
            <a:chExt cx="2283973" cy="1495592"/>
          </a:xfrm>
        </p:grpSpPr>
        <p:grpSp>
          <p:nvGrpSpPr>
            <p:cNvPr id="92" name="Grupo 91">
              <a:extLst>
                <a:ext uri="{FF2B5EF4-FFF2-40B4-BE49-F238E27FC236}">
                  <a16:creationId xmlns:a16="http://schemas.microsoft.com/office/drawing/2014/main" id="{D35EA855-2CC7-460D-9DF8-B2F4B3A35D7F}"/>
                </a:ext>
              </a:extLst>
            </p:cNvPr>
            <p:cNvGrpSpPr/>
            <p:nvPr/>
          </p:nvGrpSpPr>
          <p:grpSpPr>
            <a:xfrm>
              <a:off x="10902521" y="1762232"/>
              <a:ext cx="963171" cy="1169564"/>
              <a:chOff x="6312024" y="1340768"/>
              <a:chExt cx="2016224" cy="2448272"/>
            </a:xfrm>
          </p:grpSpPr>
          <p:sp>
            <p:nvSpPr>
              <p:cNvPr id="93" name="Rectángulo 92">
                <a:extLst>
                  <a:ext uri="{FF2B5EF4-FFF2-40B4-BE49-F238E27FC236}">
                    <a16:creationId xmlns:a16="http://schemas.microsoft.com/office/drawing/2014/main" id="{7B72ECE3-03EC-46F0-A19B-D89CE74BCA11}"/>
                  </a:ext>
                </a:extLst>
              </p:cNvPr>
              <p:cNvSpPr/>
              <p:nvPr/>
            </p:nvSpPr>
            <p:spPr>
              <a:xfrm>
                <a:off x="6312024" y="1340768"/>
                <a:ext cx="2016224" cy="2448272"/>
              </a:xfrm>
              <a:prstGeom prst="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pic>
            <p:nvPicPr>
              <p:cNvPr id="94" name="Imagen 93">
                <a:extLst>
                  <a:ext uri="{FF2B5EF4-FFF2-40B4-BE49-F238E27FC236}">
                    <a16:creationId xmlns:a16="http://schemas.microsoft.com/office/drawing/2014/main" id="{AE4AEFB7-E569-44A2-AFBD-DF1E0D7A6A5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84032" y="1412776"/>
                <a:ext cx="1847637" cy="2294362"/>
              </a:xfrm>
              <a:prstGeom prst="rect">
                <a:avLst/>
              </a:prstGeom>
              <a:ln w="12700">
                <a:solidFill>
                  <a:schemeClr val="tx1"/>
                </a:solidFill>
              </a:ln>
              <a:effectLst/>
            </p:spPr>
          </p:pic>
        </p:grpSp>
        <p:pic>
          <p:nvPicPr>
            <p:cNvPr id="95" name="Imagen 94">
              <a:extLst>
                <a:ext uri="{FF2B5EF4-FFF2-40B4-BE49-F238E27FC236}">
                  <a16:creationId xmlns:a16="http://schemas.microsoft.com/office/drawing/2014/main" id="{1E815322-BEAB-4FDD-B496-710652BE9260}"/>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9769167" y="1762231"/>
              <a:ext cx="935652" cy="1169565"/>
            </a:xfrm>
            <a:prstGeom prst="rect">
              <a:avLst/>
            </a:prstGeom>
            <a:ln>
              <a:solidFill>
                <a:schemeClr val="tx1">
                  <a:lumMod val="20000"/>
                  <a:lumOff val="80000"/>
                </a:schemeClr>
              </a:solidFill>
            </a:ln>
          </p:spPr>
        </p:pic>
        <p:sp>
          <p:nvSpPr>
            <p:cNvPr id="96" name="TextBox 81">
              <a:extLst>
                <a:ext uri="{FF2B5EF4-FFF2-40B4-BE49-F238E27FC236}">
                  <a16:creationId xmlns:a16="http://schemas.microsoft.com/office/drawing/2014/main" id="{869FA738-50B0-476E-B303-27820143318A}"/>
                </a:ext>
              </a:extLst>
            </p:cNvPr>
            <p:cNvSpPr txBox="1"/>
            <p:nvPr/>
          </p:nvSpPr>
          <p:spPr>
            <a:xfrm>
              <a:off x="9724229" y="3041799"/>
              <a:ext cx="1105681" cy="216024"/>
            </a:xfrm>
            <a:prstGeom prst="rect">
              <a:avLst/>
            </a:prstGeom>
            <a:noFill/>
          </p:spPr>
          <p:txBody>
            <a:bodyPr wrap="square" lIns="0" tIns="0" rIns="173359" bIns="0" rtlCol="0">
              <a:noAutofit/>
            </a:bodyPr>
            <a:lstStyle/>
            <a:p>
              <a:pPr defTabSz="1300460" hangingPunct="1">
                <a:lnSpc>
                  <a:spcPts val="2133"/>
                </a:lnSpc>
              </a:pPr>
              <a:r>
                <a:rPr lang="es-PE" sz="1707" b="0" kern="1200" dirty="0">
                  <a:solidFill>
                    <a:prstClr val="black"/>
                  </a:solidFill>
                </a:rPr>
                <a:t>2017</a:t>
              </a:r>
              <a:endParaRPr lang="en-US" sz="1707" b="0" kern="1200" dirty="0">
                <a:solidFill>
                  <a:prstClr val="black"/>
                </a:solidFill>
                <a:latin typeface="Calibri Light" panose="020F0302020204030204"/>
                <a:cs typeface="Calibri"/>
              </a:endParaRPr>
            </a:p>
          </p:txBody>
        </p:sp>
        <p:sp>
          <p:nvSpPr>
            <p:cNvPr id="97" name="TextBox 81">
              <a:extLst>
                <a:ext uri="{FF2B5EF4-FFF2-40B4-BE49-F238E27FC236}">
                  <a16:creationId xmlns:a16="http://schemas.microsoft.com/office/drawing/2014/main" id="{FE92E9A3-C82D-4971-9D33-EB76C6FFC8E9}"/>
                </a:ext>
              </a:extLst>
            </p:cNvPr>
            <p:cNvSpPr txBox="1"/>
            <p:nvPr/>
          </p:nvSpPr>
          <p:spPr>
            <a:xfrm>
              <a:off x="10902521" y="3041799"/>
              <a:ext cx="1105681" cy="216024"/>
            </a:xfrm>
            <a:prstGeom prst="rect">
              <a:avLst/>
            </a:prstGeom>
            <a:noFill/>
          </p:spPr>
          <p:txBody>
            <a:bodyPr wrap="square" lIns="0" tIns="0" rIns="173359" bIns="0" rtlCol="0">
              <a:noAutofit/>
            </a:bodyPr>
            <a:lstStyle/>
            <a:p>
              <a:pPr defTabSz="1300460" hangingPunct="1">
                <a:lnSpc>
                  <a:spcPts val="2133"/>
                </a:lnSpc>
              </a:pPr>
              <a:r>
                <a:rPr lang="es-PE" sz="1707" b="0" kern="1200" dirty="0">
                  <a:solidFill>
                    <a:prstClr val="black"/>
                  </a:solidFill>
                </a:rPr>
                <a:t>2018</a:t>
              </a:r>
              <a:endParaRPr lang="en-US" sz="1707" b="0" kern="1200" dirty="0">
                <a:solidFill>
                  <a:prstClr val="black"/>
                </a:solidFill>
                <a:latin typeface="Calibri Light" panose="020F0302020204030204"/>
                <a:cs typeface="Calibri"/>
              </a:endParaRPr>
            </a:p>
          </p:txBody>
        </p:sp>
      </p:grpSp>
      <p:grpSp>
        <p:nvGrpSpPr>
          <p:cNvPr id="104" name="Grupo 103">
            <a:extLst>
              <a:ext uri="{FF2B5EF4-FFF2-40B4-BE49-F238E27FC236}">
                <a16:creationId xmlns:a16="http://schemas.microsoft.com/office/drawing/2014/main" id="{215C4935-66B8-4F75-B9E8-024A4C1B6FE5}"/>
              </a:ext>
            </a:extLst>
          </p:cNvPr>
          <p:cNvGrpSpPr/>
          <p:nvPr/>
        </p:nvGrpSpPr>
        <p:grpSpPr>
          <a:xfrm>
            <a:off x="5077671" y="4220489"/>
            <a:ext cx="5092479" cy="2253687"/>
            <a:chOff x="4018202" y="3015569"/>
            <a:chExt cx="3970069" cy="1584624"/>
          </a:xfrm>
        </p:grpSpPr>
        <p:sp>
          <p:nvSpPr>
            <p:cNvPr id="99" name="Rectángulo 98">
              <a:extLst>
                <a:ext uri="{FF2B5EF4-FFF2-40B4-BE49-F238E27FC236}">
                  <a16:creationId xmlns:a16="http://schemas.microsoft.com/office/drawing/2014/main" id="{1FE8CD09-A33B-44AA-969E-CFF7D69C32CF}"/>
                </a:ext>
              </a:extLst>
            </p:cNvPr>
            <p:cNvSpPr/>
            <p:nvPr/>
          </p:nvSpPr>
          <p:spPr>
            <a:xfrm>
              <a:off x="4143219" y="3015569"/>
              <a:ext cx="3614656" cy="425597"/>
            </a:xfrm>
            <a:prstGeom prst="rect">
              <a:avLst/>
            </a:prstGeom>
          </p:spPr>
          <p:txBody>
            <a:bodyPr wrap="square">
              <a:spAutoFit/>
            </a:bodyPr>
            <a:lstStyle/>
            <a:p>
              <a:pPr defTabSz="1300460" hangingPunct="1">
                <a:lnSpc>
                  <a:spcPts val="1991"/>
                </a:lnSpc>
              </a:pPr>
              <a:r>
                <a:rPr lang="es-PE" sz="2560" kern="1200" dirty="0">
                  <a:solidFill>
                    <a:prstClr val="black"/>
                  </a:solidFill>
                  <a:cs typeface="Helvetica" panose="020B0604020202020204" pitchFamily="34" charset="0"/>
                </a:rPr>
                <a:t>Faltas éticas e infracciones</a:t>
              </a:r>
            </a:p>
            <a:p>
              <a:pPr defTabSz="1300460" hangingPunct="1">
                <a:lnSpc>
                  <a:spcPts val="1991"/>
                </a:lnSpc>
              </a:pPr>
              <a:r>
                <a:rPr lang="es-PE" sz="2560" kern="1200" dirty="0">
                  <a:solidFill>
                    <a:prstClr val="black"/>
                  </a:solidFill>
                  <a:cs typeface="Helvetica" panose="020B0604020202020204" pitchFamily="34" charset="0"/>
                </a:rPr>
                <a:t>administrativas</a:t>
              </a:r>
            </a:p>
          </p:txBody>
        </p:sp>
        <p:sp>
          <p:nvSpPr>
            <p:cNvPr id="100" name="TextBox 81">
              <a:extLst>
                <a:ext uri="{FF2B5EF4-FFF2-40B4-BE49-F238E27FC236}">
                  <a16:creationId xmlns:a16="http://schemas.microsoft.com/office/drawing/2014/main" id="{C344956D-52F0-4BA6-82B5-E1835C0210F7}"/>
                </a:ext>
              </a:extLst>
            </p:cNvPr>
            <p:cNvSpPr txBox="1"/>
            <p:nvPr/>
          </p:nvSpPr>
          <p:spPr>
            <a:xfrm>
              <a:off x="4018202" y="3515464"/>
              <a:ext cx="3970069" cy="1084729"/>
            </a:xfrm>
            <a:prstGeom prst="rect">
              <a:avLst/>
            </a:prstGeom>
            <a:noFill/>
          </p:spPr>
          <p:txBody>
            <a:bodyPr wrap="square" lIns="0" tIns="0" rIns="173359" bIns="0" rtlCol="0">
              <a:noAutofit/>
            </a:bodyPr>
            <a:lstStyle/>
            <a:p>
              <a:pPr defTabSz="1300460" hangingPunct="1">
                <a:lnSpc>
                  <a:spcPts val="1280"/>
                </a:lnSpc>
              </a:pPr>
              <a:r>
                <a:rPr lang="es-PE" sz="2133" b="0" kern="1200" dirty="0">
                  <a:solidFill>
                    <a:prstClr val="black"/>
                  </a:solidFill>
                </a:rPr>
                <a:t>Uso inadecuado de bienes</a:t>
              </a:r>
            </a:p>
            <a:p>
              <a:pPr defTabSz="1300460" hangingPunct="1">
                <a:lnSpc>
                  <a:spcPts val="1280"/>
                </a:lnSpc>
              </a:pPr>
              <a:endParaRPr lang="es-PE" sz="2133" b="0" kern="1200" dirty="0">
                <a:solidFill>
                  <a:prstClr val="black"/>
                </a:solidFill>
                <a:cs typeface="Calibri"/>
              </a:endParaRPr>
            </a:p>
            <a:p>
              <a:pPr defTabSz="1300460" hangingPunct="1">
                <a:lnSpc>
                  <a:spcPts val="1280"/>
                </a:lnSpc>
              </a:pPr>
              <a:r>
                <a:rPr lang="es-PE" sz="2133" b="0" kern="1200" dirty="0">
                  <a:solidFill>
                    <a:prstClr val="black"/>
                  </a:solidFill>
                  <a:cs typeface="Calibri"/>
                </a:rPr>
                <a:t>Conflictos de interés</a:t>
              </a:r>
              <a:endParaRPr lang="en-US" sz="2133" b="0" kern="1200" dirty="0">
                <a:solidFill>
                  <a:prstClr val="black"/>
                </a:solidFill>
                <a:latin typeface="Calibri Light" panose="020F0302020204030204"/>
                <a:cs typeface="Calibri"/>
              </a:endParaRPr>
            </a:p>
            <a:p>
              <a:pPr defTabSz="1300460" hangingPunct="1">
                <a:lnSpc>
                  <a:spcPts val="1280"/>
                </a:lnSpc>
              </a:pPr>
              <a:endParaRPr lang="en-US" sz="2133" b="0" kern="1200" dirty="0">
                <a:solidFill>
                  <a:prstClr val="black"/>
                </a:solidFill>
                <a:latin typeface="Calibri Light" panose="020F0302020204030204"/>
                <a:cs typeface="Calibri"/>
              </a:endParaRPr>
            </a:p>
            <a:p>
              <a:pPr defTabSz="1300460" hangingPunct="1">
                <a:lnSpc>
                  <a:spcPts val="1280"/>
                </a:lnSpc>
              </a:pPr>
              <a:r>
                <a:rPr lang="es-PE" sz="2133" b="0" kern="1200" dirty="0">
                  <a:solidFill>
                    <a:prstClr val="black"/>
                  </a:solidFill>
                  <a:cs typeface="Calibri"/>
                </a:rPr>
                <a:t>Mal uso de información privilegiada</a:t>
              </a:r>
            </a:p>
            <a:p>
              <a:pPr defTabSz="1300460" hangingPunct="1">
                <a:lnSpc>
                  <a:spcPts val="1280"/>
                </a:lnSpc>
              </a:pPr>
              <a:endParaRPr lang="es-PE" sz="2133" b="0" kern="1200" dirty="0">
                <a:solidFill>
                  <a:prstClr val="black"/>
                </a:solidFill>
                <a:cs typeface="Calibri"/>
              </a:endParaRPr>
            </a:p>
            <a:p>
              <a:pPr defTabSz="1300460" hangingPunct="1">
                <a:lnSpc>
                  <a:spcPts val="1280"/>
                </a:lnSpc>
              </a:pPr>
              <a:r>
                <a:rPr lang="es-PE" sz="2133" b="0" kern="1200" dirty="0">
                  <a:solidFill>
                    <a:prstClr val="black"/>
                  </a:solidFill>
                  <a:cs typeface="Calibri"/>
                </a:rPr>
                <a:t>Falta de transparencia</a:t>
              </a:r>
              <a:endParaRPr lang="en-US" sz="2133" b="0" kern="1200" dirty="0">
                <a:solidFill>
                  <a:prstClr val="black"/>
                </a:solidFill>
                <a:latin typeface="Calibri Light" panose="020F0302020204030204"/>
                <a:cs typeface="Calibri"/>
              </a:endParaRPr>
            </a:p>
          </p:txBody>
        </p:sp>
      </p:grpSp>
      <p:grpSp>
        <p:nvGrpSpPr>
          <p:cNvPr id="103" name="Grupo 102">
            <a:extLst>
              <a:ext uri="{FF2B5EF4-FFF2-40B4-BE49-F238E27FC236}">
                <a16:creationId xmlns:a16="http://schemas.microsoft.com/office/drawing/2014/main" id="{FA7072EF-A389-4A1C-9874-1A451A62E4B9}"/>
              </a:ext>
            </a:extLst>
          </p:cNvPr>
          <p:cNvGrpSpPr/>
          <p:nvPr/>
        </p:nvGrpSpPr>
        <p:grpSpPr>
          <a:xfrm>
            <a:off x="5472169" y="6350221"/>
            <a:ext cx="4438716" cy="1929562"/>
            <a:chOff x="585988" y="5075766"/>
            <a:chExt cx="3120972" cy="1356723"/>
          </a:xfrm>
        </p:grpSpPr>
        <p:sp>
          <p:nvSpPr>
            <p:cNvPr id="101" name="Rectángulo 100">
              <a:extLst>
                <a:ext uri="{FF2B5EF4-FFF2-40B4-BE49-F238E27FC236}">
                  <a16:creationId xmlns:a16="http://schemas.microsoft.com/office/drawing/2014/main" id="{C163403D-67E3-4ECA-BF70-73CB64DE7A6E}"/>
                </a:ext>
              </a:extLst>
            </p:cNvPr>
            <p:cNvSpPr/>
            <p:nvPr/>
          </p:nvSpPr>
          <p:spPr>
            <a:xfrm>
              <a:off x="713067" y="5075766"/>
              <a:ext cx="2737399" cy="245259"/>
            </a:xfrm>
            <a:prstGeom prst="rect">
              <a:avLst/>
            </a:prstGeom>
          </p:spPr>
          <p:txBody>
            <a:bodyPr wrap="square">
              <a:spAutoFit/>
            </a:bodyPr>
            <a:lstStyle/>
            <a:p>
              <a:pPr defTabSz="1300460" hangingPunct="1">
                <a:lnSpc>
                  <a:spcPts val="1991"/>
                </a:lnSpc>
              </a:pPr>
              <a:r>
                <a:rPr lang="es-PE" sz="2560" kern="1200" dirty="0">
                  <a:solidFill>
                    <a:prstClr val="black"/>
                  </a:solidFill>
                  <a:cs typeface="Helvetica" panose="020B0604020202020204" pitchFamily="34" charset="0"/>
                </a:rPr>
                <a:t>Problemas de gestión</a:t>
              </a:r>
            </a:p>
          </p:txBody>
        </p:sp>
        <p:sp>
          <p:nvSpPr>
            <p:cNvPr id="102" name="TextBox 81">
              <a:extLst>
                <a:ext uri="{FF2B5EF4-FFF2-40B4-BE49-F238E27FC236}">
                  <a16:creationId xmlns:a16="http://schemas.microsoft.com/office/drawing/2014/main" id="{919F1D28-52A6-4CD0-9E6D-2426CD7EADF9}"/>
                </a:ext>
              </a:extLst>
            </p:cNvPr>
            <p:cNvSpPr txBox="1"/>
            <p:nvPr/>
          </p:nvSpPr>
          <p:spPr>
            <a:xfrm>
              <a:off x="585988" y="5434565"/>
              <a:ext cx="3120972" cy="997924"/>
            </a:xfrm>
            <a:prstGeom prst="rect">
              <a:avLst/>
            </a:prstGeom>
            <a:noFill/>
          </p:spPr>
          <p:txBody>
            <a:bodyPr wrap="square" lIns="0" tIns="0" rIns="173359" bIns="0" rtlCol="0">
              <a:noAutofit/>
            </a:bodyPr>
            <a:lstStyle/>
            <a:p>
              <a:pPr defTabSz="1300460" hangingPunct="1">
                <a:lnSpc>
                  <a:spcPts val="1280"/>
                </a:lnSpc>
              </a:pPr>
              <a:r>
                <a:rPr lang="es-PE" sz="2133" b="0" kern="1200" dirty="0">
                  <a:solidFill>
                    <a:prstClr val="black"/>
                  </a:solidFill>
                </a:rPr>
                <a:t>Débil meritocracia</a:t>
              </a:r>
            </a:p>
            <a:p>
              <a:pPr defTabSz="1300460" hangingPunct="1">
                <a:lnSpc>
                  <a:spcPts val="1280"/>
                </a:lnSpc>
              </a:pPr>
              <a:endParaRPr lang="es-PE" sz="2133" b="0" kern="1200" dirty="0">
                <a:solidFill>
                  <a:prstClr val="black"/>
                </a:solidFill>
                <a:cs typeface="Calibri"/>
              </a:endParaRPr>
            </a:p>
            <a:p>
              <a:pPr defTabSz="1300460" hangingPunct="1">
                <a:lnSpc>
                  <a:spcPts val="1849"/>
                </a:lnSpc>
              </a:pPr>
              <a:r>
                <a:rPr lang="es-PE" sz="2133" b="0" kern="1200" dirty="0">
                  <a:solidFill>
                    <a:prstClr val="black"/>
                  </a:solidFill>
                  <a:cs typeface="Calibri"/>
                </a:rPr>
                <a:t>Ausencia de normas</a:t>
              </a:r>
            </a:p>
            <a:p>
              <a:pPr defTabSz="1300460" hangingPunct="1">
                <a:lnSpc>
                  <a:spcPts val="1849"/>
                </a:lnSpc>
              </a:pPr>
              <a:r>
                <a:rPr lang="es-PE" sz="2133" b="0" kern="1200" dirty="0">
                  <a:solidFill>
                    <a:prstClr val="black"/>
                  </a:solidFill>
                  <a:cs typeface="Calibri"/>
                </a:rPr>
                <a:t>de conducta claras</a:t>
              </a:r>
              <a:endParaRPr lang="en-US" sz="2133" b="0" kern="1200" dirty="0">
                <a:solidFill>
                  <a:prstClr val="black"/>
                </a:solidFill>
                <a:latin typeface="Calibri Light" panose="020F0302020204030204"/>
                <a:cs typeface="Calibri"/>
              </a:endParaRPr>
            </a:p>
            <a:p>
              <a:pPr defTabSz="1300460" hangingPunct="1">
                <a:lnSpc>
                  <a:spcPts val="1280"/>
                </a:lnSpc>
              </a:pPr>
              <a:endParaRPr lang="en-US" sz="2133" b="0" kern="1200" dirty="0">
                <a:solidFill>
                  <a:prstClr val="black"/>
                </a:solidFill>
                <a:latin typeface="Calibri Light" panose="020F0302020204030204"/>
                <a:cs typeface="Calibri"/>
              </a:endParaRPr>
            </a:p>
            <a:p>
              <a:pPr defTabSz="1300460" hangingPunct="1">
                <a:lnSpc>
                  <a:spcPts val="1280"/>
                </a:lnSpc>
              </a:pPr>
              <a:r>
                <a:rPr lang="es-PE" sz="2133" b="0" kern="1200" dirty="0">
                  <a:solidFill>
                    <a:prstClr val="black"/>
                  </a:solidFill>
                  <a:cs typeface="Calibri"/>
                </a:rPr>
                <a:t>Injerencia política</a:t>
              </a:r>
              <a:endParaRPr lang="en-US" sz="2133" b="0" kern="1200" dirty="0">
                <a:solidFill>
                  <a:prstClr val="black"/>
                </a:solidFill>
                <a:latin typeface="Calibri Light" panose="020F0302020204030204"/>
                <a:cs typeface="Calibri"/>
              </a:endParaRPr>
            </a:p>
          </p:txBody>
        </p:sp>
      </p:grpSp>
      <p:grpSp>
        <p:nvGrpSpPr>
          <p:cNvPr id="105" name="Grupo 104">
            <a:extLst>
              <a:ext uri="{FF2B5EF4-FFF2-40B4-BE49-F238E27FC236}">
                <a16:creationId xmlns:a16="http://schemas.microsoft.com/office/drawing/2014/main" id="{E3AEE340-5F0D-4764-967C-F7D8BA186BA3}"/>
              </a:ext>
            </a:extLst>
          </p:cNvPr>
          <p:cNvGrpSpPr/>
          <p:nvPr/>
        </p:nvGrpSpPr>
        <p:grpSpPr>
          <a:xfrm>
            <a:off x="6398399" y="2462609"/>
            <a:ext cx="2257739" cy="1084988"/>
            <a:chOff x="1433370" y="5294419"/>
            <a:chExt cx="1587473" cy="762882"/>
          </a:xfrm>
        </p:grpSpPr>
        <p:sp>
          <p:nvSpPr>
            <p:cNvPr id="106" name="Rectángulo 105">
              <a:extLst>
                <a:ext uri="{FF2B5EF4-FFF2-40B4-BE49-F238E27FC236}">
                  <a16:creationId xmlns:a16="http://schemas.microsoft.com/office/drawing/2014/main" id="{D6F7071B-070F-40EF-84B6-D1DC672D63C9}"/>
                </a:ext>
              </a:extLst>
            </p:cNvPr>
            <p:cNvSpPr/>
            <p:nvPr/>
          </p:nvSpPr>
          <p:spPr>
            <a:xfrm>
              <a:off x="1597482" y="5294419"/>
              <a:ext cx="999564" cy="245259"/>
            </a:xfrm>
            <a:prstGeom prst="rect">
              <a:avLst/>
            </a:prstGeom>
          </p:spPr>
          <p:txBody>
            <a:bodyPr wrap="square">
              <a:spAutoFit/>
            </a:bodyPr>
            <a:lstStyle/>
            <a:p>
              <a:pPr defTabSz="1300460" hangingPunct="1">
                <a:lnSpc>
                  <a:spcPts val="1991"/>
                </a:lnSpc>
              </a:pPr>
              <a:r>
                <a:rPr lang="es-PE" sz="2560" kern="1200" dirty="0">
                  <a:solidFill>
                    <a:prstClr val="black"/>
                  </a:solidFill>
                  <a:cs typeface="Helvetica" panose="020B0604020202020204" pitchFamily="34" charset="0"/>
                </a:rPr>
                <a:t>Delitos</a:t>
              </a:r>
            </a:p>
          </p:txBody>
        </p:sp>
        <p:sp>
          <p:nvSpPr>
            <p:cNvPr id="107" name="TextBox 81">
              <a:extLst>
                <a:ext uri="{FF2B5EF4-FFF2-40B4-BE49-F238E27FC236}">
                  <a16:creationId xmlns:a16="http://schemas.microsoft.com/office/drawing/2014/main" id="{95AC9D05-4146-4EE1-9223-3362D15247DF}"/>
                </a:ext>
              </a:extLst>
            </p:cNvPr>
            <p:cNvSpPr txBox="1"/>
            <p:nvPr/>
          </p:nvSpPr>
          <p:spPr>
            <a:xfrm>
              <a:off x="1433370" y="5554842"/>
              <a:ext cx="1587473" cy="502459"/>
            </a:xfrm>
            <a:prstGeom prst="rect">
              <a:avLst/>
            </a:prstGeom>
            <a:noFill/>
          </p:spPr>
          <p:txBody>
            <a:bodyPr wrap="square" lIns="0" tIns="0" rIns="173359" bIns="0" rtlCol="0">
              <a:noAutofit/>
            </a:bodyPr>
            <a:lstStyle/>
            <a:p>
              <a:pPr defTabSz="1300460" hangingPunct="1">
                <a:lnSpc>
                  <a:spcPts val="1564"/>
                </a:lnSpc>
              </a:pPr>
              <a:r>
                <a:rPr lang="es-PE" sz="1991" b="0" kern="1200" dirty="0">
                  <a:solidFill>
                    <a:prstClr val="black"/>
                  </a:solidFill>
                </a:rPr>
                <a:t>Soborno, </a:t>
              </a:r>
              <a:r>
                <a:rPr lang="es-PE" sz="1991" b="0" kern="1200" dirty="0">
                  <a:solidFill>
                    <a:prstClr val="black"/>
                  </a:solidFill>
                  <a:cs typeface="Calibri"/>
                </a:rPr>
                <a:t>colusión</a:t>
              </a:r>
            </a:p>
            <a:p>
              <a:pPr defTabSz="1300460" hangingPunct="1">
                <a:lnSpc>
                  <a:spcPts val="1849"/>
                </a:lnSpc>
              </a:pPr>
              <a:r>
                <a:rPr lang="es-PE" sz="1991" b="0" kern="1200" dirty="0">
                  <a:solidFill>
                    <a:prstClr val="black"/>
                  </a:solidFill>
                  <a:cs typeface="Calibri"/>
                </a:rPr>
                <a:t>enriquecimiento            ilícito, etc.</a:t>
              </a:r>
              <a:endParaRPr lang="en-US" sz="1991" b="0" kern="1200" dirty="0">
                <a:solidFill>
                  <a:prstClr val="black"/>
                </a:solidFill>
                <a:latin typeface="Calibri Light" panose="020F0302020204030204"/>
                <a:cs typeface="Calibri"/>
              </a:endParaRPr>
            </a:p>
          </p:txBody>
        </p:sp>
      </p:grpSp>
      <p:grpSp>
        <p:nvGrpSpPr>
          <p:cNvPr id="112" name="Grupo 111">
            <a:extLst>
              <a:ext uri="{FF2B5EF4-FFF2-40B4-BE49-F238E27FC236}">
                <a16:creationId xmlns:a16="http://schemas.microsoft.com/office/drawing/2014/main" id="{C6933F03-85C9-4F8E-B9E1-A01DE3E55480}"/>
              </a:ext>
            </a:extLst>
          </p:cNvPr>
          <p:cNvGrpSpPr/>
          <p:nvPr/>
        </p:nvGrpSpPr>
        <p:grpSpPr>
          <a:xfrm>
            <a:off x="4965754" y="1159221"/>
            <a:ext cx="2219378" cy="1260807"/>
            <a:chOff x="4020746" y="815077"/>
            <a:chExt cx="1560500" cy="886505"/>
          </a:xfrm>
        </p:grpSpPr>
        <p:sp>
          <p:nvSpPr>
            <p:cNvPr id="109" name="TextBox 81">
              <a:extLst>
                <a:ext uri="{FF2B5EF4-FFF2-40B4-BE49-F238E27FC236}">
                  <a16:creationId xmlns:a16="http://schemas.microsoft.com/office/drawing/2014/main" id="{6514A548-3D1A-4846-B0B0-F1D82350AB89}"/>
                </a:ext>
              </a:extLst>
            </p:cNvPr>
            <p:cNvSpPr txBox="1"/>
            <p:nvPr/>
          </p:nvSpPr>
          <p:spPr>
            <a:xfrm>
              <a:off x="4020746" y="815077"/>
              <a:ext cx="1560500" cy="630942"/>
            </a:xfrm>
            <a:prstGeom prst="rect">
              <a:avLst/>
            </a:prstGeom>
            <a:noFill/>
          </p:spPr>
          <p:txBody>
            <a:bodyPr wrap="square" lIns="0" tIns="0" rIns="173359" bIns="0" rtlCol="0">
              <a:noAutofit/>
            </a:bodyPr>
            <a:lstStyle/>
            <a:p>
              <a:pPr algn="l" defTabSz="1300460" hangingPunct="1">
                <a:lnSpc>
                  <a:spcPts val="2133"/>
                </a:lnSpc>
              </a:pPr>
              <a:r>
                <a:rPr lang="es-PE" sz="1991" b="0" kern="1200" dirty="0">
                  <a:solidFill>
                    <a:prstClr val="black"/>
                  </a:solidFill>
                </a:rPr>
                <a:t>Estado</a:t>
              </a:r>
            </a:p>
            <a:p>
              <a:pPr algn="l" defTabSz="1300460" hangingPunct="1">
                <a:lnSpc>
                  <a:spcPts val="2133"/>
                </a:lnSpc>
              </a:pPr>
              <a:r>
                <a:rPr lang="es-PE" sz="1991" b="0" kern="1200" dirty="0">
                  <a:solidFill>
                    <a:prstClr val="black"/>
                  </a:solidFill>
                  <a:cs typeface="Calibri"/>
                </a:rPr>
                <a:t>Sociedad Civil</a:t>
              </a:r>
            </a:p>
            <a:p>
              <a:pPr algn="l" defTabSz="1300460" hangingPunct="1">
                <a:lnSpc>
                  <a:spcPts val="2133"/>
                </a:lnSpc>
              </a:pPr>
              <a:r>
                <a:rPr lang="es-PE" sz="1991" b="0" kern="1200" dirty="0">
                  <a:solidFill>
                    <a:prstClr val="black"/>
                  </a:solidFill>
                  <a:cs typeface="Calibri"/>
                </a:rPr>
                <a:t>Medios</a:t>
              </a:r>
              <a:endParaRPr lang="en-US" sz="1991" b="0" kern="1200" dirty="0">
                <a:solidFill>
                  <a:prstClr val="black"/>
                </a:solidFill>
                <a:latin typeface="Calibri Light" panose="020F0302020204030204"/>
                <a:cs typeface="Calibri"/>
              </a:endParaRPr>
            </a:p>
          </p:txBody>
        </p:sp>
        <p:pic>
          <p:nvPicPr>
            <p:cNvPr id="111" name="Imagen 110">
              <a:extLst>
                <a:ext uri="{FF2B5EF4-FFF2-40B4-BE49-F238E27FC236}">
                  <a16:creationId xmlns:a16="http://schemas.microsoft.com/office/drawing/2014/main" id="{FF6ED4C5-E1D9-4CC3-BD6A-58DDAB5464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9123" y="1284433"/>
              <a:ext cx="919032" cy="417149"/>
            </a:xfrm>
            <a:prstGeom prst="rect">
              <a:avLst/>
            </a:prstGeom>
          </p:spPr>
        </p:pic>
      </p:grpSp>
      <p:grpSp>
        <p:nvGrpSpPr>
          <p:cNvPr id="122" name="Grupo 121">
            <a:extLst>
              <a:ext uri="{FF2B5EF4-FFF2-40B4-BE49-F238E27FC236}">
                <a16:creationId xmlns:a16="http://schemas.microsoft.com/office/drawing/2014/main" id="{B8B5988E-DF0B-4096-9FFE-03A169762D0D}"/>
              </a:ext>
            </a:extLst>
          </p:cNvPr>
          <p:cNvGrpSpPr/>
          <p:nvPr/>
        </p:nvGrpSpPr>
        <p:grpSpPr>
          <a:xfrm>
            <a:off x="12448081" y="4874159"/>
            <a:ext cx="4466699" cy="2291724"/>
            <a:chOff x="8859457" y="3506561"/>
            <a:chExt cx="3140648" cy="1611368"/>
          </a:xfrm>
        </p:grpSpPr>
        <p:sp>
          <p:nvSpPr>
            <p:cNvPr id="118" name="Rectángulo 117">
              <a:extLst>
                <a:ext uri="{FF2B5EF4-FFF2-40B4-BE49-F238E27FC236}">
                  <a16:creationId xmlns:a16="http://schemas.microsoft.com/office/drawing/2014/main" id="{8059C463-DCDC-4500-8757-AF7608B4988D}"/>
                </a:ext>
              </a:extLst>
            </p:cNvPr>
            <p:cNvSpPr/>
            <p:nvPr/>
          </p:nvSpPr>
          <p:spPr>
            <a:xfrm>
              <a:off x="8859457" y="3575319"/>
              <a:ext cx="3140648" cy="1542610"/>
            </a:xfrm>
            <a:prstGeom prst="rect">
              <a:avLst/>
            </a:prstGeom>
          </p:spPr>
          <p:txBody>
            <a:bodyPr wrap="square">
              <a:spAutoFit/>
            </a:bodyPr>
            <a:lstStyle/>
            <a:p>
              <a:pPr algn="l" defTabSz="1300460" hangingPunct="1"/>
              <a:endParaRPr lang="es-PE" sz="1707" b="0" kern="1200" dirty="0">
                <a:solidFill>
                  <a:prstClr val="black"/>
                </a:solidFill>
                <a:latin typeface="Helvetica Nue"/>
              </a:endParaRPr>
            </a:p>
            <a:p>
              <a:pPr marL="406394" indent="-406394" algn="l" defTabSz="1300460" hangingPunct="1">
                <a:buFont typeface="Wingdings" panose="05000000000000000000" pitchFamily="2" charset="2"/>
                <a:buChar char="ü"/>
                <a:defRPr/>
              </a:pPr>
              <a:r>
                <a:rPr lang="es-PE" sz="1707" b="0" kern="1200" dirty="0">
                  <a:solidFill>
                    <a:prstClr val="black"/>
                  </a:solidFill>
                  <a:latin typeface="Helvetica Nue"/>
                </a:rPr>
                <a:t>Fortalecer la cadena de valor anticorrupción</a:t>
              </a:r>
            </a:p>
            <a:p>
              <a:pPr marL="406394" indent="-406394" algn="l" defTabSz="1300460" hangingPunct="1">
                <a:buFont typeface="Wingdings" panose="05000000000000000000" pitchFamily="2" charset="2"/>
                <a:buChar char="ü"/>
                <a:defRPr/>
              </a:pPr>
              <a:r>
                <a:rPr lang="es-PE" sz="1707" b="0" kern="1200" dirty="0">
                  <a:solidFill>
                    <a:prstClr val="black"/>
                  </a:solidFill>
                  <a:latin typeface="Helvetica Nue"/>
                </a:rPr>
                <a:t>Reforma electoral, política y de justicia </a:t>
              </a:r>
            </a:p>
            <a:p>
              <a:pPr marL="406394" indent="-406394" algn="l" defTabSz="1300460" hangingPunct="1">
                <a:buFont typeface="Wingdings" panose="05000000000000000000" pitchFamily="2" charset="2"/>
                <a:buChar char="ü"/>
                <a:defRPr/>
              </a:pPr>
              <a:r>
                <a:rPr lang="es-PE" sz="1707" b="0" kern="1200" dirty="0">
                  <a:solidFill>
                    <a:prstClr val="black"/>
                  </a:solidFill>
                  <a:latin typeface="Helvetica Nue"/>
                </a:rPr>
                <a:t>Fortalecer procesos de contrataciones y de obras públicas </a:t>
              </a:r>
            </a:p>
            <a:p>
              <a:pPr marL="406394" indent="-406394" algn="l" defTabSz="1300460" hangingPunct="1">
                <a:buFont typeface="Wingdings" panose="05000000000000000000" pitchFamily="2" charset="2"/>
                <a:buChar char="ü"/>
                <a:defRPr/>
              </a:pPr>
              <a:r>
                <a:rPr lang="es-PE" sz="1707" b="0" kern="1200" dirty="0">
                  <a:solidFill>
                    <a:prstClr val="black"/>
                  </a:solidFill>
                  <a:latin typeface="Helvetica Nue"/>
                </a:rPr>
                <a:t>Carrera pública meritocrática</a:t>
              </a:r>
            </a:p>
            <a:p>
              <a:pPr marL="406394" indent="-406394" algn="l" defTabSz="1300460" hangingPunct="1">
                <a:buFont typeface="Wingdings" panose="05000000000000000000" pitchFamily="2" charset="2"/>
                <a:buChar char="ü"/>
                <a:defRPr/>
              </a:pPr>
              <a:r>
                <a:rPr lang="es-PE" sz="1707" b="0" u="sng" kern="1200" dirty="0">
                  <a:solidFill>
                    <a:prstClr val="black"/>
                  </a:solidFill>
                  <a:latin typeface="Helvetica Nue"/>
                </a:rPr>
                <a:t>Cultura de valores </a:t>
              </a:r>
              <a:endParaRPr lang="es-PE" sz="1707" b="0" kern="1200" dirty="0">
                <a:solidFill>
                  <a:prstClr val="black"/>
                </a:solidFill>
                <a:latin typeface="Helvetica Nue"/>
              </a:endParaRPr>
            </a:p>
          </p:txBody>
        </p:sp>
        <p:sp>
          <p:nvSpPr>
            <p:cNvPr id="120" name="Rectángulo 119">
              <a:extLst>
                <a:ext uri="{FF2B5EF4-FFF2-40B4-BE49-F238E27FC236}">
                  <a16:creationId xmlns:a16="http://schemas.microsoft.com/office/drawing/2014/main" id="{37263A0A-B1DB-4A85-9E5E-D58C0598543F}"/>
                </a:ext>
              </a:extLst>
            </p:cNvPr>
            <p:cNvSpPr/>
            <p:nvPr/>
          </p:nvSpPr>
          <p:spPr>
            <a:xfrm>
              <a:off x="8997532" y="3506561"/>
              <a:ext cx="1709010" cy="245259"/>
            </a:xfrm>
            <a:prstGeom prst="rect">
              <a:avLst/>
            </a:prstGeom>
          </p:spPr>
          <p:txBody>
            <a:bodyPr wrap="square">
              <a:spAutoFit/>
            </a:bodyPr>
            <a:lstStyle/>
            <a:p>
              <a:pPr defTabSz="1300460" hangingPunct="1">
                <a:lnSpc>
                  <a:spcPts val="1991"/>
                </a:lnSpc>
              </a:pPr>
              <a:r>
                <a:rPr lang="es-PE" sz="2560" kern="1200" dirty="0">
                  <a:solidFill>
                    <a:prstClr val="black"/>
                  </a:solidFill>
                  <a:cs typeface="Helvetica" panose="020B0604020202020204" pitchFamily="34" charset="0"/>
                </a:rPr>
                <a:t>A nivel país</a:t>
              </a:r>
            </a:p>
          </p:txBody>
        </p:sp>
      </p:grpSp>
      <p:grpSp>
        <p:nvGrpSpPr>
          <p:cNvPr id="62" name="Grupo 61">
            <a:extLst>
              <a:ext uri="{FF2B5EF4-FFF2-40B4-BE49-F238E27FC236}">
                <a16:creationId xmlns:a16="http://schemas.microsoft.com/office/drawing/2014/main" id="{88158FCD-80E9-477E-B536-5DAA603C7870}"/>
              </a:ext>
            </a:extLst>
          </p:cNvPr>
          <p:cNvGrpSpPr/>
          <p:nvPr/>
        </p:nvGrpSpPr>
        <p:grpSpPr>
          <a:xfrm>
            <a:off x="7561734" y="420761"/>
            <a:ext cx="8466058" cy="621566"/>
            <a:chOff x="5846044" y="343397"/>
            <a:chExt cx="5952697" cy="398131"/>
          </a:xfrm>
        </p:grpSpPr>
        <p:sp>
          <p:nvSpPr>
            <p:cNvPr id="63" name="Bocadillo: rectángulo 63">
              <a:extLst>
                <a:ext uri="{FF2B5EF4-FFF2-40B4-BE49-F238E27FC236}">
                  <a16:creationId xmlns:a16="http://schemas.microsoft.com/office/drawing/2014/main" id="{F38766A9-8E70-455C-9FEA-B7F94861327B}"/>
                </a:ext>
              </a:extLst>
            </p:cNvPr>
            <p:cNvSpPr/>
            <p:nvPr/>
          </p:nvSpPr>
          <p:spPr>
            <a:xfrm>
              <a:off x="5873176" y="343397"/>
              <a:ext cx="5925565" cy="398131"/>
            </a:xfrm>
            <a:prstGeom prst="wedgeRectCallout">
              <a:avLst>
                <a:gd name="adj1" fmla="val 22790"/>
                <a:gd name="adj2" fmla="val 80269"/>
              </a:avLst>
            </a:prstGeom>
            <a:solidFill>
              <a:srgbClr val="EEE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60" hangingPunct="1"/>
              <a:endParaRPr lang="es-PE" sz="2560" b="0" kern="1200">
                <a:solidFill>
                  <a:prstClr val="white"/>
                </a:solidFill>
              </a:endParaRPr>
            </a:p>
          </p:txBody>
        </p:sp>
        <p:sp>
          <p:nvSpPr>
            <p:cNvPr id="64" name="Rectángulo 63">
              <a:extLst>
                <a:ext uri="{FF2B5EF4-FFF2-40B4-BE49-F238E27FC236}">
                  <a16:creationId xmlns:a16="http://schemas.microsoft.com/office/drawing/2014/main" id="{F159DD6E-0343-4B60-B160-7F88AFA94E12}"/>
                </a:ext>
              </a:extLst>
            </p:cNvPr>
            <p:cNvSpPr/>
            <p:nvPr/>
          </p:nvSpPr>
          <p:spPr>
            <a:xfrm>
              <a:off x="5846044" y="343397"/>
              <a:ext cx="5848807" cy="339491"/>
            </a:xfrm>
            <a:prstGeom prst="rect">
              <a:avLst/>
            </a:prstGeom>
          </p:spPr>
          <p:txBody>
            <a:bodyPr wrap="none">
              <a:spAutoFit/>
            </a:bodyPr>
            <a:lstStyle/>
            <a:p>
              <a:pPr algn="l" defTabSz="1300460" hangingPunct="1"/>
              <a:r>
                <a:rPr lang="es-PE" sz="2844" kern="1200" dirty="0">
                  <a:solidFill>
                    <a:prstClr val="black"/>
                  </a:solidFill>
                  <a:cs typeface="Helvetica" panose="020B0604020202020204" pitchFamily="34" charset="0"/>
                </a:rPr>
                <a:t>¿Cómo ha enfrentado el Estado </a:t>
              </a:r>
              <a:r>
                <a:rPr lang="x-none" sz="2844" kern="1200" dirty="0">
                  <a:solidFill>
                    <a:prstClr val="black"/>
                  </a:solidFill>
                  <a:cs typeface="Helvetica" panose="020B0604020202020204" pitchFamily="34" charset="0"/>
                </a:rPr>
                <a:t>la corrupción</a:t>
              </a:r>
              <a:r>
                <a:rPr lang="es-PE" sz="2844" kern="1200" dirty="0">
                  <a:solidFill>
                    <a:prstClr val="black"/>
                  </a:solidFill>
                  <a:cs typeface="Helvetica" panose="020B0604020202020204" pitchFamily="34" charset="0"/>
                </a:rPr>
                <a:t>?</a:t>
              </a:r>
            </a:p>
          </p:txBody>
        </p:sp>
      </p:grpSp>
      <p:grpSp>
        <p:nvGrpSpPr>
          <p:cNvPr id="2" name="Grupo 1">
            <a:extLst>
              <a:ext uri="{FF2B5EF4-FFF2-40B4-BE49-F238E27FC236}">
                <a16:creationId xmlns:a16="http://schemas.microsoft.com/office/drawing/2014/main" id="{10F339F8-4384-4B65-A49C-1C98C0B4F55A}"/>
              </a:ext>
            </a:extLst>
          </p:cNvPr>
          <p:cNvGrpSpPr/>
          <p:nvPr/>
        </p:nvGrpSpPr>
        <p:grpSpPr>
          <a:xfrm>
            <a:off x="10414654" y="1129779"/>
            <a:ext cx="2219378" cy="1411271"/>
            <a:chOff x="7194690" y="866779"/>
            <a:chExt cx="1560500" cy="992300"/>
          </a:xfrm>
        </p:grpSpPr>
        <p:sp>
          <p:nvSpPr>
            <p:cNvPr id="66" name="TextBox 81">
              <a:extLst>
                <a:ext uri="{FF2B5EF4-FFF2-40B4-BE49-F238E27FC236}">
                  <a16:creationId xmlns:a16="http://schemas.microsoft.com/office/drawing/2014/main" id="{531833ED-C170-478E-AEB1-105901A529B4}"/>
                </a:ext>
              </a:extLst>
            </p:cNvPr>
            <p:cNvSpPr txBox="1"/>
            <p:nvPr/>
          </p:nvSpPr>
          <p:spPr>
            <a:xfrm>
              <a:off x="7194690" y="1573773"/>
              <a:ext cx="1560500" cy="285306"/>
            </a:xfrm>
            <a:prstGeom prst="rect">
              <a:avLst/>
            </a:prstGeom>
            <a:noFill/>
          </p:spPr>
          <p:txBody>
            <a:bodyPr wrap="square" lIns="0" tIns="0" rIns="173359" bIns="0" rtlCol="0">
              <a:noAutofit/>
            </a:bodyPr>
            <a:lstStyle/>
            <a:p>
              <a:pPr defTabSz="1300460" hangingPunct="1">
                <a:lnSpc>
                  <a:spcPts val="2133"/>
                </a:lnSpc>
              </a:pPr>
              <a:r>
                <a:rPr lang="es-PE" sz="2560" b="0" kern="1200" dirty="0">
                  <a:solidFill>
                    <a:prstClr val="black"/>
                  </a:solidFill>
                </a:rPr>
                <a:t>Preventivo</a:t>
              </a:r>
              <a:endParaRPr lang="en-US" sz="2560" b="0" kern="1200" dirty="0">
                <a:solidFill>
                  <a:prstClr val="black"/>
                </a:solidFill>
                <a:latin typeface="Calibri Light" panose="020F0302020204030204"/>
                <a:cs typeface="Calibri"/>
              </a:endParaRPr>
            </a:p>
          </p:txBody>
        </p:sp>
        <p:pic>
          <p:nvPicPr>
            <p:cNvPr id="71" name="Imagen 70">
              <a:extLst>
                <a:ext uri="{FF2B5EF4-FFF2-40B4-BE49-F238E27FC236}">
                  <a16:creationId xmlns:a16="http://schemas.microsoft.com/office/drawing/2014/main" id="{21948ECA-CD3F-4F11-AEBC-0B926D99DA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02702" y="866779"/>
              <a:ext cx="596777" cy="596777"/>
            </a:xfrm>
            <a:prstGeom prst="rect">
              <a:avLst/>
            </a:prstGeom>
          </p:spPr>
        </p:pic>
      </p:grpSp>
      <p:grpSp>
        <p:nvGrpSpPr>
          <p:cNvPr id="4" name="Grupo 3"/>
          <p:cNvGrpSpPr/>
          <p:nvPr/>
        </p:nvGrpSpPr>
        <p:grpSpPr>
          <a:xfrm>
            <a:off x="2909376" y="338322"/>
            <a:ext cx="2219378" cy="1383784"/>
            <a:chOff x="1316213" y="249391"/>
            <a:chExt cx="1560500" cy="972973"/>
          </a:xfrm>
        </p:grpSpPr>
        <p:sp>
          <p:nvSpPr>
            <p:cNvPr id="9" name="TextBox 81">
              <a:extLst>
                <a:ext uri="{FF2B5EF4-FFF2-40B4-BE49-F238E27FC236}">
                  <a16:creationId xmlns:a16="http://schemas.microsoft.com/office/drawing/2014/main" id="{A0ABDB24-304E-4769-A764-02BED6BB90EB}"/>
                </a:ext>
              </a:extLst>
            </p:cNvPr>
            <p:cNvSpPr txBox="1"/>
            <p:nvPr/>
          </p:nvSpPr>
          <p:spPr>
            <a:xfrm>
              <a:off x="1316213" y="937058"/>
              <a:ext cx="1560500" cy="285306"/>
            </a:xfrm>
            <a:prstGeom prst="rect">
              <a:avLst/>
            </a:prstGeom>
            <a:noFill/>
          </p:spPr>
          <p:txBody>
            <a:bodyPr wrap="square" lIns="0" tIns="0" rIns="173359" bIns="0" rtlCol="0">
              <a:noAutofit/>
            </a:bodyPr>
            <a:lstStyle/>
            <a:p>
              <a:pPr defTabSz="1300460" hangingPunct="1">
                <a:lnSpc>
                  <a:spcPts val="2133"/>
                </a:lnSpc>
              </a:pPr>
              <a:r>
                <a:rPr lang="es-PE" sz="2560" b="0" kern="1200" dirty="0">
                  <a:solidFill>
                    <a:prstClr val="black"/>
                  </a:solidFill>
                </a:rPr>
                <a:t>Reactivo</a:t>
              </a:r>
              <a:endParaRPr lang="en-US" sz="2560" b="0" kern="1200" dirty="0">
                <a:solidFill>
                  <a:prstClr val="black"/>
                </a:solidFill>
                <a:latin typeface="Calibri Light" panose="020F0302020204030204"/>
                <a:cs typeface="Calibri"/>
              </a:endParaRPr>
            </a:p>
          </p:txBody>
        </p:sp>
        <p:pic>
          <p:nvPicPr>
            <p:cNvPr id="5" name="Imagen 4">
              <a:extLst>
                <a:ext uri="{FF2B5EF4-FFF2-40B4-BE49-F238E27FC236}">
                  <a16:creationId xmlns:a16="http://schemas.microsoft.com/office/drawing/2014/main" id="{98A5EAE2-9886-4397-8427-73FE5E16C57D}"/>
                </a:ext>
              </a:extLst>
            </p:cNvPr>
            <p:cNvPicPr>
              <a:picLocks noChangeAspect="1"/>
            </p:cNvPicPr>
            <p:nvPr/>
          </p:nvPicPr>
          <p:blipFill>
            <a:blip r:embed="rId10" cstate="print">
              <a:grayscl/>
              <a:extLst>
                <a:ext uri="{28A0092B-C50C-407E-A947-70E740481C1C}">
                  <a14:useLocalDpi xmlns:a14="http://schemas.microsoft.com/office/drawing/2010/main" val="0"/>
                </a:ext>
              </a:extLst>
            </a:blip>
            <a:stretch>
              <a:fillRect/>
            </a:stretch>
          </p:blipFill>
          <p:spPr>
            <a:xfrm>
              <a:off x="1746093" y="249391"/>
              <a:ext cx="586131" cy="586131"/>
            </a:xfrm>
            <a:prstGeom prst="rect">
              <a:avLst/>
            </a:prstGeom>
          </p:spPr>
        </p:pic>
      </p:grpSp>
      <p:grpSp>
        <p:nvGrpSpPr>
          <p:cNvPr id="3" name="Grupo 2">
            <a:extLst>
              <a:ext uri="{FF2B5EF4-FFF2-40B4-BE49-F238E27FC236}">
                <a16:creationId xmlns:a16="http://schemas.microsoft.com/office/drawing/2014/main" id="{038D1A5A-24A3-4F46-A860-E803F95AAEF1}"/>
              </a:ext>
            </a:extLst>
          </p:cNvPr>
          <p:cNvGrpSpPr/>
          <p:nvPr/>
        </p:nvGrpSpPr>
        <p:grpSpPr>
          <a:xfrm>
            <a:off x="3138000" y="3606712"/>
            <a:ext cx="8230783" cy="6052814"/>
            <a:chOff x="2225357" y="2535968"/>
            <a:chExt cx="5787269" cy="4255885"/>
          </a:xfrm>
        </p:grpSpPr>
        <p:pic>
          <p:nvPicPr>
            <p:cNvPr id="65" name="Imagen 64">
              <a:extLst>
                <a:ext uri="{FF2B5EF4-FFF2-40B4-BE49-F238E27FC236}">
                  <a16:creationId xmlns:a16="http://schemas.microsoft.com/office/drawing/2014/main" id="{70792F74-3ADE-465B-A674-642A7D8D29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843"/>
            <a:stretch/>
          </p:blipFill>
          <p:spPr>
            <a:xfrm>
              <a:off x="2225357" y="2535968"/>
              <a:ext cx="5787269" cy="4255885"/>
            </a:xfrm>
            <a:prstGeom prst="rect">
              <a:avLst/>
            </a:prstGeom>
          </p:spPr>
        </p:pic>
        <p:sp>
          <p:nvSpPr>
            <p:cNvPr id="76" name="Rectángulo 75">
              <a:extLst>
                <a:ext uri="{FF2B5EF4-FFF2-40B4-BE49-F238E27FC236}">
                  <a16:creationId xmlns:a16="http://schemas.microsoft.com/office/drawing/2014/main" id="{DEA303AB-BA67-4403-9569-E6ED481F23AF}"/>
                </a:ext>
              </a:extLst>
            </p:cNvPr>
            <p:cNvSpPr/>
            <p:nvPr/>
          </p:nvSpPr>
          <p:spPr>
            <a:xfrm>
              <a:off x="4385482" y="3809395"/>
              <a:ext cx="2046395" cy="605935"/>
            </a:xfrm>
            <a:prstGeom prst="rect">
              <a:avLst/>
            </a:prstGeom>
          </p:spPr>
          <p:txBody>
            <a:bodyPr wrap="square">
              <a:spAutoFit/>
            </a:bodyPr>
            <a:lstStyle/>
            <a:p>
              <a:pPr defTabSz="1300460" hangingPunct="1">
                <a:lnSpc>
                  <a:spcPts val="1991"/>
                </a:lnSpc>
              </a:pPr>
              <a:r>
                <a:rPr lang="es-PE" sz="2560" kern="1200" dirty="0">
                  <a:solidFill>
                    <a:prstClr val="black"/>
                  </a:solidFill>
                  <a:cs typeface="Helvetica" panose="020B0604020202020204" pitchFamily="34" charset="0"/>
                </a:rPr>
                <a:t>Cultura de las entidades públicas</a:t>
              </a:r>
            </a:p>
          </p:txBody>
        </p:sp>
      </p:grpSp>
      <p:graphicFrame>
        <p:nvGraphicFramePr>
          <p:cNvPr id="82" name="Tabla 81">
            <a:extLst>
              <a:ext uri="{FF2B5EF4-FFF2-40B4-BE49-F238E27FC236}">
                <a16:creationId xmlns:a16="http://schemas.microsoft.com/office/drawing/2014/main" id="{88CC47CB-7E0B-47C1-A776-8CC9E0A41669}"/>
              </a:ext>
            </a:extLst>
          </p:cNvPr>
          <p:cNvGraphicFramePr>
            <a:graphicFrameLocks noGrp="1"/>
          </p:cNvGraphicFramePr>
          <p:nvPr>
            <p:extLst/>
          </p:nvPr>
        </p:nvGraphicFramePr>
        <p:xfrm>
          <a:off x="13613200" y="9178078"/>
          <a:ext cx="3352253" cy="307234"/>
        </p:xfrm>
        <a:graphic>
          <a:graphicData uri="http://schemas.openxmlformats.org/drawingml/2006/table">
            <a:tbl>
              <a:tblPr firstRow="1" bandRow="1">
                <a:tableStyleId>{5C22544A-7EE6-4342-B048-85BDC9FD1C3A}</a:tableStyleId>
              </a:tblPr>
              <a:tblGrid>
                <a:gridCol w="3352253">
                  <a:extLst>
                    <a:ext uri="{9D8B030D-6E8A-4147-A177-3AD203B41FA5}">
                      <a16:colId xmlns:a16="http://schemas.microsoft.com/office/drawing/2014/main" val="20000"/>
                    </a:ext>
                  </a:extLst>
                </a:gridCol>
              </a:tblGrid>
              <a:tr h="307234">
                <a:tc>
                  <a:txBody>
                    <a:bodyPr/>
                    <a:lstStyle/>
                    <a:p>
                      <a:pPr algn="r"/>
                      <a:r>
                        <a:rPr lang="es-ES" sz="1000" b="0" cap="none" spc="0" dirty="0">
                          <a:solidFill>
                            <a:schemeClr val="tx1"/>
                          </a:solidFill>
                          <a:latin typeface="Helvetica" panose="020B0604020202020204" pitchFamily="34" charset="0"/>
                          <a:ea typeface="Tahoma" panose="020B0604030504040204" pitchFamily="34" charset="0"/>
                          <a:cs typeface="Helvetica" panose="020B0604020202020204" pitchFamily="34" charset="0"/>
                        </a:rPr>
                        <a:t>Secretaría de Integridad Pública | PCM |  2019</a:t>
                      </a:r>
                      <a:endParaRPr lang="es-PE" sz="1000" b="0" dirty="0">
                        <a:solidFill>
                          <a:schemeClr val="tx1"/>
                        </a:solidFill>
                      </a:endParaRPr>
                    </a:p>
                  </a:txBody>
                  <a:tcPr marL="130048" marR="130048" marT="65024" marB="65024">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6106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grpId="0" nodeType="clickEffect">
                                  <p:stCondLst>
                                    <p:cond delay="0"/>
                                  </p:stCondLst>
                                  <p:childTnLst>
                                    <p:animMotion origin="layout" path="M -0.06302 -4.07407E-6 L 0.29128 -4.07407E-6 " pathEditMode="relative" rAng="0" ptsTypes="AA">
                                      <p:cBhvr>
                                        <p:cTn id="21" dur="2000" fill="hold"/>
                                        <p:tgtEl>
                                          <p:spTgt spid="8"/>
                                        </p:tgtEl>
                                        <p:attrNameLst>
                                          <p:attrName>ppt_x</p:attrName>
                                          <p:attrName>ppt_y</p:attrName>
                                        </p:attrNameLst>
                                      </p:cBhvr>
                                      <p:rCtr x="17708" y="0"/>
                                    </p:animMotion>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par>
                          <p:cTn id="30" fill="hold">
                            <p:stCondLst>
                              <p:cond delay="3000"/>
                            </p:stCondLst>
                            <p:childTnLst>
                              <p:par>
                                <p:cTn id="31" presetID="42" presetClass="path" presetSubtype="0" accel="50000" decel="50000" fill="hold" nodeType="afterEffect">
                                  <p:stCondLst>
                                    <p:cond delay="0"/>
                                  </p:stCondLst>
                                  <p:childTnLst>
                                    <p:animMotion origin="layout" path="M 2.5E-6 -3.7037E-7 L 2.5E-6 0.46111 " pathEditMode="relative" rAng="0" ptsTypes="AA">
                                      <p:cBhvr>
                                        <p:cTn id="32" dur="2000" fill="hold"/>
                                        <p:tgtEl>
                                          <p:spTgt spid="70"/>
                                        </p:tgtEl>
                                        <p:attrNameLst>
                                          <p:attrName>ppt_x</p:attrName>
                                          <p:attrName>ppt_y</p:attrName>
                                        </p:attrNameLst>
                                      </p:cBhvr>
                                      <p:rCtr x="0" y="23056"/>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500"/>
                                        <p:tgtEl>
                                          <p:spTgt spid="98"/>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Effect transition="in" filter="fade">
                                      <p:cBhvr>
                                        <p:cTn id="45" dur="500"/>
                                        <p:tgtEl>
                                          <p:spTgt spid="1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fade">
                                      <p:cBhvr>
                                        <p:cTn id="55" dur="500"/>
                                        <p:tgtEl>
                                          <p:spTgt spid="116"/>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8"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1742905" y="5017540"/>
            <a:ext cx="3116891" cy="667871"/>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600"/>
            </a:lvl1pPr>
          </a:lstStyle>
          <a:p>
            <a:pPr algn="ctr"/>
            <a:r>
              <a:rPr sz="1920" dirty="0"/>
              <a:t>Capacidad preventiva del Estado</a:t>
            </a:r>
          </a:p>
        </p:txBody>
      </p:sp>
      <p:sp>
        <p:nvSpPr>
          <p:cNvPr id="148" name="Shape 148"/>
          <p:cNvSpPr/>
          <p:nvPr/>
        </p:nvSpPr>
        <p:spPr>
          <a:xfrm>
            <a:off x="1762083" y="6047326"/>
            <a:ext cx="3004070" cy="667871"/>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600"/>
            </a:lvl1pPr>
          </a:lstStyle>
          <a:p>
            <a:pPr algn="ctr"/>
            <a:r>
              <a:rPr sz="1920" dirty="0"/>
              <a:t>Identificación y gestión de riesgos</a:t>
            </a:r>
          </a:p>
        </p:txBody>
      </p:sp>
      <p:sp>
        <p:nvSpPr>
          <p:cNvPr id="149" name="Shape 149"/>
          <p:cNvSpPr/>
          <p:nvPr/>
        </p:nvSpPr>
        <p:spPr>
          <a:xfrm>
            <a:off x="1742907" y="7244984"/>
            <a:ext cx="3042505" cy="667871"/>
          </a:xfrm>
          <a:prstGeom prst="rect">
            <a:avLst/>
          </a:prstGeom>
          <a:solidFill>
            <a:schemeClr val="accent1">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600"/>
            </a:lvl1pPr>
          </a:lstStyle>
          <a:p>
            <a:pPr algn="ctr"/>
            <a:r>
              <a:rPr sz="1920" dirty="0"/>
              <a:t>Capacidad sancionadora del Estado</a:t>
            </a:r>
          </a:p>
        </p:txBody>
      </p:sp>
      <p:sp>
        <p:nvSpPr>
          <p:cNvPr id="150" name="Shape 150"/>
          <p:cNvSpPr/>
          <p:nvPr/>
        </p:nvSpPr>
        <p:spPr>
          <a:xfrm>
            <a:off x="1387017" y="4701056"/>
            <a:ext cx="3549129" cy="3656297"/>
          </a:xfrm>
          <a:prstGeom prst="rect">
            <a:avLst/>
          </a:prstGeom>
          <a:ln w="25400">
            <a:solidFill>
              <a:srgbClr val="85888D"/>
            </a:solidFill>
            <a:miter lim="400000"/>
          </a:ln>
        </p:spPr>
        <p:txBody>
          <a:bodyPr lIns="38098" tIns="38098" rIns="38098" bIns="38098" anchor="ctr"/>
          <a:lstStyle/>
          <a:p>
            <a:pPr>
              <a:defRPr sz="2400"/>
            </a:pPr>
            <a:endParaRPr sz="3413"/>
          </a:p>
        </p:txBody>
      </p:sp>
      <p:sp>
        <p:nvSpPr>
          <p:cNvPr id="151" name="Shape 151"/>
          <p:cNvSpPr/>
          <p:nvPr/>
        </p:nvSpPr>
        <p:spPr>
          <a:xfrm>
            <a:off x="1440623" y="3541952"/>
            <a:ext cx="3344784" cy="339641"/>
          </a:xfrm>
          <a:prstGeom prst="rect">
            <a:avLst/>
          </a:prstGeom>
          <a:ln w="12700">
            <a:miter lim="400000"/>
          </a:ln>
          <a:extLst>
            <a:ext uri="{C572A759-6A51-4108-AA02-DFA0A04FC94B}">
              <ma14:wrappingTextBoxFlag xmlns:ma14="http://schemas.microsoft.com/office/mac/drawingml/2011/main" xmlns="" val="1"/>
            </a:ext>
          </a:extLst>
        </p:spPr>
        <p:txBody>
          <a:bodyPr wrap="square" lIns="38098" tIns="38098" rIns="38098" bIns="38098" anchor="ctr">
            <a:spAutoFit/>
          </a:bodyPr>
          <a:lstStyle/>
          <a:p>
            <a:pPr algn="ctr">
              <a:defRPr sz="1600" b="1">
                <a:latin typeface="Helvetica"/>
                <a:ea typeface="Helvetica"/>
                <a:cs typeface="Helvetica"/>
                <a:sym typeface="Helvetica"/>
              </a:defRPr>
            </a:pPr>
            <a:r>
              <a:rPr sz="1707" dirty="0"/>
              <a:t>EJES</a:t>
            </a:r>
          </a:p>
        </p:txBody>
      </p:sp>
      <p:sp>
        <p:nvSpPr>
          <p:cNvPr id="152" name="Shape 152"/>
          <p:cNvSpPr/>
          <p:nvPr/>
        </p:nvSpPr>
        <p:spPr>
          <a:xfrm>
            <a:off x="7108876" y="3378587"/>
            <a:ext cx="4765705" cy="538605"/>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a:solidFill>
                  <a:srgbClr val="FFFFFF"/>
                </a:solidFill>
              </a:defRPr>
            </a:lvl1pPr>
          </a:lstStyle>
          <a:p>
            <a:r>
              <a:rPr sz="1400" dirty="0">
                <a:solidFill>
                  <a:srgbClr val="000000"/>
                </a:solidFill>
              </a:rPr>
              <a:t>1. Garantizar </a:t>
            </a:r>
            <a:r>
              <a:rPr sz="1600" u="sng" dirty="0">
                <a:solidFill>
                  <a:srgbClr val="000000"/>
                </a:solidFill>
              </a:rPr>
              <a:t>transparencia</a:t>
            </a:r>
            <a:r>
              <a:rPr sz="1600" dirty="0">
                <a:solidFill>
                  <a:srgbClr val="000000"/>
                </a:solidFill>
              </a:rPr>
              <a:t> </a:t>
            </a:r>
            <a:r>
              <a:rPr sz="1400" dirty="0">
                <a:solidFill>
                  <a:srgbClr val="000000"/>
                </a:solidFill>
              </a:rPr>
              <a:t>y acceso a información pública</a:t>
            </a:r>
          </a:p>
        </p:txBody>
      </p:sp>
      <p:sp>
        <p:nvSpPr>
          <p:cNvPr id="153" name="Shape 153"/>
          <p:cNvSpPr/>
          <p:nvPr/>
        </p:nvSpPr>
        <p:spPr>
          <a:xfrm>
            <a:off x="7108880" y="3992115"/>
            <a:ext cx="4765703" cy="292384"/>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a:solidFill>
                  <a:srgbClr val="FFFFFF"/>
                </a:solidFill>
              </a:defRPr>
            </a:lvl1pPr>
          </a:lstStyle>
          <a:p>
            <a:r>
              <a:rPr sz="1400" dirty="0">
                <a:solidFill>
                  <a:srgbClr val="000000"/>
                </a:solidFill>
              </a:rPr>
              <a:t>2. Consolidar gestión de información integrada</a:t>
            </a:r>
          </a:p>
        </p:txBody>
      </p:sp>
      <p:sp>
        <p:nvSpPr>
          <p:cNvPr id="154" name="Shape 154"/>
          <p:cNvSpPr/>
          <p:nvPr/>
        </p:nvSpPr>
        <p:spPr>
          <a:xfrm>
            <a:off x="7108876" y="4364136"/>
            <a:ext cx="4765705" cy="323161"/>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a:solidFill>
                  <a:srgbClr val="FFFFFF"/>
                </a:solidFill>
              </a:defRPr>
            </a:lvl1pPr>
          </a:lstStyle>
          <a:p>
            <a:r>
              <a:rPr sz="1400" dirty="0">
                <a:solidFill>
                  <a:srgbClr val="000000"/>
                </a:solidFill>
              </a:rPr>
              <a:t>3. Impulsar </a:t>
            </a:r>
            <a:r>
              <a:rPr sz="1600" u="sng" dirty="0">
                <a:solidFill>
                  <a:srgbClr val="000000"/>
                </a:solidFill>
              </a:rPr>
              <a:t>reforma del sistema electoral</a:t>
            </a:r>
          </a:p>
        </p:txBody>
      </p:sp>
      <p:sp>
        <p:nvSpPr>
          <p:cNvPr id="155" name="Shape 155"/>
          <p:cNvSpPr/>
          <p:nvPr/>
        </p:nvSpPr>
        <p:spPr>
          <a:xfrm>
            <a:off x="7108876" y="4758074"/>
            <a:ext cx="4765705" cy="292384"/>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a:solidFill>
                  <a:srgbClr val="FFFFFF"/>
                </a:solidFill>
              </a:defRPr>
            </a:lvl1pPr>
          </a:lstStyle>
          <a:p>
            <a:r>
              <a:rPr sz="1400" dirty="0">
                <a:solidFill>
                  <a:srgbClr val="000000"/>
                </a:solidFill>
              </a:rPr>
              <a:t>4. Promover cultura de integridad y ética pública</a:t>
            </a:r>
          </a:p>
        </p:txBody>
      </p:sp>
      <p:sp>
        <p:nvSpPr>
          <p:cNvPr id="156" name="Shape 156"/>
          <p:cNvSpPr/>
          <p:nvPr/>
        </p:nvSpPr>
        <p:spPr>
          <a:xfrm>
            <a:off x="7108874" y="5072819"/>
            <a:ext cx="4727272" cy="569383"/>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u="sng">
                <a:solidFill>
                  <a:srgbClr val="FFFFFF"/>
                </a:solidFill>
              </a:defRPr>
            </a:lvl1pPr>
          </a:lstStyle>
          <a:p>
            <a:r>
              <a:rPr sz="1400" u="none" dirty="0">
                <a:solidFill>
                  <a:srgbClr val="000000"/>
                </a:solidFill>
              </a:rPr>
              <a:t>5. </a:t>
            </a:r>
            <a:r>
              <a:rPr lang="es-ES_tradnl" sz="1400" u="none" dirty="0">
                <a:solidFill>
                  <a:srgbClr val="000000"/>
                </a:solidFill>
              </a:rPr>
              <a:t>Integrar política de </a:t>
            </a:r>
            <a:r>
              <a:rPr sz="1400" u="none" dirty="0">
                <a:solidFill>
                  <a:srgbClr val="000000"/>
                </a:solidFill>
              </a:rPr>
              <a:t>gestión de </a:t>
            </a:r>
            <a:r>
              <a:rPr sz="1600" u="none" dirty="0">
                <a:solidFill>
                  <a:srgbClr val="000000"/>
                </a:solidFill>
              </a:rPr>
              <a:t>conflictos de intereses</a:t>
            </a:r>
            <a:r>
              <a:rPr sz="1400" u="none" dirty="0">
                <a:solidFill>
                  <a:srgbClr val="000000"/>
                </a:solidFill>
              </a:rPr>
              <a:t> y </a:t>
            </a:r>
            <a:r>
              <a:rPr lang="es-ES_tradnl" sz="1400" u="none" dirty="0">
                <a:solidFill>
                  <a:srgbClr val="000000"/>
                </a:solidFill>
              </a:rPr>
              <a:t>de </a:t>
            </a:r>
            <a:r>
              <a:rPr sz="1600" dirty="0">
                <a:solidFill>
                  <a:srgbClr val="000000"/>
                </a:solidFill>
              </a:rPr>
              <a:t>gestión de intereses</a:t>
            </a:r>
            <a:endParaRPr sz="1400" dirty="0">
              <a:solidFill>
                <a:srgbClr val="000000"/>
              </a:solidFill>
            </a:endParaRPr>
          </a:p>
        </p:txBody>
      </p:sp>
      <p:sp>
        <p:nvSpPr>
          <p:cNvPr id="157" name="Shape 157"/>
          <p:cNvSpPr/>
          <p:nvPr/>
        </p:nvSpPr>
        <p:spPr>
          <a:xfrm>
            <a:off x="7130512" y="7536192"/>
            <a:ext cx="4823353" cy="323161"/>
          </a:xfrm>
          <a:prstGeom prst="rect">
            <a:avLst/>
          </a:prstGeom>
          <a:solidFill>
            <a:schemeClr val="accent1">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b="1">
                <a:solidFill>
                  <a:srgbClr val="FFFFFF"/>
                </a:solidFill>
                <a:latin typeface="Helvetica"/>
                <a:ea typeface="Helvetica"/>
                <a:cs typeface="Helvetica"/>
                <a:sym typeface="Helvetica"/>
              </a:defRPr>
            </a:lvl1pPr>
          </a:lstStyle>
          <a:p>
            <a:r>
              <a:rPr sz="1600" b="0" dirty="0">
                <a:solidFill>
                  <a:srgbClr val="000000"/>
                </a:solidFill>
                <a:latin typeface="+mn-lt"/>
              </a:rPr>
              <a:t>1. Reforzar el sistema de </a:t>
            </a:r>
            <a:r>
              <a:rPr sz="1600" u="sng" dirty="0">
                <a:solidFill>
                  <a:srgbClr val="000000"/>
                </a:solidFill>
                <a:latin typeface="+mn-lt"/>
              </a:rPr>
              <a:t>justicia penal</a:t>
            </a:r>
          </a:p>
        </p:txBody>
      </p:sp>
      <p:sp>
        <p:nvSpPr>
          <p:cNvPr id="158" name="Shape 158"/>
          <p:cNvSpPr/>
          <p:nvPr/>
        </p:nvSpPr>
        <p:spPr>
          <a:xfrm>
            <a:off x="7130509" y="7903953"/>
            <a:ext cx="4823354" cy="323161"/>
          </a:xfrm>
          <a:prstGeom prst="rect">
            <a:avLst/>
          </a:prstGeom>
          <a:solidFill>
            <a:schemeClr val="accent1">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b="1">
                <a:solidFill>
                  <a:srgbClr val="FFFFFF"/>
                </a:solidFill>
                <a:latin typeface="Helvetica"/>
                <a:ea typeface="Helvetica"/>
                <a:cs typeface="Helvetica"/>
                <a:sym typeface="Helvetica"/>
              </a:defRPr>
            </a:lvl1pPr>
          </a:lstStyle>
          <a:p>
            <a:r>
              <a:rPr sz="1600" b="0" dirty="0">
                <a:solidFill>
                  <a:srgbClr val="000000"/>
                </a:solidFill>
                <a:latin typeface="+mn-lt"/>
              </a:rPr>
              <a:t>2. Reforzar el </a:t>
            </a:r>
            <a:r>
              <a:rPr sz="1600" u="sng" dirty="0">
                <a:solidFill>
                  <a:srgbClr val="000000"/>
                </a:solidFill>
                <a:latin typeface="+mn-lt"/>
              </a:rPr>
              <a:t>sistema disciplinario</a:t>
            </a:r>
          </a:p>
        </p:txBody>
      </p:sp>
      <p:sp>
        <p:nvSpPr>
          <p:cNvPr id="159" name="Shape 159"/>
          <p:cNvSpPr/>
          <p:nvPr/>
        </p:nvSpPr>
        <p:spPr>
          <a:xfrm>
            <a:off x="7130509" y="8249559"/>
            <a:ext cx="4804136" cy="323161"/>
          </a:xfrm>
          <a:prstGeom prst="rect">
            <a:avLst/>
          </a:prstGeom>
          <a:solidFill>
            <a:schemeClr val="accent1">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b="1">
                <a:solidFill>
                  <a:srgbClr val="FFFFFF"/>
                </a:solidFill>
                <a:latin typeface="Helvetica"/>
                <a:ea typeface="Helvetica"/>
                <a:cs typeface="Helvetica"/>
                <a:sym typeface="Helvetica"/>
              </a:defRPr>
            </a:lvl1pPr>
          </a:lstStyle>
          <a:p>
            <a:r>
              <a:rPr sz="1600" b="0" dirty="0">
                <a:solidFill>
                  <a:srgbClr val="000000"/>
                </a:solidFill>
                <a:latin typeface="+mn-lt"/>
              </a:rPr>
              <a:t>3. Reforzar el </a:t>
            </a:r>
            <a:r>
              <a:rPr sz="1600" u="sng" dirty="0">
                <a:solidFill>
                  <a:srgbClr val="000000"/>
                </a:solidFill>
                <a:latin typeface="+mn-lt"/>
              </a:rPr>
              <a:t>sistema nacional de control</a:t>
            </a:r>
          </a:p>
        </p:txBody>
      </p:sp>
      <p:sp>
        <p:nvSpPr>
          <p:cNvPr id="160" name="Shape 160"/>
          <p:cNvSpPr/>
          <p:nvPr/>
        </p:nvSpPr>
        <p:spPr>
          <a:xfrm>
            <a:off x="7080049" y="8741021"/>
            <a:ext cx="4784922" cy="569383"/>
          </a:xfrm>
          <a:prstGeom prst="rect">
            <a:avLst/>
          </a:prstGeom>
          <a:solidFill>
            <a:schemeClr val="accent1">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b="1">
                <a:solidFill>
                  <a:srgbClr val="FFFFFF"/>
                </a:solidFill>
                <a:latin typeface="Helvetica"/>
                <a:ea typeface="Helvetica"/>
                <a:cs typeface="Helvetica"/>
                <a:sym typeface="Helvetica"/>
              </a:defRPr>
            </a:lvl1pPr>
          </a:lstStyle>
          <a:p>
            <a:r>
              <a:rPr sz="1600" b="0" dirty="0">
                <a:solidFill>
                  <a:srgbClr val="000000"/>
                </a:solidFill>
                <a:latin typeface="+mn-lt"/>
              </a:rPr>
              <a:t>4. Fortalecer mecanismos </a:t>
            </a:r>
            <a:r>
              <a:rPr lang="es-ES_tradnl" sz="1600" b="0" dirty="0">
                <a:solidFill>
                  <a:srgbClr val="000000"/>
                </a:solidFill>
                <a:latin typeface="+mn-lt"/>
              </a:rPr>
              <a:t>de </a:t>
            </a:r>
            <a:r>
              <a:rPr sz="1600" u="sng" dirty="0">
                <a:solidFill>
                  <a:srgbClr val="000000"/>
                </a:solidFill>
                <a:latin typeface="+mn-lt"/>
              </a:rPr>
              <a:t>recuperación de activos</a:t>
            </a:r>
          </a:p>
        </p:txBody>
      </p:sp>
      <p:sp>
        <p:nvSpPr>
          <p:cNvPr id="161" name="Shape 161"/>
          <p:cNvSpPr/>
          <p:nvPr/>
        </p:nvSpPr>
        <p:spPr>
          <a:xfrm>
            <a:off x="7108875" y="5808969"/>
            <a:ext cx="4784920" cy="323161"/>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a:lvl1pPr>
          </a:lstStyle>
          <a:p>
            <a:r>
              <a:rPr sz="1400" dirty="0"/>
              <a:t>1. Fortalecer los mecanismos de </a:t>
            </a:r>
            <a:r>
              <a:rPr sz="1600" u="sng" dirty="0"/>
              <a:t>denuncias</a:t>
            </a:r>
            <a:endParaRPr sz="1400" u="sng" dirty="0"/>
          </a:p>
        </p:txBody>
      </p:sp>
      <p:sp>
        <p:nvSpPr>
          <p:cNvPr id="162" name="Shape 162"/>
          <p:cNvSpPr/>
          <p:nvPr/>
        </p:nvSpPr>
        <p:spPr>
          <a:xfrm>
            <a:off x="7108871" y="6197342"/>
            <a:ext cx="4784922" cy="323161"/>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a:lvl1pPr>
          </a:lstStyle>
          <a:p>
            <a:r>
              <a:rPr sz="1400" dirty="0"/>
              <a:t>2. Impulsar una </a:t>
            </a:r>
            <a:r>
              <a:rPr sz="1600" u="sng" dirty="0"/>
              <a:t>carrera pública </a:t>
            </a:r>
            <a:r>
              <a:rPr sz="1400" dirty="0"/>
              <a:t>meritocrática</a:t>
            </a:r>
          </a:p>
        </p:txBody>
      </p:sp>
      <p:sp>
        <p:nvSpPr>
          <p:cNvPr id="163" name="Shape 163"/>
          <p:cNvSpPr/>
          <p:nvPr/>
        </p:nvSpPr>
        <p:spPr>
          <a:xfrm>
            <a:off x="7108880" y="6608408"/>
            <a:ext cx="4765703" cy="323161"/>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a:lvl1pPr>
          </a:lstStyle>
          <a:p>
            <a:r>
              <a:rPr sz="1400" dirty="0"/>
              <a:t>3. Garantizar la integridad en las </a:t>
            </a:r>
            <a:r>
              <a:rPr sz="1600" u="sng" dirty="0"/>
              <a:t>contrataciones</a:t>
            </a:r>
            <a:endParaRPr sz="1400" dirty="0"/>
          </a:p>
        </p:txBody>
      </p:sp>
      <p:sp>
        <p:nvSpPr>
          <p:cNvPr id="164" name="Shape 164"/>
          <p:cNvSpPr/>
          <p:nvPr/>
        </p:nvSpPr>
        <p:spPr>
          <a:xfrm>
            <a:off x="7108876" y="7026411"/>
            <a:ext cx="4765705" cy="323161"/>
          </a:xfrm>
          <a:prstGeom prst="rect">
            <a:avLst/>
          </a:prstGeom>
          <a:solidFill>
            <a:schemeClr val="accent3">
              <a:lumMod val="40000"/>
              <a:lumOff val="60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wrap="square" lIns="38098" tIns="38098" rIns="38098" bIns="38098" anchor="ctr">
            <a:spAutoFit/>
          </a:bodyPr>
          <a:lstStyle>
            <a:lvl1pPr>
              <a:defRPr sz="1200"/>
            </a:lvl1pPr>
          </a:lstStyle>
          <a:p>
            <a:r>
              <a:rPr sz="1400" dirty="0"/>
              <a:t>4. Fortalecer la </a:t>
            </a:r>
            <a:r>
              <a:rPr sz="1600" u="sng" dirty="0"/>
              <a:t>gestión de riesgos</a:t>
            </a:r>
            <a:endParaRPr sz="1400" dirty="0"/>
          </a:p>
        </p:txBody>
      </p:sp>
      <p:sp>
        <p:nvSpPr>
          <p:cNvPr id="165" name="Shape 165"/>
          <p:cNvSpPr/>
          <p:nvPr/>
        </p:nvSpPr>
        <p:spPr>
          <a:xfrm>
            <a:off x="7405290" y="2776282"/>
            <a:ext cx="3989870" cy="446272"/>
          </a:xfrm>
          <a:prstGeom prst="rect">
            <a:avLst/>
          </a:prstGeom>
          <a:ln w="12700">
            <a:miter lim="400000"/>
          </a:ln>
          <a:extLst>
            <a:ext uri="{C572A759-6A51-4108-AA02-DFA0A04FC94B}">
              <ma14:wrappingTextBoxFlag xmlns:ma14="http://schemas.microsoft.com/office/mac/drawingml/2011/main" xmlns="" val="1"/>
            </a:ext>
          </a:extLst>
        </p:spPr>
        <p:txBody>
          <a:bodyPr wrap="none" lIns="38098" tIns="38098" rIns="38098" bIns="38098" anchor="ctr">
            <a:spAutoFit/>
          </a:bodyPr>
          <a:lstStyle>
            <a:lvl1pPr>
              <a:defRPr sz="1200" b="1">
                <a:latin typeface="Helvetica"/>
                <a:ea typeface="Helvetica"/>
                <a:cs typeface="Helvetica"/>
                <a:sym typeface="Helvetica"/>
              </a:defRPr>
            </a:lvl1pPr>
          </a:lstStyle>
          <a:p>
            <a:pPr algn="ctr"/>
            <a:r>
              <a:rPr sz="2400" dirty="0">
                <a:latin typeface="+mn-lt"/>
              </a:rPr>
              <a:t>OBJETIVOS ESPECÍFICOS</a:t>
            </a:r>
            <a:endParaRPr sz="2000" dirty="0">
              <a:latin typeface="+mn-lt"/>
            </a:endParaRPr>
          </a:p>
        </p:txBody>
      </p:sp>
      <p:sp>
        <p:nvSpPr>
          <p:cNvPr id="169" name="Shape 169"/>
          <p:cNvSpPr/>
          <p:nvPr/>
        </p:nvSpPr>
        <p:spPr>
          <a:xfrm flipV="1">
            <a:off x="5038686" y="4284499"/>
            <a:ext cx="1625626" cy="803842"/>
          </a:xfrm>
          <a:prstGeom prst="line">
            <a:avLst/>
          </a:prstGeom>
          <a:ln w="38100" cap="rnd">
            <a:solidFill>
              <a:srgbClr val="000000"/>
            </a:solidFill>
            <a:custDash>
              <a:ds d="100000" sp="200000"/>
            </a:custDash>
            <a:miter lim="400000"/>
          </a:ln>
        </p:spPr>
        <p:txBody>
          <a:bodyPr lIns="38098" tIns="38098" rIns="38098" bIns="38098" anchor="ctr"/>
          <a:lstStyle/>
          <a:p>
            <a:pPr>
              <a:defRPr sz="2400"/>
            </a:pPr>
            <a:endParaRPr sz="3413"/>
          </a:p>
        </p:txBody>
      </p:sp>
      <p:sp>
        <p:nvSpPr>
          <p:cNvPr id="170" name="Shape 170"/>
          <p:cNvSpPr/>
          <p:nvPr/>
        </p:nvSpPr>
        <p:spPr>
          <a:xfrm flipH="1" flipV="1">
            <a:off x="5038680" y="7915928"/>
            <a:ext cx="1455631" cy="722779"/>
          </a:xfrm>
          <a:prstGeom prst="line">
            <a:avLst/>
          </a:prstGeom>
          <a:ln w="38100" cap="rnd">
            <a:solidFill>
              <a:srgbClr val="000000"/>
            </a:solidFill>
            <a:custDash>
              <a:ds d="100000" sp="200000"/>
            </a:custDash>
            <a:miter lim="400000"/>
          </a:ln>
        </p:spPr>
        <p:txBody>
          <a:bodyPr lIns="38098" tIns="38098" rIns="38098" bIns="38098" anchor="ctr"/>
          <a:lstStyle/>
          <a:p>
            <a:pPr>
              <a:defRPr sz="2400"/>
            </a:pPr>
            <a:endParaRPr sz="3413"/>
          </a:p>
        </p:txBody>
      </p:sp>
      <p:sp>
        <p:nvSpPr>
          <p:cNvPr id="201" name="Shape 201"/>
          <p:cNvSpPr/>
          <p:nvPr/>
        </p:nvSpPr>
        <p:spPr>
          <a:xfrm flipV="1">
            <a:off x="5038686" y="6418204"/>
            <a:ext cx="1455631" cy="27576"/>
          </a:xfrm>
          <a:prstGeom prst="line">
            <a:avLst/>
          </a:prstGeom>
          <a:ln w="38100" cap="rnd">
            <a:solidFill>
              <a:srgbClr val="000000"/>
            </a:solidFill>
            <a:custDash>
              <a:ds d="100000" sp="200000"/>
            </a:custDash>
            <a:miter lim="400000"/>
          </a:ln>
        </p:spPr>
        <p:txBody>
          <a:bodyPr lIns="38098" tIns="38098" rIns="38098" bIns="38098" anchor="ctr"/>
          <a:lstStyle/>
          <a:p>
            <a:pPr>
              <a:defRPr sz="2400"/>
            </a:pPr>
            <a:endParaRPr sz="3413" dirty="0"/>
          </a:p>
        </p:txBody>
      </p:sp>
      <p:sp>
        <p:nvSpPr>
          <p:cNvPr id="27" name="Shape 165"/>
          <p:cNvSpPr/>
          <p:nvPr/>
        </p:nvSpPr>
        <p:spPr>
          <a:xfrm>
            <a:off x="13674206" y="2796832"/>
            <a:ext cx="1519644" cy="405171"/>
          </a:xfrm>
          <a:prstGeom prst="rect">
            <a:avLst/>
          </a:prstGeom>
          <a:ln w="12700">
            <a:miter lim="400000"/>
          </a:ln>
          <a:extLst>
            <a:ext uri="{C572A759-6A51-4108-AA02-DFA0A04FC94B}">
              <ma14:wrappingTextBoxFlag xmlns:ma14="http://schemas.microsoft.com/office/mac/drawingml/2011/main" xmlns="" val="1"/>
            </a:ext>
          </a:extLst>
        </p:spPr>
        <p:txBody>
          <a:bodyPr wrap="none" lIns="38098" tIns="38098" rIns="38098" bIns="38098" anchor="ctr">
            <a:spAutoFit/>
          </a:bodyPr>
          <a:lstStyle>
            <a:lvl1pPr>
              <a:defRPr sz="1200" b="1">
                <a:latin typeface="Helvetica"/>
                <a:ea typeface="Helvetica"/>
                <a:cs typeface="Helvetica"/>
                <a:sym typeface="Helvetica"/>
              </a:defRPr>
            </a:lvl1pPr>
          </a:lstStyle>
          <a:p>
            <a:pPr algn="ctr"/>
            <a:r>
              <a:rPr lang="es-ES_tradnl" sz="2133" dirty="0">
                <a:latin typeface="+mn-lt"/>
              </a:rPr>
              <a:t>ACCIONES</a:t>
            </a:r>
            <a:endParaRPr sz="1920" dirty="0">
              <a:latin typeface="+mn-lt"/>
            </a:endParaRPr>
          </a:p>
        </p:txBody>
      </p:sp>
      <p:sp>
        <p:nvSpPr>
          <p:cNvPr id="28" name="CuadroTexto 6"/>
          <p:cNvSpPr txBox="1"/>
          <p:nvPr/>
        </p:nvSpPr>
        <p:spPr>
          <a:xfrm>
            <a:off x="5098457" y="1540647"/>
            <a:ext cx="8786532" cy="523348"/>
          </a:xfrm>
          <a:prstGeom prst="rect">
            <a:avLst/>
          </a:prstGeom>
          <a:noFill/>
        </p:spPr>
        <p:txBody>
          <a:bodyPr wrap="square" rtlCol="0">
            <a:spAutoFit/>
          </a:bodyPr>
          <a:lstStyle/>
          <a:p>
            <a:r>
              <a:rPr lang="es-PE" sz="280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69 Acciones del PNILC 2018-2021</a:t>
            </a:r>
          </a:p>
        </p:txBody>
      </p:sp>
      <p:sp>
        <p:nvSpPr>
          <p:cNvPr id="2" name="TextBox 1"/>
          <p:cNvSpPr txBox="1"/>
          <p:nvPr/>
        </p:nvSpPr>
        <p:spPr>
          <a:xfrm>
            <a:off x="13602747" y="4372343"/>
            <a:ext cx="1443860" cy="617541"/>
          </a:xfrm>
          <a:prstGeom prst="rect">
            <a:avLst/>
          </a:prstGeom>
          <a:solidFill>
            <a:schemeClr val="accent3">
              <a:lumMod val="40000"/>
              <a:lumOff val="60000"/>
            </a:schemeClr>
          </a:solidFill>
        </p:spPr>
        <p:txBody>
          <a:bodyPr wrap="square" rtlCol="0">
            <a:spAutoFit/>
          </a:bodyPr>
          <a:lstStyle/>
          <a:p>
            <a:pPr algn="ctr"/>
            <a:r>
              <a:rPr lang="en-US" sz="3413" dirty="0"/>
              <a:t>29</a:t>
            </a:r>
          </a:p>
        </p:txBody>
      </p:sp>
      <p:sp>
        <p:nvSpPr>
          <p:cNvPr id="30" name="TextBox 29"/>
          <p:cNvSpPr txBox="1"/>
          <p:nvPr/>
        </p:nvSpPr>
        <p:spPr>
          <a:xfrm>
            <a:off x="13602747" y="6266072"/>
            <a:ext cx="1443860" cy="617541"/>
          </a:xfrm>
          <a:prstGeom prst="rect">
            <a:avLst/>
          </a:prstGeom>
          <a:solidFill>
            <a:schemeClr val="accent3">
              <a:lumMod val="40000"/>
              <a:lumOff val="60000"/>
            </a:schemeClr>
          </a:solidFill>
        </p:spPr>
        <p:txBody>
          <a:bodyPr wrap="square" rtlCol="0">
            <a:spAutoFit/>
          </a:bodyPr>
          <a:lstStyle/>
          <a:p>
            <a:pPr algn="ctr"/>
            <a:r>
              <a:rPr lang="en-US" sz="3413" dirty="0"/>
              <a:t>21</a:t>
            </a:r>
          </a:p>
        </p:txBody>
      </p:sp>
      <p:sp>
        <p:nvSpPr>
          <p:cNvPr id="31" name="TextBox 30"/>
          <p:cNvSpPr txBox="1"/>
          <p:nvPr/>
        </p:nvSpPr>
        <p:spPr>
          <a:xfrm>
            <a:off x="13602747" y="8257768"/>
            <a:ext cx="1443860" cy="617541"/>
          </a:xfrm>
          <a:prstGeom prst="rect">
            <a:avLst/>
          </a:prstGeom>
          <a:solidFill>
            <a:schemeClr val="accent1">
              <a:lumMod val="40000"/>
              <a:lumOff val="60000"/>
            </a:schemeClr>
          </a:solidFill>
        </p:spPr>
        <p:txBody>
          <a:bodyPr wrap="square" rtlCol="0">
            <a:spAutoFit/>
          </a:bodyPr>
          <a:lstStyle/>
          <a:p>
            <a:pPr algn="ctr"/>
            <a:r>
              <a:rPr lang="en-US" sz="3413" dirty="0"/>
              <a:t>19</a:t>
            </a:r>
          </a:p>
        </p:txBody>
      </p:sp>
      <p:sp>
        <p:nvSpPr>
          <p:cNvPr id="35" name="Rectangle 2">
            <a:extLst>
              <a:ext uri="{FF2B5EF4-FFF2-40B4-BE49-F238E27FC236}">
                <a16:creationId xmlns:a16="http://schemas.microsoft.com/office/drawing/2014/main" id="{4D5171B8-969B-4B84-A7BC-4984257C987E}"/>
              </a:ext>
            </a:extLst>
          </p:cNvPr>
          <p:cNvSpPr/>
          <p:nvPr/>
        </p:nvSpPr>
        <p:spPr>
          <a:xfrm>
            <a:off x="0" y="29963"/>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36" name="Imagen 35">
            <a:extLst>
              <a:ext uri="{FF2B5EF4-FFF2-40B4-BE49-F238E27FC236}">
                <a16:creationId xmlns:a16="http://schemas.microsoft.com/office/drawing/2014/main" id="{BF840291-639A-44D8-B990-D90A309F19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39694"/>
            <a:ext cx="3084927" cy="571714"/>
          </a:xfrm>
          <a:prstGeom prst="rect">
            <a:avLst/>
          </a:prstGeom>
        </p:spPr>
      </p:pic>
    </p:spTree>
    <p:extLst>
      <p:ext uri="{BB962C8B-B14F-4D97-AF65-F5344CB8AC3E}">
        <p14:creationId xmlns:p14="http://schemas.microsoft.com/office/powerpoint/2010/main" val="3302380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449870" y="3291966"/>
            <a:ext cx="8440522" cy="2765107"/>
          </a:xfrm>
        </p:spPr>
        <p:txBody>
          <a:bodyPr>
            <a:noAutofit/>
          </a:bodyPr>
          <a:lstStyle/>
          <a:p>
            <a:pPr algn="ctr"/>
            <a:r>
              <a:rPr lang="es-PE" sz="6500" b="1" dirty="0">
                <a:ea typeface="Verdana" panose="020B0604030504040204" pitchFamily="34" charset="0"/>
                <a:cs typeface="Verdana" panose="020B0604030504040204" pitchFamily="34" charset="0"/>
              </a:rPr>
              <a:t>Implementación en dos niveles</a:t>
            </a:r>
          </a:p>
        </p:txBody>
      </p:sp>
      <p:pic>
        <p:nvPicPr>
          <p:cNvPr id="6" name="Imagen 9" descr="Imagen 9">
            <a:extLst>
              <a:ext uri="{FF2B5EF4-FFF2-40B4-BE49-F238E27FC236}">
                <a16:creationId xmlns:a16="http://schemas.microsoft.com/office/drawing/2014/main" id="{D5ADDE49-C8FB-448F-BECC-5DB4F7CE7007}"/>
              </a:ext>
            </a:extLst>
          </p:cNvPr>
          <p:cNvPicPr>
            <a:picLocks noChangeAspect="1"/>
          </p:cNvPicPr>
          <p:nvPr/>
        </p:nvPicPr>
        <p:blipFill>
          <a:blip r:embed="rId2"/>
          <a:stretch>
            <a:fillRect/>
          </a:stretch>
        </p:blipFill>
        <p:spPr>
          <a:xfrm>
            <a:off x="13035591" y="9128433"/>
            <a:ext cx="1893680" cy="428617"/>
          </a:xfrm>
          <a:prstGeom prst="rect">
            <a:avLst/>
          </a:prstGeom>
          <a:ln w="12700">
            <a:miter lim="400000"/>
          </a:ln>
        </p:spPr>
      </p:pic>
      <p:sp>
        <p:nvSpPr>
          <p:cNvPr id="7" name="Rectangle 2">
            <a:extLst>
              <a:ext uri="{FF2B5EF4-FFF2-40B4-BE49-F238E27FC236}">
                <a16:creationId xmlns:a16="http://schemas.microsoft.com/office/drawing/2014/main" id="{F54B4EB4-BD10-4394-8E58-6C84223FB91B}"/>
              </a:ext>
            </a:extLst>
          </p:cNvPr>
          <p:cNvSpPr/>
          <p:nvPr/>
        </p:nvSpPr>
        <p:spPr>
          <a:xfrm>
            <a:off x="0" y="29963"/>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8" name="Imagen 7">
            <a:extLst>
              <a:ext uri="{FF2B5EF4-FFF2-40B4-BE49-F238E27FC236}">
                <a16:creationId xmlns:a16="http://schemas.microsoft.com/office/drawing/2014/main" id="{DD1E32EF-3FEB-446D-A79A-0EC6DF2AE5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39694"/>
            <a:ext cx="3084927" cy="571714"/>
          </a:xfrm>
          <a:prstGeom prst="rect">
            <a:avLst/>
          </a:prstGeom>
        </p:spPr>
      </p:pic>
    </p:spTree>
    <p:extLst>
      <p:ext uri="{BB962C8B-B14F-4D97-AF65-F5344CB8AC3E}">
        <p14:creationId xmlns:p14="http://schemas.microsoft.com/office/powerpoint/2010/main" val="343941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A4B2C740-0DF9-4EDA-A73A-4881AC18B194}"/>
              </a:ext>
            </a:extLst>
          </p:cNvPr>
          <p:cNvGraphicFramePr>
            <a:graphicFrameLocks noGrp="1"/>
          </p:cNvGraphicFramePr>
          <p:nvPr>
            <p:extLst>
              <p:ext uri="{D42A27DB-BD31-4B8C-83A1-F6EECF244321}">
                <p14:modId xmlns:p14="http://schemas.microsoft.com/office/powerpoint/2010/main" val="2187144622"/>
              </p:ext>
            </p:extLst>
          </p:nvPr>
        </p:nvGraphicFramePr>
        <p:xfrm>
          <a:off x="1223682" y="2251849"/>
          <a:ext cx="15598589" cy="6662057"/>
        </p:xfrm>
        <a:graphic>
          <a:graphicData uri="http://schemas.openxmlformats.org/drawingml/2006/table">
            <a:tbl>
              <a:tblPr firstRow="1" bandRow="1">
                <a:tableStyleId>{2D5ABB26-0587-4C30-8999-92F81FD0307C}</a:tableStyleId>
              </a:tblPr>
              <a:tblGrid>
                <a:gridCol w="15598589">
                  <a:extLst>
                    <a:ext uri="{9D8B030D-6E8A-4147-A177-3AD203B41FA5}">
                      <a16:colId xmlns:a16="http://schemas.microsoft.com/office/drawing/2014/main" val="1817736511"/>
                    </a:ext>
                  </a:extLst>
                </a:gridCol>
              </a:tblGrid>
              <a:tr h="669854">
                <a:tc>
                  <a:txBody>
                    <a:bodyPr/>
                    <a:lstStyle/>
                    <a:p>
                      <a:pPr algn="ctr"/>
                      <a:r>
                        <a:rPr lang="es-PE" sz="3400" b="1" dirty="0"/>
                        <a:t>Nivel transversal (país)</a:t>
                      </a:r>
                    </a:p>
                  </a:txBody>
                  <a:tcPr marL="97536" marR="97536"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BEDA"/>
                    </a:solidFill>
                  </a:tcPr>
                </a:tc>
                <a:extLst>
                  <a:ext uri="{0D108BD9-81ED-4DB2-BD59-A6C34878D82A}">
                    <a16:rowId xmlns:a16="http://schemas.microsoft.com/office/drawing/2014/main" val="10000"/>
                  </a:ext>
                </a:extLst>
              </a:tr>
              <a:tr h="5992203">
                <a:tc>
                  <a:txBody>
                    <a:bodyPr/>
                    <a:lstStyle/>
                    <a:p>
                      <a:pPr marL="0" indent="0">
                        <a:buFont typeface="Wingdings" panose="05000000000000000000" pitchFamily="2" charset="2"/>
                        <a:buNone/>
                      </a:pPr>
                      <a:endParaRPr lang="es-PE" sz="13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2600" dirty="0"/>
                        <a:t>Fortalecer cada una de las entidades que conforman la </a:t>
                      </a:r>
                      <a:r>
                        <a:rPr lang="es-PE" sz="2600" b="1" u="sng" dirty="0"/>
                        <a:t>cadena de valor anticorrupción </a:t>
                      </a:r>
                      <a:r>
                        <a:rPr lang="es-PE" sz="2600" dirty="0"/>
                        <a:t>(CGR - PNP – MP – Procuraduría Anticorrupción - PJ) para garantizar adecuada detección, investigación y sanción de la corrupción.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26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2600" dirty="0"/>
                        <a:t>Consolidar marco normativo adecuado para </a:t>
                      </a:r>
                      <a:r>
                        <a:rPr lang="es-PE" sz="2600" b="1" dirty="0"/>
                        <a:t>i)</a:t>
                      </a:r>
                      <a:r>
                        <a:rPr lang="es-PE" sz="2600" dirty="0"/>
                        <a:t> prevenir la corrupción (conflicto de intereses / gestión de intereses / política de regalos) y </a:t>
                      </a:r>
                      <a:r>
                        <a:rPr lang="es-PE" sz="2600" b="1" dirty="0" err="1"/>
                        <a:t>ii</a:t>
                      </a:r>
                      <a:r>
                        <a:rPr lang="es-PE" sz="2600" b="1" dirty="0"/>
                        <a:t>)</a:t>
                      </a:r>
                      <a:r>
                        <a:rPr lang="es-PE" sz="2600" dirty="0"/>
                        <a:t> evitar lagunas de impunidad en la </a:t>
                      </a:r>
                      <a:r>
                        <a:rPr lang="es-PE" sz="2600" dirty="0" err="1"/>
                        <a:t>macrocorrupción</a:t>
                      </a:r>
                      <a:r>
                        <a:rPr lang="es-PE" sz="2600" dirty="0"/>
                        <a:t>.</a:t>
                      </a:r>
                      <a:endParaRPr lang="es-PE" sz="11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PE" sz="26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2600" b="1" u="sng" dirty="0"/>
                        <a:t>Reforma electoral, política y de justicia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2600" b="0" u="none"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2600" b="0" u="none" dirty="0"/>
                        <a:t>Fortalecer procesos de </a:t>
                      </a:r>
                      <a:r>
                        <a:rPr lang="es-PE" sz="2600" b="1" u="sng" dirty="0"/>
                        <a:t>contrataciones</a:t>
                      </a:r>
                      <a:r>
                        <a:rPr lang="es-PE" sz="2600" b="0" u="none" dirty="0"/>
                        <a:t> y de </a:t>
                      </a:r>
                      <a:r>
                        <a:rPr lang="es-PE" sz="2600" b="1" u="sng" dirty="0"/>
                        <a:t>obras públicas</a:t>
                      </a:r>
                      <a:r>
                        <a:rPr lang="es-PE" sz="2600" b="0" u="none" dirty="0"/>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700" b="1" u="sng"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2600" b="1" u="sng" dirty="0"/>
                        <a:t>Consolidar reforma de la carrera</a:t>
                      </a:r>
                      <a:r>
                        <a:rPr lang="es-PE" sz="2600" b="1" u="sng" baseline="0" dirty="0"/>
                        <a:t> pública meritocrática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2600" b="0" u="none" baseline="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PE" sz="2600" b="0" u="none" dirty="0"/>
                        <a:t>Priorización en la construcción de una </a:t>
                      </a:r>
                      <a:r>
                        <a:rPr lang="es-PE" sz="2600" b="1" u="sng" dirty="0"/>
                        <a:t>cultura de valores </a:t>
                      </a:r>
                      <a:r>
                        <a:rPr lang="es-PE" sz="2600" b="0" u="none" dirty="0"/>
                        <a:t>(educación y formación)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PE" sz="1300" dirty="0"/>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015703"/>
                  </a:ext>
                </a:extLst>
              </a:tr>
            </a:tbl>
          </a:graphicData>
        </a:graphic>
      </p:graphicFrame>
      <p:sp>
        <p:nvSpPr>
          <p:cNvPr id="7" name="Rectangle 2">
            <a:extLst>
              <a:ext uri="{FF2B5EF4-FFF2-40B4-BE49-F238E27FC236}">
                <a16:creationId xmlns:a16="http://schemas.microsoft.com/office/drawing/2014/main" id="{F949CAFE-B990-448F-BE40-E5236D9E1078}"/>
              </a:ext>
            </a:extLst>
          </p:cNvPr>
          <p:cNvSpPr/>
          <p:nvPr/>
        </p:nvSpPr>
        <p:spPr>
          <a:xfrm>
            <a:off x="0" y="29963"/>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9" name="Imagen 8">
            <a:extLst>
              <a:ext uri="{FF2B5EF4-FFF2-40B4-BE49-F238E27FC236}">
                <a16:creationId xmlns:a16="http://schemas.microsoft.com/office/drawing/2014/main" id="{302324D1-E415-4A7F-97DC-923755B9C0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39694"/>
            <a:ext cx="3084927" cy="571714"/>
          </a:xfrm>
          <a:prstGeom prst="rect">
            <a:avLst/>
          </a:prstGeom>
        </p:spPr>
      </p:pic>
    </p:spTree>
    <p:extLst>
      <p:ext uri="{BB962C8B-B14F-4D97-AF65-F5344CB8AC3E}">
        <p14:creationId xmlns:p14="http://schemas.microsoft.com/office/powerpoint/2010/main" val="81587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9" descr="Imagen 9">
            <a:extLst>
              <a:ext uri="{FF2B5EF4-FFF2-40B4-BE49-F238E27FC236}">
                <a16:creationId xmlns:a16="http://schemas.microsoft.com/office/drawing/2014/main" id="{D5ADDE49-C8FB-448F-BECC-5DB4F7CE7007}"/>
              </a:ext>
            </a:extLst>
          </p:cNvPr>
          <p:cNvPicPr>
            <a:picLocks noChangeAspect="1"/>
          </p:cNvPicPr>
          <p:nvPr/>
        </p:nvPicPr>
        <p:blipFill>
          <a:blip r:embed="rId2"/>
          <a:stretch>
            <a:fillRect/>
          </a:stretch>
        </p:blipFill>
        <p:spPr>
          <a:xfrm>
            <a:off x="13035591" y="9128433"/>
            <a:ext cx="1893680" cy="428617"/>
          </a:xfrm>
          <a:prstGeom prst="rect">
            <a:avLst/>
          </a:prstGeom>
          <a:ln w="12700">
            <a:miter lim="400000"/>
          </a:ln>
        </p:spPr>
      </p:pic>
      <p:pic>
        <p:nvPicPr>
          <p:cNvPr id="36" name="Imagen 35">
            <a:extLst>
              <a:ext uri="{FF2B5EF4-FFF2-40B4-BE49-F238E27FC236}">
                <a16:creationId xmlns:a16="http://schemas.microsoft.com/office/drawing/2014/main" id="{B99DBC87-AD0F-4761-AC6D-339A0E940FCD}"/>
              </a:ext>
            </a:extLst>
          </p:cNvPr>
          <p:cNvPicPr>
            <a:picLocks noChangeAspect="1"/>
          </p:cNvPicPr>
          <p:nvPr/>
        </p:nvPicPr>
        <p:blipFill rotWithShape="1">
          <a:blip r:embed="rId3"/>
          <a:srcRect l="35342" t="34770" r="20444" b="21259"/>
          <a:stretch/>
        </p:blipFill>
        <p:spPr>
          <a:xfrm>
            <a:off x="2416629" y="3246119"/>
            <a:ext cx="12019303" cy="5500637"/>
          </a:xfrm>
          <a:prstGeom prst="rect">
            <a:avLst/>
          </a:prstGeom>
          <a:ln>
            <a:solidFill>
              <a:schemeClr val="tx1"/>
            </a:solidFill>
          </a:ln>
        </p:spPr>
      </p:pic>
      <p:sp>
        <p:nvSpPr>
          <p:cNvPr id="37" name="CuadroTexto 36">
            <a:extLst>
              <a:ext uri="{FF2B5EF4-FFF2-40B4-BE49-F238E27FC236}">
                <a16:creationId xmlns:a16="http://schemas.microsoft.com/office/drawing/2014/main" id="{F1D450DA-23AE-4ED1-9B31-107FBD0D3AF4}"/>
              </a:ext>
            </a:extLst>
          </p:cNvPr>
          <p:cNvSpPr txBox="1"/>
          <p:nvPr/>
        </p:nvSpPr>
        <p:spPr>
          <a:xfrm>
            <a:off x="4114800" y="1790522"/>
            <a:ext cx="824849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PE" sz="3200" dirty="0"/>
              <a:t>Cadena de valor de la Justicia anticorrupción</a:t>
            </a:r>
          </a:p>
        </p:txBody>
      </p:sp>
      <p:sp>
        <p:nvSpPr>
          <p:cNvPr id="38" name="Elipse 37">
            <a:extLst>
              <a:ext uri="{FF2B5EF4-FFF2-40B4-BE49-F238E27FC236}">
                <a16:creationId xmlns:a16="http://schemas.microsoft.com/office/drawing/2014/main" id="{BAB307B0-425C-4DFC-9A98-BE4425ED5593}"/>
              </a:ext>
            </a:extLst>
          </p:cNvPr>
          <p:cNvSpPr/>
          <p:nvPr/>
        </p:nvSpPr>
        <p:spPr>
          <a:xfrm>
            <a:off x="3084927" y="6938060"/>
            <a:ext cx="1630680" cy="620335"/>
          </a:xfrm>
          <a:prstGeom prst="ellipse">
            <a:avLst/>
          </a:prstGeom>
          <a:solidFill>
            <a:schemeClr val="bg1">
              <a:lumMod val="8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s-PE" sz="2200" b="0">
              <a:solidFill>
                <a:srgbClr val="FFFFFF"/>
              </a:solidFill>
              <a:latin typeface="+mn-lt"/>
              <a:ea typeface="+mn-ea"/>
              <a:cs typeface="+mn-cs"/>
              <a:sym typeface="Helvetica Neue Medium"/>
            </a:endParaRPr>
          </a:p>
        </p:txBody>
      </p:sp>
      <p:sp>
        <p:nvSpPr>
          <p:cNvPr id="39" name="CuadroTexto 38">
            <a:extLst>
              <a:ext uri="{FF2B5EF4-FFF2-40B4-BE49-F238E27FC236}">
                <a16:creationId xmlns:a16="http://schemas.microsoft.com/office/drawing/2014/main" id="{BA2C4787-6D3D-412F-A95C-59644ABF4B3B}"/>
              </a:ext>
            </a:extLst>
          </p:cNvPr>
          <p:cNvSpPr txBox="1"/>
          <p:nvPr/>
        </p:nvSpPr>
        <p:spPr>
          <a:xfrm>
            <a:off x="3420207" y="7012265"/>
            <a:ext cx="96012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PE" dirty="0"/>
              <a:t>CGR</a:t>
            </a:r>
          </a:p>
        </p:txBody>
      </p:sp>
      <p:cxnSp>
        <p:nvCxnSpPr>
          <p:cNvPr id="41" name="Conector recto de flecha 40">
            <a:extLst>
              <a:ext uri="{FF2B5EF4-FFF2-40B4-BE49-F238E27FC236}">
                <a16:creationId xmlns:a16="http://schemas.microsoft.com/office/drawing/2014/main" id="{99496F1E-F617-497A-AB9D-73CEC34EF073}"/>
              </a:ext>
            </a:extLst>
          </p:cNvPr>
          <p:cNvCxnSpPr>
            <a:cxnSpLocks/>
          </p:cNvCxnSpPr>
          <p:nvPr/>
        </p:nvCxnSpPr>
        <p:spPr>
          <a:xfrm flipV="1">
            <a:off x="4715607" y="5928360"/>
            <a:ext cx="1536444" cy="690154"/>
          </a:xfrm>
          <a:prstGeom prst="straightConnector1">
            <a:avLst/>
          </a:prstGeom>
          <a:noFill/>
          <a:ln w="38100" cap="flat">
            <a:solidFill>
              <a:schemeClr val="accent1">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Rectangle 2">
            <a:extLst>
              <a:ext uri="{FF2B5EF4-FFF2-40B4-BE49-F238E27FC236}">
                <a16:creationId xmlns:a16="http://schemas.microsoft.com/office/drawing/2014/main" id="{A4DA703D-35A6-4429-ADA8-621476BEF306}"/>
              </a:ext>
            </a:extLst>
          </p:cNvPr>
          <p:cNvSpPr/>
          <p:nvPr/>
        </p:nvSpPr>
        <p:spPr>
          <a:xfrm>
            <a:off x="0" y="29963"/>
            <a:ext cx="17340263" cy="571714"/>
          </a:xfrm>
          <a:prstGeom prst="rect">
            <a:avLst/>
          </a:prstGeom>
          <a:solidFill>
            <a:srgbClr val="D8392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2200" b="0" dirty="0">
              <a:solidFill>
                <a:srgbClr val="FFFFFF"/>
              </a:solidFill>
              <a:latin typeface="+mn-lt"/>
              <a:ea typeface="+mn-ea"/>
              <a:cs typeface="+mn-cs"/>
              <a:sym typeface="Helvetica Neue Medium"/>
            </a:endParaRPr>
          </a:p>
        </p:txBody>
      </p:sp>
      <p:pic>
        <p:nvPicPr>
          <p:cNvPr id="12" name="Imagen 11">
            <a:extLst>
              <a:ext uri="{FF2B5EF4-FFF2-40B4-BE49-F238E27FC236}">
                <a16:creationId xmlns:a16="http://schemas.microsoft.com/office/drawing/2014/main" id="{276B46DD-9F2D-46E0-B5F0-7C3F2A0485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839694"/>
            <a:ext cx="3084927" cy="571714"/>
          </a:xfrm>
          <a:prstGeom prst="rect">
            <a:avLst/>
          </a:prstGeom>
        </p:spPr>
      </p:pic>
      <p:sp>
        <p:nvSpPr>
          <p:cNvPr id="3" name="Elipse 2">
            <a:extLst>
              <a:ext uri="{FF2B5EF4-FFF2-40B4-BE49-F238E27FC236}">
                <a16:creationId xmlns:a16="http://schemas.microsoft.com/office/drawing/2014/main" id="{F6B75A33-995F-4E3E-B166-B7CF307BC31C}"/>
              </a:ext>
            </a:extLst>
          </p:cNvPr>
          <p:cNvSpPr/>
          <p:nvPr/>
        </p:nvSpPr>
        <p:spPr>
          <a:xfrm>
            <a:off x="12148456" y="6618514"/>
            <a:ext cx="2106879" cy="1148437"/>
          </a:xfrm>
          <a:prstGeom prst="ellipse">
            <a:avLst/>
          </a:prstGeom>
          <a:solidFill>
            <a:schemeClr val="bg1">
              <a:lumMod val="7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PE"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CuadroTexto 3">
            <a:extLst>
              <a:ext uri="{FF2B5EF4-FFF2-40B4-BE49-F238E27FC236}">
                <a16:creationId xmlns:a16="http://schemas.microsoft.com/office/drawing/2014/main" id="{9E1C3610-FE01-4628-88F6-ADEBAD194A4A}"/>
              </a:ext>
            </a:extLst>
          </p:cNvPr>
          <p:cNvSpPr txBox="1"/>
          <p:nvPr/>
        </p:nvSpPr>
        <p:spPr>
          <a:xfrm>
            <a:off x="12266640" y="6987547"/>
            <a:ext cx="184551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PE" sz="2000" b="1" i="0" u="none" strike="noStrike" cap="none" spc="0" normalizeH="0" baseline="0" dirty="0">
                <a:ln>
                  <a:noFill/>
                </a:ln>
                <a:solidFill>
                  <a:srgbClr val="000000"/>
                </a:solidFill>
                <a:effectLst/>
                <a:uFillTx/>
                <a:latin typeface="Helvetica Neue"/>
                <a:ea typeface="Helvetica Neue"/>
                <a:cs typeface="Helvetica Neue"/>
                <a:sym typeface="Helvetica Neue"/>
              </a:rPr>
              <a:t>Procuradurías</a:t>
            </a:r>
          </a:p>
        </p:txBody>
      </p:sp>
      <p:sp>
        <p:nvSpPr>
          <p:cNvPr id="7" name="Rectángulo 6">
            <a:extLst>
              <a:ext uri="{FF2B5EF4-FFF2-40B4-BE49-F238E27FC236}">
                <a16:creationId xmlns:a16="http://schemas.microsoft.com/office/drawing/2014/main" id="{33379072-2A7A-40F1-8E58-FA9ACA2C8A01}"/>
              </a:ext>
            </a:extLst>
          </p:cNvPr>
          <p:cNvSpPr/>
          <p:nvPr/>
        </p:nvSpPr>
        <p:spPr>
          <a:xfrm>
            <a:off x="5834743" y="6618514"/>
            <a:ext cx="4942114" cy="39375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PE"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CuadroTexto 7">
            <a:extLst>
              <a:ext uri="{FF2B5EF4-FFF2-40B4-BE49-F238E27FC236}">
                <a16:creationId xmlns:a16="http://schemas.microsoft.com/office/drawing/2014/main" id="{E8BF7371-47BB-442C-A27C-4EE489AE8960}"/>
              </a:ext>
            </a:extLst>
          </p:cNvPr>
          <p:cNvSpPr txBox="1"/>
          <p:nvPr/>
        </p:nvSpPr>
        <p:spPr>
          <a:xfrm>
            <a:off x="5834743" y="6597390"/>
            <a:ext cx="494211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PE" sz="2400" b="1" i="0" u="none" strike="noStrike" cap="none" spc="0" normalizeH="0" baseline="0" dirty="0">
                <a:ln>
                  <a:noFill/>
                </a:ln>
                <a:solidFill>
                  <a:srgbClr val="000000"/>
                </a:solidFill>
                <a:effectLst/>
                <a:uFillTx/>
                <a:latin typeface="Helvetica Neue"/>
                <a:ea typeface="Helvetica Neue"/>
                <a:cs typeface="Helvetica Neue"/>
                <a:sym typeface="Helvetica Neue"/>
              </a:rPr>
              <a:t>Junta Nacional de Justicia</a:t>
            </a:r>
          </a:p>
        </p:txBody>
      </p:sp>
    </p:spTree>
    <p:extLst>
      <p:ext uri="{BB962C8B-B14F-4D97-AF65-F5344CB8AC3E}">
        <p14:creationId xmlns:p14="http://schemas.microsoft.com/office/powerpoint/2010/main" val="3634899840"/>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4710</TotalTime>
  <Words>1176</Words>
  <Application>Microsoft Office PowerPoint</Application>
  <PresentationFormat>Personalizado</PresentationFormat>
  <Paragraphs>241</Paragraphs>
  <Slides>14</Slides>
  <Notes>5</Notes>
  <HiddenSlides>0</HiddenSlides>
  <MMClips>0</MMClips>
  <ScaleCrop>false</ScaleCrop>
  <HeadingPairs>
    <vt:vector size="6" baseType="variant">
      <vt:variant>
        <vt:lpstr>Fuentes usadas</vt:lpstr>
      </vt:variant>
      <vt:variant>
        <vt:i4>15</vt:i4>
      </vt:variant>
      <vt:variant>
        <vt:lpstr>Tema</vt:lpstr>
      </vt:variant>
      <vt:variant>
        <vt:i4>4</vt:i4>
      </vt:variant>
      <vt:variant>
        <vt:lpstr>Títulos de diapositiva</vt:lpstr>
      </vt:variant>
      <vt:variant>
        <vt:i4>14</vt:i4>
      </vt:variant>
    </vt:vector>
  </HeadingPairs>
  <TitlesOfParts>
    <vt:vector size="33" baseType="lpstr">
      <vt:lpstr>MS PGothic</vt:lpstr>
      <vt:lpstr>Arial</vt:lpstr>
      <vt:lpstr>Calibri</vt:lpstr>
      <vt:lpstr>Calibri Light</vt:lpstr>
      <vt:lpstr>Candara</vt:lpstr>
      <vt:lpstr>Helvetica</vt:lpstr>
      <vt:lpstr>Helvetica Light</vt:lpstr>
      <vt:lpstr>Helvetica Neue</vt:lpstr>
      <vt:lpstr>Helvetica Neue Light</vt:lpstr>
      <vt:lpstr>Helvetica Neue Medium</vt:lpstr>
      <vt:lpstr>Helvetica Nue</vt:lpstr>
      <vt:lpstr>Tahoma</vt:lpstr>
      <vt:lpstr>Times New Roman</vt:lpstr>
      <vt:lpstr>Verdana</vt:lpstr>
      <vt:lpstr>Wingdings</vt:lpstr>
      <vt:lpstr>White</vt: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Secretaría de Integridad Pública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Decreto Legislativo que amplía los alcances de los D.L. 1243 y 1295  SECTOR:   Presidencia del consejo de ministros - SIP</dc:title>
  <dc:creator>Eloy Alberto Munive Pariona</dc:creator>
  <cp:lastModifiedBy>HP</cp:lastModifiedBy>
  <cp:revision>124</cp:revision>
  <dcterms:modified xsi:type="dcterms:W3CDTF">2019-10-16T04:46:15Z</dcterms:modified>
</cp:coreProperties>
</file>