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7" r:id="rId4"/>
    <p:sldMasterId id="2147483700" r:id="rId5"/>
  </p:sldMasterIdLst>
  <p:notesMasterIdLst>
    <p:notesMasterId r:id="rId96"/>
  </p:notesMasterIdLst>
  <p:handoutMasterIdLst>
    <p:handoutMasterId r:id="rId97"/>
  </p:handoutMasterIdLst>
  <p:sldIdLst>
    <p:sldId id="401" r:id="rId6"/>
    <p:sldId id="402" r:id="rId7"/>
    <p:sldId id="403" r:id="rId8"/>
    <p:sldId id="404" r:id="rId9"/>
    <p:sldId id="388" r:id="rId10"/>
    <p:sldId id="389" r:id="rId11"/>
    <p:sldId id="260" r:id="rId12"/>
    <p:sldId id="261" r:id="rId13"/>
    <p:sldId id="263" r:id="rId14"/>
    <p:sldId id="264" r:id="rId15"/>
    <p:sldId id="274" r:id="rId16"/>
    <p:sldId id="405" r:id="rId17"/>
    <p:sldId id="406" r:id="rId18"/>
    <p:sldId id="407" r:id="rId19"/>
    <p:sldId id="265" r:id="rId20"/>
    <p:sldId id="278" r:id="rId21"/>
    <p:sldId id="279" r:id="rId22"/>
    <p:sldId id="280" r:id="rId23"/>
    <p:sldId id="283" r:id="rId24"/>
    <p:sldId id="284" r:id="rId25"/>
    <p:sldId id="286" r:id="rId26"/>
    <p:sldId id="408" r:id="rId27"/>
    <p:sldId id="409" r:id="rId28"/>
    <p:sldId id="410" r:id="rId29"/>
    <p:sldId id="411" r:id="rId30"/>
    <p:sldId id="412" r:id="rId31"/>
    <p:sldId id="413" r:id="rId32"/>
    <p:sldId id="276" r:id="rId33"/>
    <p:sldId id="277" r:id="rId34"/>
    <p:sldId id="414" r:id="rId35"/>
    <p:sldId id="415" r:id="rId36"/>
    <p:sldId id="416" r:id="rId37"/>
    <p:sldId id="417" r:id="rId38"/>
    <p:sldId id="418" r:id="rId39"/>
    <p:sldId id="419" r:id="rId40"/>
    <p:sldId id="420" r:id="rId41"/>
    <p:sldId id="421" r:id="rId42"/>
    <p:sldId id="422" r:id="rId43"/>
    <p:sldId id="423" r:id="rId44"/>
    <p:sldId id="424" r:id="rId45"/>
    <p:sldId id="425" r:id="rId46"/>
    <p:sldId id="426" r:id="rId47"/>
    <p:sldId id="427" r:id="rId48"/>
    <p:sldId id="478" r:id="rId49"/>
    <p:sldId id="429" r:id="rId50"/>
    <p:sldId id="430" r:id="rId51"/>
    <p:sldId id="431" r:id="rId52"/>
    <p:sldId id="432" r:id="rId53"/>
    <p:sldId id="433" r:id="rId54"/>
    <p:sldId id="477" r:id="rId55"/>
    <p:sldId id="434" r:id="rId56"/>
    <p:sldId id="435" r:id="rId57"/>
    <p:sldId id="436" r:id="rId58"/>
    <p:sldId id="437" r:id="rId59"/>
    <p:sldId id="438" r:id="rId60"/>
    <p:sldId id="439" r:id="rId61"/>
    <p:sldId id="440" r:id="rId62"/>
    <p:sldId id="441" r:id="rId63"/>
    <p:sldId id="442" r:id="rId64"/>
    <p:sldId id="476" r:id="rId65"/>
    <p:sldId id="444" r:id="rId66"/>
    <p:sldId id="445" r:id="rId67"/>
    <p:sldId id="446" r:id="rId68"/>
    <p:sldId id="447" r:id="rId69"/>
    <p:sldId id="448" r:id="rId70"/>
    <p:sldId id="449" r:id="rId71"/>
    <p:sldId id="450" r:id="rId72"/>
    <p:sldId id="451" r:id="rId73"/>
    <p:sldId id="452" r:id="rId74"/>
    <p:sldId id="453" r:id="rId75"/>
    <p:sldId id="454" r:id="rId76"/>
    <p:sldId id="455" r:id="rId77"/>
    <p:sldId id="456" r:id="rId78"/>
    <p:sldId id="457" r:id="rId79"/>
    <p:sldId id="458" r:id="rId80"/>
    <p:sldId id="459" r:id="rId81"/>
    <p:sldId id="460" r:id="rId82"/>
    <p:sldId id="461" r:id="rId83"/>
    <p:sldId id="462" r:id="rId84"/>
    <p:sldId id="479" r:id="rId85"/>
    <p:sldId id="464" r:id="rId86"/>
    <p:sldId id="465" r:id="rId87"/>
    <p:sldId id="466" r:id="rId88"/>
    <p:sldId id="467" r:id="rId89"/>
    <p:sldId id="468" r:id="rId90"/>
    <p:sldId id="469" r:id="rId91"/>
    <p:sldId id="470" r:id="rId92"/>
    <p:sldId id="471" r:id="rId93"/>
    <p:sldId id="472" r:id="rId94"/>
    <p:sldId id="475" r:id="rId95"/>
  </p:sldIdLst>
  <p:sldSz cx="12192000" cy="6858000"/>
  <p:notesSz cx="6797675" cy="9928225"/>
  <p:defaultTextStyle>
    <a:defPPr>
      <a:defRPr lang="es-PE"/>
    </a:defPPr>
    <a:lvl1pPr marL="0" algn="l" defTabSz="91421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07" algn="l" defTabSz="91421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218" algn="l" defTabSz="91421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328" algn="l" defTabSz="91421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437" algn="l" defTabSz="91421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550" algn="l" defTabSz="91421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654" algn="l" defTabSz="91421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760" algn="l" defTabSz="91421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867" algn="l" defTabSz="91421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sana Chia Odar" initials="SCO" lastIdx="3" clrIdx="0">
    <p:extLst>
      <p:ext uri="{19B8F6BF-5375-455C-9EA6-DF929625EA0E}">
        <p15:presenceInfo xmlns:p15="http://schemas.microsoft.com/office/powerpoint/2012/main" userId="S-1-5-21-3465543904-2850172892-3978340107-987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66667" autoAdjust="0"/>
  </p:normalViewPr>
  <p:slideViewPr>
    <p:cSldViewPr snapToGrid="0">
      <p:cViewPr varScale="1">
        <p:scale>
          <a:sx n="61" d="100"/>
          <a:sy n="61" d="100"/>
        </p:scale>
        <p:origin x="160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-2850" y="-7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commentAuthors" Target="commentAuthors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0.14525726191750007"/>
          <c:w val="1"/>
          <c:h val="0.684671380604563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delete val="1"/>
          </c:dLbls>
          <c:cat>
            <c:strRef>
              <c:f>Hoja1!$A$2:$A$5</c:f>
              <c:strCache>
                <c:ptCount val="4"/>
                <c:pt idx="0">
                  <c:v>Los funcionarios ganan poco y así les ayudamos</c:v>
                </c:pt>
                <c:pt idx="1">
                  <c:v>Es como una costumbre</c:v>
                </c:pt>
                <c:pt idx="2">
                  <c:v>Porque si uno no paga las cosas no funcionan</c:v>
                </c:pt>
                <c:pt idx="3">
                  <c:v>Para evitar mayores sanciones</c:v>
                </c:pt>
              </c:strCache>
            </c:strRef>
          </c:cat>
          <c:val>
            <c:numRef>
              <c:f>Hoja1!$B$2:$B$5</c:f>
              <c:numCache>
                <c:formatCode>0\%</c:formatCode>
                <c:ptCount val="4"/>
                <c:pt idx="0">
                  <c:v>8</c:v>
                </c:pt>
                <c:pt idx="1">
                  <c:v>20</c:v>
                </c:pt>
                <c:pt idx="2">
                  <c:v>45</c:v>
                </c:pt>
                <c:pt idx="3">
                  <c:v>41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DCE-4CA3-A04E-14425CA707CC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bg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 w="25397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"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Hoja1!$A$2:$A$5</c:f>
              <c:strCache>
                <c:ptCount val="4"/>
                <c:pt idx="0">
                  <c:v>Los funcionarios ganan poco y así les ayudamos</c:v>
                </c:pt>
                <c:pt idx="1">
                  <c:v>Es como una costumbre</c:v>
                </c:pt>
                <c:pt idx="2">
                  <c:v>Porque si uno no paga las cosas no funcionan</c:v>
                </c:pt>
                <c:pt idx="3">
                  <c:v>Para evitar mayores sanciones</c:v>
                </c:pt>
              </c:strCache>
            </c:strRef>
          </c:cat>
          <c:val>
            <c:numRef>
              <c:f>Hoja1!$C$2:$C$5</c:f>
              <c:numCache>
                <c:formatCode>0\%</c:formatCode>
                <c:ptCount val="4"/>
                <c:pt idx="0">
                  <c:v>5</c:v>
                </c:pt>
                <c:pt idx="1">
                  <c:v>12</c:v>
                </c:pt>
                <c:pt idx="2">
                  <c:v>37</c:v>
                </c:pt>
                <c:pt idx="3">
                  <c:v>52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DCE-4CA3-A04E-14425CA707CC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 w="25397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"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Hoja1!$A$2:$A$5</c:f>
              <c:strCache>
                <c:ptCount val="4"/>
                <c:pt idx="0">
                  <c:v>Los funcionarios ganan poco y así les ayudamos</c:v>
                </c:pt>
                <c:pt idx="1">
                  <c:v>Es como una costumbre</c:v>
                </c:pt>
                <c:pt idx="2">
                  <c:v>Porque si uno no paga las cosas no funcionan</c:v>
                </c:pt>
                <c:pt idx="3">
                  <c:v>Para evitar mayores sanciones</c:v>
                </c:pt>
              </c:strCache>
            </c:strRef>
          </c:cat>
          <c:val>
            <c:numRef>
              <c:f>Hoja1!$D$2:$D$5</c:f>
              <c:numCache>
                <c:formatCode>0\%</c:formatCode>
                <c:ptCount val="4"/>
                <c:pt idx="0">
                  <c:v>2</c:v>
                </c:pt>
                <c:pt idx="1">
                  <c:v>10</c:v>
                </c:pt>
                <c:pt idx="2">
                  <c:v>44</c:v>
                </c:pt>
                <c:pt idx="3">
                  <c:v>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DCE-4CA3-A04E-14425CA707CC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 w="25397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"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Hoja1!$A$2:$A$5</c:f>
              <c:strCache>
                <c:ptCount val="4"/>
                <c:pt idx="0">
                  <c:v>Los funcionarios ganan poco y así les ayudamos</c:v>
                </c:pt>
                <c:pt idx="1">
                  <c:v>Es como una costumbre</c:v>
                </c:pt>
                <c:pt idx="2">
                  <c:v>Porque si uno no paga las cosas no funcionan</c:v>
                </c:pt>
                <c:pt idx="3">
                  <c:v>Para evitar mayores sanciones</c:v>
                </c:pt>
              </c:strCache>
            </c:strRef>
          </c:cat>
          <c:val>
            <c:numRef>
              <c:f>Hoja1!$E$2:$E$5</c:f>
              <c:numCache>
                <c:formatCode>0\%</c:formatCode>
                <c:ptCount val="4"/>
                <c:pt idx="0">
                  <c:v>5</c:v>
                </c:pt>
                <c:pt idx="1">
                  <c:v>13</c:v>
                </c:pt>
                <c:pt idx="2">
                  <c:v>38</c:v>
                </c:pt>
                <c:pt idx="3">
                  <c:v>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DCE-4CA3-A04E-14425CA707CC}"/>
            </c:ext>
          </c:extLst>
        </c:ser>
        <c:ser>
          <c:idx val="4"/>
          <c:order val="4"/>
          <c:tx>
            <c:strRef>
              <c:f>Hoja1!$F$1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 w="25397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"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Hoja1!$A$2:$A$5</c:f>
              <c:strCache>
                <c:ptCount val="4"/>
                <c:pt idx="0">
                  <c:v>Los funcionarios ganan poco y así les ayudamos</c:v>
                </c:pt>
                <c:pt idx="1">
                  <c:v>Es como una costumbre</c:v>
                </c:pt>
                <c:pt idx="2">
                  <c:v>Porque si uno no paga las cosas no funcionan</c:v>
                </c:pt>
                <c:pt idx="3">
                  <c:v>Para evitar mayores sanciones</c:v>
                </c:pt>
              </c:strCache>
            </c:strRef>
          </c:cat>
          <c:val>
            <c:numRef>
              <c:f>Hoja1!$F$2:$F$5</c:f>
              <c:numCache>
                <c:formatCode>0\%</c:formatCode>
                <c:ptCount val="4"/>
                <c:pt idx="0">
                  <c:v>2</c:v>
                </c:pt>
                <c:pt idx="1">
                  <c:v>13</c:v>
                </c:pt>
                <c:pt idx="2">
                  <c:v>50</c:v>
                </c:pt>
                <c:pt idx="3">
                  <c:v>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DCE-4CA3-A04E-14425CA707CC}"/>
            </c:ext>
          </c:extLst>
        </c:ser>
        <c:ser>
          <c:idx val="5"/>
          <c:order val="5"/>
          <c:tx>
            <c:strRef>
              <c:f>Hoja1!$G$1</c:f>
              <c:strCache>
                <c:ptCount val="1"/>
                <c:pt idx="0">
                  <c:v>2008</c:v>
                </c:pt>
              </c:strCache>
            </c:strRef>
          </c:tx>
          <c:spPr>
            <a:solidFill>
              <a:schemeClr val="tx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dLbl>
              <c:idx val="3"/>
              <c:spPr>
                <a:noFill/>
                <a:ln w="25397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s-ES" sz="16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P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5397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"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Hoja1!$A$2:$A$5</c:f>
              <c:strCache>
                <c:ptCount val="4"/>
                <c:pt idx="0">
                  <c:v>Los funcionarios ganan poco y así les ayudamos</c:v>
                </c:pt>
                <c:pt idx="1">
                  <c:v>Es como una costumbre</c:v>
                </c:pt>
                <c:pt idx="2">
                  <c:v>Porque si uno no paga las cosas no funcionan</c:v>
                </c:pt>
                <c:pt idx="3">
                  <c:v>Para evitar mayores sanciones</c:v>
                </c:pt>
              </c:strCache>
            </c:strRef>
          </c:cat>
          <c:val>
            <c:numRef>
              <c:f>Hoja1!$G$2:$G$5</c:f>
              <c:numCache>
                <c:formatCode>0\%</c:formatCode>
                <c:ptCount val="4"/>
                <c:pt idx="0">
                  <c:v>4</c:v>
                </c:pt>
                <c:pt idx="1">
                  <c:v>14</c:v>
                </c:pt>
                <c:pt idx="2">
                  <c:v>36</c:v>
                </c:pt>
                <c:pt idx="3">
                  <c:v>49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DDCE-4CA3-A04E-14425CA707C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38342480"/>
        <c:axId val="-38346832"/>
      </c:barChart>
      <c:catAx>
        <c:axId val="-38342480"/>
        <c:scaling>
          <c:orientation val="maxMin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4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-38346832"/>
        <c:crosses val="autoZero"/>
        <c:auto val="1"/>
        <c:lblAlgn val="ctr"/>
        <c:lblOffset val="100"/>
        <c:noMultiLvlLbl val="0"/>
      </c:catAx>
      <c:valAx>
        <c:axId val="-38346832"/>
        <c:scaling>
          <c:orientation val="minMax"/>
        </c:scaling>
        <c:delete val="1"/>
        <c:axPos val="r"/>
        <c:numFmt formatCode="0\%" sourceLinked="1"/>
        <c:majorTickMark val="out"/>
        <c:minorTickMark val="none"/>
        <c:tickLblPos val="nextTo"/>
        <c:crossAx val="-38342480"/>
        <c:crosses val="autoZero"/>
        <c:crossBetween val="between"/>
      </c:valAx>
      <c:spPr>
        <a:noFill/>
        <a:ln w="25397">
          <a:noFill/>
        </a:ln>
      </c:spPr>
    </c:plotArea>
    <c:legend>
      <c:legendPos val="t"/>
      <c:overlay val="0"/>
      <c:spPr>
        <a:noFill/>
        <a:ln w="25397">
          <a:noFill/>
        </a:ln>
      </c:spPr>
      <c:txPr>
        <a:bodyPr rot="0" spcFirstLastPara="1" vertOverflow="ellipsis" vert="horz" wrap="square" anchor="ctr" anchorCtr="1"/>
        <a:lstStyle/>
        <a:p>
          <a:pPr>
            <a:defRPr lang="es-ES"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PE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00"/>
      </a:pPr>
      <a:endParaRPr lang="es-PE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518F2C-5FC5-4C18-9BDF-96EC6F759A9F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278181DB-77A7-449D-ADA3-D3561E536565}">
      <dgm:prSet phldrT="[Texto]" custT="1"/>
      <dgm:spPr>
        <a:solidFill>
          <a:srgbClr val="C00000"/>
        </a:solidFill>
      </dgm:spPr>
      <dgm:t>
        <a:bodyPr/>
        <a:lstStyle/>
        <a:p>
          <a:r>
            <a:rPr lang="es-ES" sz="1600" dirty="0" smtClean="0"/>
            <a:t>1</a:t>
          </a:r>
          <a:endParaRPr lang="es-ES" sz="1600" dirty="0"/>
        </a:p>
      </dgm:t>
    </dgm:pt>
    <dgm:pt modelId="{AFCB7FD1-5275-419F-AFBA-F20BFE735AD3}" type="parTrans" cxnId="{212D4AF0-1B6B-4CE3-9B50-6BB3DAF15F2A}">
      <dgm:prSet/>
      <dgm:spPr/>
      <dgm:t>
        <a:bodyPr/>
        <a:lstStyle/>
        <a:p>
          <a:endParaRPr lang="es-ES" sz="1600"/>
        </a:p>
      </dgm:t>
    </dgm:pt>
    <dgm:pt modelId="{DB28F67D-05BF-46AF-B012-3CD103696EA6}" type="sibTrans" cxnId="{212D4AF0-1B6B-4CE3-9B50-6BB3DAF15F2A}">
      <dgm:prSet/>
      <dgm:spPr/>
      <dgm:t>
        <a:bodyPr/>
        <a:lstStyle/>
        <a:p>
          <a:endParaRPr lang="es-ES" sz="1600"/>
        </a:p>
      </dgm:t>
    </dgm:pt>
    <dgm:pt modelId="{D768F472-5920-4661-847B-AEE24A8EB53E}">
      <dgm:prSet phldrT="[Texto]" custT="1"/>
      <dgm:spPr/>
      <dgm:t>
        <a:bodyPr/>
        <a:lstStyle/>
        <a:p>
          <a:r>
            <a:rPr lang="es-ES" sz="2800" dirty="0" smtClean="0"/>
            <a:t>Gravedad</a:t>
          </a:r>
          <a:endParaRPr lang="es-ES" sz="2800" dirty="0"/>
        </a:p>
      </dgm:t>
    </dgm:pt>
    <dgm:pt modelId="{718D0924-D891-4F8C-BA0D-D3561F2B5786}" type="parTrans" cxnId="{BA81DD36-AA2F-4567-8470-2AD31168D785}">
      <dgm:prSet/>
      <dgm:spPr/>
      <dgm:t>
        <a:bodyPr/>
        <a:lstStyle/>
        <a:p>
          <a:endParaRPr lang="es-ES" sz="1600"/>
        </a:p>
      </dgm:t>
    </dgm:pt>
    <dgm:pt modelId="{B90C3BB0-04FC-4780-BDFB-7924049E44C5}" type="sibTrans" cxnId="{BA81DD36-AA2F-4567-8470-2AD31168D785}">
      <dgm:prSet/>
      <dgm:spPr/>
      <dgm:t>
        <a:bodyPr/>
        <a:lstStyle/>
        <a:p>
          <a:endParaRPr lang="es-ES" sz="1600"/>
        </a:p>
      </dgm:t>
    </dgm:pt>
    <dgm:pt modelId="{0BAF6A23-E339-4DD8-B52F-09204B15D52E}">
      <dgm:prSet phldrT="[Texto]" custT="1"/>
      <dgm:spPr>
        <a:solidFill>
          <a:srgbClr val="C00000"/>
        </a:solidFill>
      </dgm:spPr>
      <dgm:t>
        <a:bodyPr/>
        <a:lstStyle/>
        <a:p>
          <a:r>
            <a:rPr lang="es-ES" sz="1600" dirty="0" smtClean="0"/>
            <a:t>2</a:t>
          </a:r>
          <a:endParaRPr lang="es-ES" sz="1600" dirty="0"/>
        </a:p>
      </dgm:t>
    </dgm:pt>
    <dgm:pt modelId="{44AAA3B8-541B-4DFD-BFB9-2989C0B4424F}" type="parTrans" cxnId="{8783E9C5-3A2A-4ECE-8F79-C42F099B6C88}">
      <dgm:prSet/>
      <dgm:spPr/>
      <dgm:t>
        <a:bodyPr/>
        <a:lstStyle/>
        <a:p>
          <a:endParaRPr lang="es-ES" sz="1600"/>
        </a:p>
      </dgm:t>
    </dgm:pt>
    <dgm:pt modelId="{F43B35C7-2363-4951-B970-AC772DF4CDCE}" type="sibTrans" cxnId="{8783E9C5-3A2A-4ECE-8F79-C42F099B6C88}">
      <dgm:prSet/>
      <dgm:spPr/>
      <dgm:t>
        <a:bodyPr/>
        <a:lstStyle/>
        <a:p>
          <a:endParaRPr lang="es-ES" sz="1600"/>
        </a:p>
      </dgm:t>
    </dgm:pt>
    <dgm:pt modelId="{EA6335F7-2CA3-4EC7-A751-76ABBD848854}">
      <dgm:prSet phldrT="[Texto]" custT="1"/>
      <dgm:spPr/>
      <dgm:t>
        <a:bodyPr/>
        <a:lstStyle/>
        <a:p>
          <a:r>
            <a:rPr lang="es-ES" sz="2800" dirty="0" smtClean="0"/>
            <a:t>Institución competente para investigar y sancionar	</a:t>
          </a:r>
          <a:endParaRPr lang="es-ES" sz="2800" dirty="0"/>
        </a:p>
      </dgm:t>
    </dgm:pt>
    <dgm:pt modelId="{FC0BC564-6C56-4ECD-A352-D67E8523703D}" type="parTrans" cxnId="{2A753820-BBF8-4D55-8B28-4EDF0CAD9252}">
      <dgm:prSet/>
      <dgm:spPr/>
      <dgm:t>
        <a:bodyPr/>
        <a:lstStyle/>
        <a:p>
          <a:endParaRPr lang="es-ES" sz="1600"/>
        </a:p>
      </dgm:t>
    </dgm:pt>
    <dgm:pt modelId="{54084AD7-7E48-4EE0-99E5-9C4177C42D5E}" type="sibTrans" cxnId="{2A753820-BBF8-4D55-8B28-4EDF0CAD9252}">
      <dgm:prSet/>
      <dgm:spPr/>
      <dgm:t>
        <a:bodyPr/>
        <a:lstStyle/>
        <a:p>
          <a:endParaRPr lang="es-ES" sz="1600"/>
        </a:p>
      </dgm:t>
    </dgm:pt>
    <dgm:pt modelId="{DA3ACEA4-4E47-466B-A544-6F13EC98F139}">
      <dgm:prSet phldrT="[Texto]" custT="1"/>
      <dgm:spPr>
        <a:solidFill>
          <a:srgbClr val="C00000"/>
        </a:solidFill>
      </dgm:spPr>
      <dgm:t>
        <a:bodyPr/>
        <a:lstStyle/>
        <a:p>
          <a:r>
            <a:rPr lang="es-ES" sz="1600" dirty="0" smtClean="0"/>
            <a:t>3</a:t>
          </a:r>
          <a:endParaRPr lang="es-ES" sz="1600" dirty="0"/>
        </a:p>
      </dgm:t>
    </dgm:pt>
    <dgm:pt modelId="{CE2BADCC-DD77-4E26-B132-690D490C1F5E}" type="parTrans" cxnId="{D4C0863D-2958-4C03-A8E8-528AE73508A4}">
      <dgm:prSet/>
      <dgm:spPr/>
      <dgm:t>
        <a:bodyPr/>
        <a:lstStyle/>
        <a:p>
          <a:endParaRPr lang="es-ES" sz="1600"/>
        </a:p>
      </dgm:t>
    </dgm:pt>
    <dgm:pt modelId="{3836325B-9621-4642-9D8F-A3ECF01B3825}" type="sibTrans" cxnId="{D4C0863D-2958-4C03-A8E8-528AE73508A4}">
      <dgm:prSet/>
      <dgm:spPr/>
      <dgm:t>
        <a:bodyPr/>
        <a:lstStyle/>
        <a:p>
          <a:endParaRPr lang="es-ES" sz="1600"/>
        </a:p>
      </dgm:t>
    </dgm:pt>
    <dgm:pt modelId="{9B15517B-C008-4AFE-B990-12966440DB82}">
      <dgm:prSet phldrT="[Texto]" custT="1"/>
      <dgm:spPr/>
      <dgm:t>
        <a:bodyPr/>
        <a:lstStyle/>
        <a:p>
          <a:r>
            <a:rPr lang="es-ES" sz="2800" dirty="0" smtClean="0"/>
            <a:t>Sanciones</a:t>
          </a:r>
          <a:endParaRPr lang="es-ES" sz="2800" dirty="0"/>
        </a:p>
      </dgm:t>
    </dgm:pt>
    <dgm:pt modelId="{42F89221-BA9B-4B30-8D24-10B2BF3F58AD}" type="sibTrans" cxnId="{425277C6-EF99-480E-A5AB-51A9E3607E6D}">
      <dgm:prSet/>
      <dgm:spPr/>
      <dgm:t>
        <a:bodyPr/>
        <a:lstStyle/>
        <a:p>
          <a:endParaRPr lang="es-ES" sz="1600"/>
        </a:p>
      </dgm:t>
    </dgm:pt>
    <dgm:pt modelId="{83252289-EED3-41F4-9870-CF27751D1264}" type="parTrans" cxnId="{425277C6-EF99-480E-A5AB-51A9E3607E6D}">
      <dgm:prSet/>
      <dgm:spPr/>
      <dgm:t>
        <a:bodyPr/>
        <a:lstStyle/>
        <a:p>
          <a:endParaRPr lang="es-ES" sz="1600"/>
        </a:p>
      </dgm:t>
    </dgm:pt>
    <dgm:pt modelId="{5073F9C6-A11A-417E-ACA1-46BCFE086766}" type="pres">
      <dgm:prSet presAssocID="{26518F2C-5FC5-4C18-9BDF-96EC6F759A9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3FBE986-F19B-4761-8B85-E3E8850FFBBC}" type="pres">
      <dgm:prSet presAssocID="{278181DB-77A7-449D-ADA3-D3561E536565}" presName="composite" presStyleCnt="0"/>
      <dgm:spPr/>
    </dgm:pt>
    <dgm:pt modelId="{E87BE065-86FE-44AA-A113-28D3D11AF281}" type="pres">
      <dgm:prSet presAssocID="{278181DB-77A7-449D-ADA3-D3561E536565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F84B7A7-5CC7-4064-8663-D33D5CFB5A63}" type="pres">
      <dgm:prSet presAssocID="{278181DB-77A7-449D-ADA3-D3561E536565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739CB06-25D5-48F5-98FB-2D923737A4F9}" type="pres">
      <dgm:prSet presAssocID="{DB28F67D-05BF-46AF-B012-3CD103696EA6}" presName="sp" presStyleCnt="0"/>
      <dgm:spPr/>
    </dgm:pt>
    <dgm:pt modelId="{6DAE37CE-C0D4-4790-9141-AF026BA9B910}" type="pres">
      <dgm:prSet presAssocID="{0BAF6A23-E339-4DD8-B52F-09204B15D52E}" presName="composite" presStyleCnt="0"/>
      <dgm:spPr/>
    </dgm:pt>
    <dgm:pt modelId="{6A954DC5-521B-4474-BD3A-A431A5860D4C}" type="pres">
      <dgm:prSet presAssocID="{0BAF6A23-E339-4DD8-B52F-09204B15D52E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D2D5807-9944-43B5-8718-44D2F7F56B70}" type="pres">
      <dgm:prSet presAssocID="{0BAF6A23-E339-4DD8-B52F-09204B15D52E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578E2F0-3C9C-488E-8D71-24609DA136E3}" type="pres">
      <dgm:prSet presAssocID="{F43B35C7-2363-4951-B970-AC772DF4CDCE}" presName="sp" presStyleCnt="0"/>
      <dgm:spPr/>
    </dgm:pt>
    <dgm:pt modelId="{C7C21B58-CD67-4BD7-BCBF-0DCFFBEF9097}" type="pres">
      <dgm:prSet presAssocID="{DA3ACEA4-4E47-466B-A544-6F13EC98F139}" presName="composite" presStyleCnt="0"/>
      <dgm:spPr/>
    </dgm:pt>
    <dgm:pt modelId="{EB71D817-DBDE-41FB-BF7C-32F344866A55}" type="pres">
      <dgm:prSet presAssocID="{DA3ACEA4-4E47-466B-A544-6F13EC98F139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9EFF596-DB11-4B6F-BAA6-43E0787EDE39}" type="pres">
      <dgm:prSet presAssocID="{DA3ACEA4-4E47-466B-A544-6F13EC98F139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12D4AF0-1B6B-4CE3-9B50-6BB3DAF15F2A}" srcId="{26518F2C-5FC5-4C18-9BDF-96EC6F759A9F}" destId="{278181DB-77A7-449D-ADA3-D3561E536565}" srcOrd="0" destOrd="0" parTransId="{AFCB7FD1-5275-419F-AFBA-F20BFE735AD3}" sibTransId="{DB28F67D-05BF-46AF-B012-3CD103696EA6}"/>
    <dgm:cxn modelId="{2A753820-BBF8-4D55-8B28-4EDF0CAD9252}" srcId="{0BAF6A23-E339-4DD8-B52F-09204B15D52E}" destId="{EA6335F7-2CA3-4EC7-A751-76ABBD848854}" srcOrd="0" destOrd="0" parTransId="{FC0BC564-6C56-4ECD-A352-D67E8523703D}" sibTransId="{54084AD7-7E48-4EE0-99E5-9C4177C42D5E}"/>
    <dgm:cxn modelId="{E73D6691-0E47-4F70-86D2-28FEA9EBA2EA}" type="presOf" srcId="{EA6335F7-2CA3-4EC7-A751-76ABBD848854}" destId="{4D2D5807-9944-43B5-8718-44D2F7F56B70}" srcOrd="0" destOrd="0" presId="urn:microsoft.com/office/officeart/2005/8/layout/chevron2"/>
    <dgm:cxn modelId="{230AD4CE-8810-41A5-B98B-2EA19599EBF9}" type="presOf" srcId="{0BAF6A23-E339-4DD8-B52F-09204B15D52E}" destId="{6A954DC5-521B-4474-BD3A-A431A5860D4C}" srcOrd="0" destOrd="0" presId="urn:microsoft.com/office/officeart/2005/8/layout/chevron2"/>
    <dgm:cxn modelId="{BA81DD36-AA2F-4567-8470-2AD31168D785}" srcId="{278181DB-77A7-449D-ADA3-D3561E536565}" destId="{D768F472-5920-4661-847B-AEE24A8EB53E}" srcOrd="0" destOrd="0" parTransId="{718D0924-D891-4F8C-BA0D-D3561F2B5786}" sibTransId="{B90C3BB0-04FC-4780-BDFB-7924049E44C5}"/>
    <dgm:cxn modelId="{425277C6-EF99-480E-A5AB-51A9E3607E6D}" srcId="{DA3ACEA4-4E47-466B-A544-6F13EC98F139}" destId="{9B15517B-C008-4AFE-B990-12966440DB82}" srcOrd="0" destOrd="0" parTransId="{83252289-EED3-41F4-9870-CF27751D1264}" sibTransId="{42F89221-BA9B-4B30-8D24-10B2BF3F58AD}"/>
    <dgm:cxn modelId="{65E66C7D-34C8-428C-947B-C017E4D7C858}" type="presOf" srcId="{9B15517B-C008-4AFE-B990-12966440DB82}" destId="{79EFF596-DB11-4B6F-BAA6-43E0787EDE39}" srcOrd="0" destOrd="0" presId="urn:microsoft.com/office/officeart/2005/8/layout/chevron2"/>
    <dgm:cxn modelId="{D4C0863D-2958-4C03-A8E8-528AE73508A4}" srcId="{26518F2C-5FC5-4C18-9BDF-96EC6F759A9F}" destId="{DA3ACEA4-4E47-466B-A544-6F13EC98F139}" srcOrd="2" destOrd="0" parTransId="{CE2BADCC-DD77-4E26-B132-690D490C1F5E}" sibTransId="{3836325B-9621-4642-9D8F-A3ECF01B3825}"/>
    <dgm:cxn modelId="{8EAD70DE-3B7F-4348-9EBE-54EEC3F70C39}" type="presOf" srcId="{D768F472-5920-4661-847B-AEE24A8EB53E}" destId="{3F84B7A7-5CC7-4064-8663-D33D5CFB5A63}" srcOrd="0" destOrd="0" presId="urn:microsoft.com/office/officeart/2005/8/layout/chevron2"/>
    <dgm:cxn modelId="{8783E9C5-3A2A-4ECE-8F79-C42F099B6C88}" srcId="{26518F2C-5FC5-4C18-9BDF-96EC6F759A9F}" destId="{0BAF6A23-E339-4DD8-B52F-09204B15D52E}" srcOrd="1" destOrd="0" parTransId="{44AAA3B8-541B-4DFD-BFB9-2989C0B4424F}" sibTransId="{F43B35C7-2363-4951-B970-AC772DF4CDCE}"/>
    <dgm:cxn modelId="{341F0C07-9763-4CD3-8AEA-B735BE0857EC}" type="presOf" srcId="{26518F2C-5FC5-4C18-9BDF-96EC6F759A9F}" destId="{5073F9C6-A11A-417E-ACA1-46BCFE086766}" srcOrd="0" destOrd="0" presId="urn:microsoft.com/office/officeart/2005/8/layout/chevron2"/>
    <dgm:cxn modelId="{91EC6111-3F21-4B26-BB22-A05072AFE47B}" type="presOf" srcId="{DA3ACEA4-4E47-466B-A544-6F13EC98F139}" destId="{EB71D817-DBDE-41FB-BF7C-32F344866A55}" srcOrd="0" destOrd="0" presId="urn:microsoft.com/office/officeart/2005/8/layout/chevron2"/>
    <dgm:cxn modelId="{49B0DD65-7DF8-4659-A021-84D456B33FAE}" type="presOf" srcId="{278181DB-77A7-449D-ADA3-D3561E536565}" destId="{E87BE065-86FE-44AA-A113-28D3D11AF281}" srcOrd="0" destOrd="0" presId="urn:microsoft.com/office/officeart/2005/8/layout/chevron2"/>
    <dgm:cxn modelId="{01B9A8D4-3912-44E2-A5CA-274F55A0803B}" type="presParOf" srcId="{5073F9C6-A11A-417E-ACA1-46BCFE086766}" destId="{83FBE986-F19B-4761-8B85-E3E8850FFBBC}" srcOrd="0" destOrd="0" presId="urn:microsoft.com/office/officeart/2005/8/layout/chevron2"/>
    <dgm:cxn modelId="{D153F953-9A95-469C-8DC9-CD0F2EE9275E}" type="presParOf" srcId="{83FBE986-F19B-4761-8B85-E3E8850FFBBC}" destId="{E87BE065-86FE-44AA-A113-28D3D11AF281}" srcOrd="0" destOrd="0" presId="urn:microsoft.com/office/officeart/2005/8/layout/chevron2"/>
    <dgm:cxn modelId="{7124BA9B-D3FC-4302-A81D-0E0E4390968E}" type="presParOf" srcId="{83FBE986-F19B-4761-8B85-E3E8850FFBBC}" destId="{3F84B7A7-5CC7-4064-8663-D33D5CFB5A63}" srcOrd="1" destOrd="0" presId="urn:microsoft.com/office/officeart/2005/8/layout/chevron2"/>
    <dgm:cxn modelId="{A862BF73-CDDD-41B3-ABDF-DBC1E7AF0079}" type="presParOf" srcId="{5073F9C6-A11A-417E-ACA1-46BCFE086766}" destId="{1739CB06-25D5-48F5-98FB-2D923737A4F9}" srcOrd="1" destOrd="0" presId="urn:microsoft.com/office/officeart/2005/8/layout/chevron2"/>
    <dgm:cxn modelId="{1C5E49B7-A660-484F-A0CE-9FBD56E2CF26}" type="presParOf" srcId="{5073F9C6-A11A-417E-ACA1-46BCFE086766}" destId="{6DAE37CE-C0D4-4790-9141-AF026BA9B910}" srcOrd="2" destOrd="0" presId="urn:microsoft.com/office/officeart/2005/8/layout/chevron2"/>
    <dgm:cxn modelId="{9D28BC88-11D2-4E66-84E9-F9E46EEE59DC}" type="presParOf" srcId="{6DAE37CE-C0D4-4790-9141-AF026BA9B910}" destId="{6A954DC5-521B-4474-BD3A-A431A5860D4C}" srcOrd="0" destOrd="0" presId="urn:microsoft.com/office/officeart/2005/8/layout/chevron2"/>
    <dgm:cxn modelId="{AE800B5C-CEB0-4F7C-A0F2-E07867E8ACEA}" type="presParOf" srcId="{6DAE37CE-C0D4-4790-9141-AF026BA9B910}" destId="{4D2D5807-9944-43B5-8718-44D2F7F56B70}" srcOrd="1" destOrd="0" presId="urn:microsoft.com/office/officeart/2005/8/layout/chevron2"/>
    <dgm:cxn modelId="{9664A6B8-12F2-4427-8641-D2F8EBF44260}" type="presParOf" srcId="{5073F9C6-A11A-417E-ACA1-46BCFE086766}" destId="{6578E2F0-3C9C-488E-8D71-24609DA136E3}" srcOrd="3" destOrd="0" presId="urn:microsoft.com/office/officeart/2005/8/layout/chevron2"/>
    <dgm:cxn modelId="{33018271-E7A7-4BB1-8DEE-3D72912B35CA}" type="presParOf" srcId="{5073F9C6-A11A-417E-ACA1-46BCFE086766}" destId="{C7C21B58-CD67-4BD7-BCBF-0DCFFBEF9097}" srcOrd="4" destOrd="0" presId="urn:microsoft.com/office/officeart/2005/8/layout/chevron2"/>
    <dgm:cxn modelId="{691ADE71-9389-4B6D-93C1-ADFFBA4D8848}" type="presParOf" srcId="{C7C21B58-CD67-4BD7-BCBF-0DCFFBEF9097}" destId="{EB71D817-DBDE-41FB-BF7C-32F344866A55}" srcOrd="0" destOrd="0" presId="urn:microsoft.com/office/officeart/2005/8/layout/chevron2"/>
    <dgm:cxn modelId="{236469DA-2137-4E05-8204-35A7380ADE25}" type="presParOf" srcId="{C7C21B58-CD67-4BD7-BCBF-0DCFFBEF9097}" destId="{79EFF596-DB11-4B6F-BAA6-43E0787EDE3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32C1D5-3879-44BF-B991-709519BFDDF8}" type="doc">
      <dgm:prSet loTypeId="urn:microsoft.com/office/officeart/2005/8/layout/matrix2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7696890-7896-423B-A433-6BEE2B5E1DB1}">
      <dgm:prSet phldrT="[Texto]" custT="1"/>
      <dgm:spPr>
        <a:solidFill>
          <a:srgbClr val="C00000"/>
        </a:solidFill>
      </dgm:spPr>
      <dgm:t>
        <a:bodyPr/>
        <a:lstStyle/>
        <a:p>
          <a:r>
            <a:rPr lang="es-ES" sz="2400" dirty="0" smtClean="0"/>
            <a:t>Ministerio Público</a:t>
          </a:r>
          <a:endParaRPr lang="es-ES" sz="2400" dirty="0"/>
        </a:p>
      </dgm:t>
    </dgm:pt>
    <dgm:pt modelId="{110092B0-EC72-48A7-90EA-2C08791E4338}" type="parTrans" cxnId="{6AF4EB57-1FDA-4285-A20E-8BC471E7F0F0}">
      <dgm:prSet/>
      <dgm:spPr/>
      <dgm:t>
        <a:bodyPr/>
        <a:lstStyle/>
        <a:p>
          <a:endParaRPr lang="es-ES" sz="1200"/>
        </a:p>
      </dgm:t>
    </dgm:pt>
    <dgm:pt modelId="{BD35AA8D-520F-4FD6-8551-4644CAA3B2AA}" type="sibTrans" cxnId="{6AF4EB57-1FDA-4285-A20E-8BC471E7F0F0}">
      <dgm:prSet/>
      <dgm:spPr/>
      <dgm:t>
        <a:bodyPr/>
        <a:lstStyle/>
        <a:p>
          <a:endParaRPr lang="es-ES" sz="1200"/>
        </a:p>
      </dgm:t>
    </dgm:pt>
    <dgm:pt modelId="{7762F2E3-B87D-478F-B1A0-101379EB97A4}">
      <dgm:prSet phldrT="[Texto]" custT="1"/>
      <dgm:spPr>
        <a:solidFill>
          <a:srgbClr val="C00000"/>
        </a:solidFill>
      </dgm:spPr>
      <dgm:t>
        <a:bodyPr/>
        <a:lstStyle/>
        <a:p>
          <a:r>
            <a:rPr lang="es-ES" sz="2400" dirty="0" smtClean="0"/>
            <a:t>Policía Nacional del Perú</a:t>
          </a:r>
          <a:endParaRPr lang="es-ES" sz="2400" dirty="0"/>
        </a:p>
      </dgm:t>
    </dgm:pt>
    <dgm:pt modelId="{20C1C4E8-DE56-4321-B9A6-4F0AB6ECF991}" type="parTrans" cxnId="{7979EAE3-D7F2-41D0-830B-001F4A9F495C}">
      <dgm:prSet/>
      <dgm:spPr/>
      <dgm:t>
        <a:bodyPr/>
        <a:lstStyle/>
        <a:p>
          <a:endParaRPr lang="es-ES" sz="1200"/>
        </a:p>
      </dgm:t>
    </dgm:pt>
    <dgm:pt modelId="{11567CB1-4EB2-4A88-B7BE-A5518128E020}" type="sibTrans" cxnId="{7979EAE3-D7F2-41D0-830B-001F4A9F495C}">
      <dgm:prSet/>
      <dgm:spPr/>
      <dgm:t>
        <a:bodyPr/>
        <a:lstStyle/>
        <a:p>
          <a:endParaRPr lang="es-ES" sz="1200"/>
        </a:p>
      </dgm:t>
    </dgm:pt>
    <dgm:pt modelId="{ADAF161A-F71A-44D4-84E8-F8F7E2D4C770}">
      <dgm:prSet phldrT="[Texto]" custT="1"/>
      <dgm:spPr>
        <a:solidFill>
          <a:srgbClr val="C00000"/>
        </a:solidFill>
      </dgm:spPr>
      <dgm:t>
        <a:bodyPr/>
        <a:lstStyle/>
        <a:p>
          <a:r>
            <a:rPr lang="es-ES" sz="2400" dirty="0" smtClean="0"/>
            <a:t>Poder Judicial</a:t>
          </a:r>
          <a:endParaRPr lang="es-ES" sz="2400" dirty="0"/>
        </a:p>
      </dgm:t>
    </dgm:pt>
    <dgm:pt modelId="{2D7DE0A0-F9DF-453D-95B6-54A37D1BA33B}" type="parTrans" cxnId="{AA593B56-063E-42AE-8312-A3C1AB6F2EA3}">
      <dgm:prSet/>
      <dgm:spPr/>
      <dgm:t>
        <a:bodyPr/>
        <a:lstStyle/>
        <a:p>
          <a:endParaRPr lang="es-ES" sz="1200"/>
        </a:p>
      </dgm:t>
    </dgm:pt>
    <dgm:pt modelId="{DBD3CB4F-16A3-47A0-AC1B-71EA9DC3850E}" type="sibTrans" cxnId="{AA593B56-063E-42AE-8312-A3C1AB6F2EA3}">
      <dgm:prSet/>
      <dgm:spPr/>
      <dgm:t>
        <a:bodyPr/>
        <a:lstStyle/>
        <a:p>
          <a:endParaRPr lang="es-ES" sz="1200"/>
        </a:p>
      </dgm:t>
    </dgm:pt>
    <dgm:pt modelId="{F3F39964-B772-485B-8FE1-24D4177F755C}">
      <dgm:prSet phldrT="[Texto]" custT="1"/>
      <dgm:spPr>
        <a:solidFill>
          <a:srgbClr val="C00000"/>
        </a:solidFill>
      </dgm:spPr>
      <dgm:t>
        <a:bodyPr/>
        <a:lstStyle/>
        <a:p>
          <a:r>
            <a:rPr lang="es-ES" sz="2400" dirty="0" smtClean="0"/>
            <a:t>Contraloría General de la República</a:t>
          </a:r>
          <a:endParaRPr lang="es-ES" sz="2400" dirty="0"/>
        </a:p>
      </dgm:t>
    </dgm:pt>
    <dgm:pt modelId="{1750D631-ADD8-4795-9A27-9F9379A541B1}" type="parTrans" cxnId="{52056C25-E9F6-4EEE-B3A6-25013F97F228}">
      <dgm:prSet/>
      <dgm:spPr/>
      <dgm:t>
        <a:bodyPr/>
        <a:lstStyle/>
        <a:p>
          <a:endParaRPr lang="es-ES" sz="1200"/>
        </a:p>
      </dgm:t>
    </dgm:pt>
    <dgm:pt modelId="{11E8C0C5-64F4-4F1C-85B5-28E5330D443A}" type="sibTrans" cxnId="{52056C25-E9F6-4EEE-B3A6-25013F97F228}">
      <dgm:prSet/>
      <dgm:spPr/>
      <dgm:t>
        <a:bodyPr/>
        <a:lstStyle/>
        <a:p>
          <a:endParaRPr lang="es-ES" sz="1200"/>
        </a:p>
      </dgm:t>
    </dgm:pt>
    <dgm:pt modelId="{69771513-ACB0-40F4-85E2-C3639A8142A6}" type="pres">
      <dgm:prSet presAssocID="{5032C1D5-3879-44BF-B991-709519BFDDF8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2981971-A762-472B-9897-490258C8E9BD}" type="pres">
      <dgm:prSet presAssocID="{5032C1D5-3879-44BF-B991-709519BFDDF8}" presName="axisShape" presStyleLbl="bgShp" presStyleIdx="0" presStyleCnt="1"/>
      <dgm:spPr/>
    </dgm:pt>
    <dgm:pt modelId="{827760B5-F454-4E43-BE95-264C90BE89F4}" type="pres">
      <dgm:prSet presAssocID="{5032C1D5-3879-44BF-B991-709519BFDDF8}" presName="rect1" presStyleLbl="node1" presStyleIdx="0" presStyleCnt="4" custScaleX="109303" custLinFactNeighborY="32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799755F-4E63-4533-B419-6FCDFF80A551}" type="pres">
      <dgm:prSet presAssocID="{5032C1D5-3879-44BF-B991-709519BFDDF8}" presName="rect2" presStyleLbl="node1" presStyleIdx="1" presStyleCnt="4" custScaleX="11200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B299C49-8F2A-4D35-8C59-AD28EBF26D55}" type="pres">
      <dgm:prSet presAssocID="{5032C1D5-3879-44BF-B991-709519BFDDF8}" presName="rect3" presStyleLbl="node1" presStyleIdx="2" presStyleCnt="4" custScaleX="10930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B862E53-5F66-45A8-9FF3-F2F24E46EA01}" type="pres">
      <dgm:prSet presAssocID="{5032C1D5-3879-44BF-B991-709519BFDDF8}" presName="rect4" presStyleLbl="node1" presStyleIdx="3" presStyleCnt="4" custScaleX="11200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7A19B6A-14EC-4855-AC02-D14CF275A984}" type="presOf" srcId="{7762F2E3-B87D-478F-B1A0-101379EB97A4}" destId="{3799755F-4E63-4533-B419-6FCDFF80A551}" srcOrd="0" destOrd="0" presId="urn:microsoft.com/office/officeart/2005/8/layout/matrix2"/>
    <dgm:cxn modelId="{5F467067-5B3B-4950-BD5B-7F1C2D1B03BF}" type="presOf" srcId="{5032C1D5-3879-44BF-B991-709519BFDDF8}" destId="{69771513-ACB0-40F4-85E2-C3639A8142A6}" srcOrd="0" destOrd="0" presId="urn:microsoft.com/office/officeart/2005/8/layout/matrix2"/>
    <dgm:cxn modelId="{7979EAE3-D7F2-41D0-830B-001F4A9F495C}" srcId="{5032C1D5-3879-44BF-B991-709519BFDDF8}" destId="{7762F2E3-B87D-478F-B1A0-101379EB97A4}" srcOrd="1" destOrd="0" parTransId="{20C1C4E8-DE56-4321-B9A6-4F0AB6ECF991}" sibTransId="{11567CB1-4EB2-4A88-B7BE-A5518128E020}"/>
    <dgm:cxn modelId="{45FABC85-9801-4C2B-99FB-B45031F8ACEF}" type="presOf" srcId="{07696890-7896-423B-A433-6BEE2B5E1DB1}" destId="{827760B5-F454-4E43-BE95-264C90BE89F4}" srcOrd="0" destOrd="0" presId="urn:microsoft.com/office/officeart/2005/8/layout/matrix2"/>
    <dgm:cxn modelId="{42BF9ED6-F9FA-41ED-8C42-553D0710FEB7}" type="presOf" srcId="{ADAF161A-F71A-44D4-84E8-F8F7E2D4C770}" destId="{1B299C49-8F2A-4D35-8C59-AD28EBF26D55}" srcOrd="0" destOrd="0" presId="urn:microsoft.com/office/officeart/2005/8/layout/matrix2"/>
    <dgm:cxn modelId="{52056C25-E9F6-4EEE-B3A6-25013F97F228}" srcId="{5032C1D5-3879-44BF-B991-709519BFDDF8}" destId="{F3F39964-B772-485B-8FE1-24D4177F755C}" srcOrd="3" destOrd="0" parTransId="{1750D631-ADD8-4795-9A27-9F9379A541B1}" sibTransId="{11E8C0C5-64F4-4F1C-85B5-28E5330D443A}"/>
    <dgm:cxn modelId="{AA593B56-063E-42AE-8312-A3C1AB6F2EA3}" srcId="{5032C1D5-3879-44BF-B991-709519BFDDF8}" destId="{ADAF161A-F71A-44D4-84E8-F8F7E2D4C770}" srcOrd="2" destOrd="0" parTransId="{2D7DE0A0-F9DF-453D-95B6-54A37D1BA33B}" sibTransId="{DBD3CB4F-16A3-47A0-AC1B-71EA9DC3850E}"/>
    <dgm:cxn modelId="{DFF13DFF-319B-446D-B4C9-E7910ED2DA76}" type="presOf" srcId="{F3F39964-B772-485B-8FE1-24D4177F755C}" destId="{BB862E53-5F66-45A8-9FF3-F2F24E46EA01}" srcOrd="0" destOrd="0" presId="urn:microsoft.com/office/officeart/2005/8/layout/matrix2"/>
    <dgm:cxn modelId="{6AF4EB57-1FDA-4285-A20E-8BC471E7F0F0}" srcId="{5032C1D5-3879-44BF-B991-709519BFDDF8}" destId="{07696890-7896-423B-A433-6BEE2B5E1DB1}" srcOrd="0" destOrd="0" parTransId="{110092B0-EC72-48A7-90EA-2C08791E4338}" sibTransId="{BD35AA8D-520F-4FD6-8551-4644CAA3B2AA}"/>
    <dgm:cxn modelId="{E3A8B573-08EC-4943-A318-5DC0F9B703BA}" type="presParOf" srcId="{69771513-ACB0-40F4-85E2-C3639A8142A6}" destId="{C2981971-A762-472B-9897-490258C8E9BD}" srcOrd="0" destOrd="0" presId="urn:microsoft.com/office/officeart/2005/8/layout/matrix2"/>
    <dgm:cxn modelId="{1EA54DE5-BEC8-4742-B25C-90BC5B6CC7EF}" type="presParOf" srcId="{69771513-ACB0-40F4-85E2-C3639A8142A6}" destId="{827760B5-F454-4E43-BE95-264C90BE89F4}" srcOrd="1" destOrd="0" presId="urn:microsoft.com/office/officeart/2005/8/layout/matrix2"/>
    <dgm:cxn modelId="{0DFD0922-BEC8-4930-BF6E-9E4179102497}" type="presParOf" srcId="{69771513-ACB0-40F4-85E2-C3639A8142A6}" destId="{3799755F-4E63-4533-B419-6FCDFF80A551}" srcOrd="2" destOrd="0" presId="urn:microsoft.com/office/officeart/2005/8/layout/matrix2"/>
    <dgm:cxn modelId="{3E8F31AF-6DDC-4342-BEA9-8DDE0834B979}" type="presParOf" srcId="{69771513-ACB0-40F4-85E2-C3639A8142A6}" destId="{1B299C49-8F2A-4D35-8C59-AD28EBF26D55}" srcOrd="3" destOrd="0" presId="urn:microsoft.com/office/officeart/2005/8/layout/matrix2"/>
    <dgm:cxn modelId="{A6C2E0C9-E9E9-4777-A60C-032800DA77E2}" type="presParOf" srcId="{69771513-ACB0-40F4-85E2-C3639A8142A6}" destId="{BB862E53-5F66-45A8-9FF3-F2F24E46EA01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768746D-F8A3-43E9-9CA5-0FDA8A84BD47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3BA7399-5E63-4F35-A2D9-6CEB9471B19F}">
      <dgm:prSet phldrT="[Texto]"/>
      <dgm:spPr/>
      <dgm:t>
        <a:bodyPr/>
        <a:lstStyle/>
        <a:p>
          <a:r>
            <a:rPr lang="es-ES" b="1" dirty="0" smtClean="0"/>
            <a:t>MINISTERIO PÚBLICO</a:t>
          </a:r>
          <a:endParaRPr lang="es-ES" b="1" dirty="0"/>
        </a:p>
      </dgm:t>
    </dgm:pt>
    <dgm:pt modelId="{D13E8CCC-9BF5-4BF9-A3C5-0E11EC0D907A}" type="parTrans" cxnId="{C36EA080-E94E-4DC3-9F6D-31932E8872BC}">
      <dgm:prSet/>
      <dgm:spPr/>
      <dgm:t>
        <a:bodyPr/>
        <a:lstStyle/>
        <a:p>
          <a:endParaRPr lang="es-ES"/>
        </a:p>
      </dgm:t>
    </dgm:pt>
    <dgm:pt modelId="{B1DC453B-882F-4C9B-A3B3-554754DF7F63}" type="sibTrans" cxnId="{C36EA080-E94E-4DC3-9F6D-31932E8872BC}">
      <dgm:prSet/>
      <dgm:spPr/>
      <dgm:t>
        <a:bodyPr/>
        <a:lstStyle/>
        <a:p>
          <a:endParaRPr lang="es-ES"/>
        </a:p>
      </dgm:t>
    </dgm:pt>
    <dgm:pt modelId="{3C571C34-B36B-43C3-A2E2-B2DD40F0058E}">
      <dgm:prSet phldrT="[Texto]"/>
      <dgm:spPr/>
      <dgm:t>
        <a:bodyPr/>
        <a:lstStyle/>
        <a:p>
          <a:r>
            <a:rPr lang="es-ES" b="1" dirty="0" smtClean="0"/>
            <a:t>POLICÍA NACIONAL</a:t>
          </a:r>
        </a:p>
      </dgm:t>
    </dgm:pt>
    <dgm:pt modelId="{D2002CBE-CE36-4A17-92E1-07C6FC46A2AF}" type="parTrans" cxnId="{A472ECB2-3FD0-4DB7-BE7E-DE9F3B6E071E}">
      <dgm:prSet/>
      <dgm:spPr/>
      <dgm:t>
        <a:bodyPr/>
        <a:lstStyle/>
        <a:p>
          <a:endParaRPr lang="es-ES"/>
        </a:p>
      </dgm:t>
    </dgm:pt>
    <dgm:pt modelId="{951A4DF5-FD9B-4759-BAE7-076CBB152D08}" type="sibTrans" cxnId="{A472ECB2-3FD0-4DB7-BE7E-DE9F3B6E071E}">
      <dgm:prSet/>
      <dgm:spPr/>
      <dgm:t>
        <a:bodyPr/>
        <a:lstStyle/>
        <a:p>
          <a:endParaRPr lang="es-ES"/>
        </a:p>
      </dgm:t>
    </dgm:pt>
    <dgm:pt modelId="{4BEAB33B-6F80-4722-9678-47AC5EA0E87D}" type="pres">
      <dgm:prSet presAssocID="{A768746D-F8A3-43E9-9CA5-0FDA8A84BD4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9190723F-ADDA-426C-9179-9A619C253AAD}" type="pres">
      <dgm:prSet presAssocID="{D3BA7399-5E63-4F35-A2D9-6CEB9471B19F}" presName="node" presStyleLbl="node1" presStyleIdx="0" presStyleCnt="2" custLinFactNeighborX="-1693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B4D7E85-399C-4337-AB8B-90C9B79D07CC}" type="pres">
      <dgm:prSet presAssocID="{B1DC453B-882F-4C9B-A3B3-554754DF7F63}" presName="sibTrans" presStyleCnt="0"/>
      <dgm:spPr/>
    </dgm:pt>
    <dgm:pt modelId="{79D4896B-2C6D-43A1-9B59-898322BF1204}" type="pres">
      <dgm:prSet presAssocID="{3C571C34-B36B-43C3-A2E2-B2DD40F0058E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36EA080-E94E-4DC3-9F6D-31932E8872BC}" srcId="{A768746D-F8A3-43E9-9CA5-0FDA8A84BD47}" destId="{D3BA7399-5E63-4F35-A2D9-6CEB9471B19F}" srcOrd="0" destOrd="0" parTransId="{D13E8CCC-9BF5-4BF9-A3C5-0E11EC0D907A}" sibTransId="{B1DC453B-882F-4C9B-A3B3-554754DF7F63}"/>
    <dgm:cxn modelId="{3F66F08C-3876-443F-8649-1AE90330FE48}" type="presOf" srcId="{A768746D-F8A3-43E9-9CA5-0FDA8A84BD47}" destId="{4BEAB33B-6F80-4722-9678-47AC5EA0E87D}" srcOrd="0" destOrd="0" presId="urn:microsoft.com/office/officeart/2005/8/layout/hList6"/>
    <dgm:cxn modelId="{A472ECB2-3FD0-4DB7-BE7E-DE9F3B6E071E}" srcId="{A768746D-F8A3-43E9-9CA5-0FDA8A84BD47}" destId="{3C571C34-B36B-43C3-A2E2-B2DD40F0058E}" srcOrd="1" destOrd="0" parTransId="{D2002CBE-CE36-4A17-92E1-07C6FC46A2AF}" sibTransId="{951A4DF5-FD9B-4759-BAE7-076CBB152D08}"/>
    <dgm:cxn modelId="{03A5632E-B41A-412A-826A-58F23A95CD69}" type="presOf" srcId="{D3BA7399-5E63-4F35-A2D9-6CEB9471B19F}" destId="{9190723F-ADDA-426C-9179-9A619C253AAD}" srcOrd="0" destOrd="0" presId="urn:microsoft.com/office/officeart/2005/8/layout/hList6"/>
    <dgm:cxn modelId="{24CDBD1C-22FF-47DC-BACD-02743A9D012E}" type="presOf" srcId="{3C571C34-B36B-43C3-A2E2-B2DD40F0058E}" destId="{79D4896B-2C6D-43A1-9B59-898322BF1204}" srcOrd="0" destOrd="0" presId="urn:microsoft.com/office/officeart/2005/8/layout/hList6"/>
    <dgm:cxn modelId="{80D18068-53BE-4706-81E7-D049BFB481B9}" type="presParOf" srcId="{4BEAB33B-6F80-4722-9678-47AC5EA0E87D}" destId="{9190723F-ADDA-426C-9179-9A619C253AAD}" srcOrd="0" destOrd="0" presId="urn:microsoft.com/office/officeart/2005/8/layout/hList6"/>
    <dgm:cxn modelId="{9CF71E24-EC6F-4D0F-9D66-76D4EFAF5890}" type="presParOf" srcId="{4BEAB33B-6F80-4722-9678-47AC5EA0E87D}" destId="{CB4D7E85-399C-4337-AB8B-90C9B79D07CC}" srcOrd="1" destOrd="0" presId="urn:microsoft.com/office/officeart/2005/8/layout/hList6"/>
    <dgm:cxn modelId="{E2A5020A-7A59-45A1-9665-A26CCFA50191}" type="presParOf" srcId="{4BEAB33B-6F80-4722-9678-47AC5EA0E87D}" destId="{79D4896B-2C6D-43A1-9B59-898322BF1204}" srcOrd="2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768746D-F8A3-43E9-9CA5-0FDA8A84BD47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3BA7399-5E63-4F35-A2D9-6CEB9471B19F}">
      <dgm:prSet phldrT="[Texto]"/>
      <dgm:spPr/>
      <dgm:t>
        <a:bodyPr/>
        <a:lstStyle/>
        <a:p>
          <a:r>
            <a:rPr lang="es-ES" b="1" dirty="0" smtClean="0"/>
            <a:t>PODER JUDICIAL</a:t>
          </a:r>
          <a:endParaRPr lang="es-ES" b="1" dirty="0"/>
        </a:p>
      </dgm:t>
    </dgm:pt>
    <dgm:pt modelId="{D13E8CCC-9BF5-4BF9-A3C5-0E11EC0D907A}" type="parTrans" cxnId="{C36EA080-E94E-4DC3-9F6D-31932E8872BC}">
      <dgm:prSet/>
      <dgm:spPr/>
      <dgm:t>
        <a:bodyPr/>
        <a:lstStyle/>
        <a:p>
          <a:endParaRPr lang="es-ES"/>
        </a:p>
      </dgm:t>
    </dgm:pt>
    <dgm:pt modelId="{B1DC453B-882F-4C9B-A3B3-554754DF7F63}" type="sibTrans" cxnId="{C36EA080-E94E-4DC3-9F6D-31932E8872BC}">
      <dgm:prSet/>
      <dgm:spPr/>
      <dgm:t>
        <a:bodyPr/>
        <a:lstStyle/>
        <a:p>
          <a:endParaRPr lang="es-ES"/>
        </a:p>
      </dgm:t>
    </dgm:pt>
    <dgm:pt modelId="{4BEAB33B-6F80-4722-9678-47AC5EA0E87D}" type="pres">
      <dgm:prSet presAssocID="{A768746D-F8A3-43E9-9CA5-0FDA8A84BD4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9190723F-ADDA-426C-9179-9A619C253AAD}" type="pres">
      <dgm:prSet presAssocID="{D3BA7399-5E63-4F35-A2D9-6CEB9471B19F}" presName="node" presStyleLbl="node1" presStyleIdx="0" presStyleCnt="1" custLinFactNeighborX="-1693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36EA080-E94E-4DC3-9F6D-31932E8872BC}" srcId="{A768746D-F8A3-43E9-9CA5-0FDA8A84BD47}" destId="{D3BA7399-5E63-4F35-A2D9-6CEB9471B19F}" srcOrd="0" destOrd="0" parTransId="{D13E8CCC-9BF5-4BF9-A3C5-0E11EC0D907A}" sibTransId="{B1DC453B-882F-4C9B-A3B3-554754DF7F63}"/>
    <dgm:cxn modelId="{83F2A7CC-6147-4759-9BDC-A154BC084E9C}" type="presOf" srcId="{A768746D-F8A3-43E9-9CA5-0FDA8A84BD47}" destId="{4BEAB33B-6F80-4722-9678-47AC5EA0E87D}" srcOrd="0" destOrd="0" presId="urn:microsoft.com/office/officeart/2005/8/layout/hList6"/>
    <dgm:cxn modelId="{1E7103AA-FF45-47A2-8BE0-4EB5DD9C9C01}" type="presOf" srcId="{D3BA7399-5E63-4F35-A2D9-6CEB9471B19F}" destId="{9190723F-ADDA-426C-9179-9A619C253AAD}" srcOrd="0" destOrd="0" presId="urn:microsoft.com/office/officeart/2005/8/layout/hList6"/>
    <dgm:cxn modelId="{495AAD05-B965-4185-BE7E-9084ADDE42D4}" type="presParOf" srcId="{4BEAB33B-6F80-4722-9678-47AC5EA0E87D}" destId="{9190723F-ADDA-426C-9179-9A619C253AAD}" srcOrd="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032C1D5-3879-44BF-B991-709519BFDDF8}" type="doc">
      <dgm:prSet loTypeId="urn:microsoft.com/office/officeart/2005/8/layout/matrix2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7696890-7896-423B-A433-6BEE2B5E1DB1}">
      <dgm:prSet phldrT="[Texto]" custT="1"/>
      <dgm:spPr>
        <a:solidFill>
          <a:srgbClr val="C00000"/>
        </a:solidFill>
      </dgm:spPr>
      <dgm:t>
        <a:bodyPr/>
        <a:lstStyle/>
        <a:p>
          <a:r>
            <a:rPr lang="es-ES" sz="2400" dirty="0" smtClean="0"/>
            <a:t>Fiscal</a:t>
          </a:r>
          <a:endParaRPr lang="es-ES" sz="2400" dirty="0"/>
        </a:p>
      </dgm:t>
    </dgm:pt>
    <dgm:pt modelId="{110092B0-EC72-48A7-90EA-2C08791E4338}" type="parTrans" cxnId="{6AF4EB57-1FDA-4285-A20E-8BC471E7F0F0}">
      <dgm:prSet/>
      <dgm:spPr/>
      <dgm:t>
        <a:bodyPr/>
        <a:lstStyle/>
        <a:p>
          <a:endParaRPr lang="es-ES" sz="1200"/>
        </a:p>
      </dgm:t>
    </dgm:pt>
    <dgm:pt modelId="{BD35AA8D-520F-4FD6-8551-4644CAA3B2AA}" type="sibTrans" cxnId="{6AF4EB57-1FDA-4285-A20E-8BC471E7F0F0}">
      <dgm:prSet/>
      <dgm:spPr/>
      <dgm:t>
        <a:bodyPr/>
        <a:lstStyle/>
        <a:p>
          <a:endParaRPr lang="es-ES" sz="1200"/>
        </a:p>
      </dgm:t>
    </dgm:pt>
    <dgm:pt modelId="{7762F2E3-B87D-478F-B1A0-101379EB97A4}">
      <dgm:prSet phldrT="[Texto]" custT="1"/>
      <dgm:spPr>
        <a:solidFill>
          <a:srgbClr val="C00000"/>
        </a:solidFill>
      </dgm:spPr>
      <dgm:t>
        <a:bodyPr/>
        <a:lstStyle/>
        <a:p>
          <a:r>
            <a:rPr lang="es-ES" sz="2400" dirty="0" smtClean="0"/>
            <a:t>Policía</a:t>
          </a:r>
          <a:endParaRPr lang="es-ES" sz="2400" dirty="0"/>
        </a:p>
      </dgm:t>
    </dgm:pt>
    <dgm:pt modelId="{20C1C4E8-DE56-4321-B9A6-4F0AB6ECF991}" type="parTrans" cxnId="{7979EAE3-D7F2-41D0-830B-001F4A9F495C}">
      <dgm:prSet/>
      <dgm:spPr/>
      <dgm:t>
        <a:bodyPr/>
        <a:lstStyle/>
        <a:p>
          <a:endParaRPr lang="es-ES" sz="1200"/>
        </a:p>
      </dgm:t>
    </dgm:pt>
    <dgm:pt modelId="{11567CB1-4EB2-4A88-B7BE-A5518128E020}" type="sibTrans" cxnId="{7979EAE3-D7F2-41D0-830B-001F4A9F495C}">
      <dgm:prSet/>
      <dgm:spPr/>
      <dgm:t>
        <a:bodyPr/>
        <a:lstStyle/>
        <a:p>
          <a:endParaRPr lang="es-ES" sz="1200"/>
        </a:p>
      </dgm:t>
    </dgm:pt>
    <dgm:pt modelId="{ADAF161A-F71A-44D4-84E8-F8F7E2D4C770}">
      <dgm:prSet phldrT="[Texto]" custT="1"/>
      <dgm:spPr>
        <a:solidFill>
          <a:srgbClr val="C00000"/>
        </a:solidFill>
      </dgm:spPr>
      <dgm:t>
        <a:bodyPr/>
        <a:lstStyle/>
        <a:p>
          <a:r>
            <a:rPr lang="es-ES" sz="2400" dirty="0" smtClean="0"/>
            <a:t>Juez</a:t>
          </a:r>
          <a:endParaRPr lang="es-ES" sz="2400" dirty="0"/>
        </a:p>
      </dgm:t>
    </dgm:pt>
    <dgm:pt modelId="{2D7DE0A0-F9DF-453D-95B6-54A37D1BA33B}" type="parTrans" cxnId="{AA593B56-063E-42AE-8312-A3C1AB6F2EA3}">
      <dgm:prSet/>
      <dgm:spPr/>
      <dgm:t>
        <a:bodyPr/>
        <a:lstStyle/>
        <a:p>
          <a:endParaRPr lang="es-ES" sz="1200"/>
        </a:p>
      </dgm:t>
    </dgm:pt>
    <dgm:pt modelId="{DBD3CB4F-16A3-47A0-AC1B-71EA9DC3850E}" type="sibTrans" cxnId="{AA593B56-063E-42AE-8312-A3C1AB6F2EA3}">
      <dgm:prSet/>
      <dgm:spPr/>
      <dgm:t>
        <a:bodyPr/>
        <a:lstStyle/>
        <a:p>
          <a:endParaRPr lang="es-ES" sz="1200"/>
        </a:p>
      </dgm:t>
    </dgm:pt>
    <dgm:pt modelId="{F3F39964-B772-485B-8FE1-24D4177F755C}">
      <dgm:prSet phldrT="[Texto]" custT="1"/>
      <dgm:spPr>
        <a:solidFill>
          <a:srgbClr val="C00000"/>
        </a:solidFill>
      </dgm:spPr>
      <dgm:t>
        <a:bodyPr/>
        <a:lstStyle/>
        <a:p>
          <a:r>
            <a:rPr lang="es-ES" sz="2400" dirty="0" smtClean="0"/>
            <a:t>Funcionarios y servidores públicos en general</a:t>
          </a:r>
          <a:endParaRPr lang="es-ES" sz="2400" dirty="0"/>
        </a:p>
      </dgm:t>
    </dgm:pt>
    <dgm:pt modelId="{1750D631-ADD8-4795-9A27-9F9379A541B1}" type="parTrans" cxnId="{52056C25-E9F6-4EEE-B3A6-25013F97F228}">
      <dgm:prSet/>
      <dgm:spPr/>
      <dgm:t>
        <a:bodyPr/>
        <a:lstStyle/>
        <a:p>
          <a:endParaRPr lang="es-ES" sz="1200"/>
        </a:p>
      </dgm:t>
    </dgm:pt>
    <dgm:pt modelId="{11E8C0C5-64F4-4F1C-85B5-28E5330D443A}" type="sibTrans" cxnId="{52056C25-E9F6-4EEE-B3A6-25013F97F228}">
      <dgm:prSet/>
      <dgm:spPr/>
      <dgm:t>
        <a:bodyPr/>
        <a:lstStyle/>
        <a:p>
          <a:endParaRPr lang="es-ES" sz="1200"/>
        </a:p>
      </dgm:t>
    </dgm:pt>
    <dgm:pt modelId="{69771513-ACB0-40F4-85E2-C3639A8142A6}" type="pres">
      <dgm:prSet presAssocID="{5032C1D5-3879-44BF-B991-709519BFDDF8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2981971-A762-472B-9897-490258C8E9BD}" type="pres">
      <dgm:prSet presAssocID="{5032C1D5-3879-44BF-B991-709519BFDDF8}" presName="axisShape" presStyleLbl="bgShp" presStyleIdx="0" presStyleCnt="1"/>
      <dgm:spPr/>
    </dgm:pt>
    <dgm:pt modelId="{827760B5-F454-4E43-BE95-264C90BE89F4}" type="pres">
      <dgm:prSet presAssocID="{5032C1D5-3879-44BF-B991-709519BFDDF8}" presName="rect1" presStyleLbl="node1" presStyleIdx="0" presStyleCnt="4" custScaleX="109303" custLinFactNeighborY="32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799755F-4E63-4533-B419-6FCDFF80A551}" type="pres">
      <dgm:prSet presAssocID="{5032C1D5-3879-44BF-B991-709519BFDDF8}" presName="rect2" presStyleLbl="node1" presStyleIdx="1" presStyleCnt="4" custScaleX="11200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B299C49-8F2A-4D35-8C59-AD28EBF26D55}" type="pres">
      <dgm:prSet presAssocID="{5032C1D5-3879-44BF-B991-709519BFDDF8}" presName="rect3" presStyleLbl="node1" presStyleIdx="2" presStyleCnt="4" custScaleX="10930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B862E53-5F66-45A8-9FF3-F2F24E46EA01}" type="pres">
      <dgm:prSet presAssocID="{5032C1D5-3879-44BF-B991-709519BFDDF8}" presName="rect4" presStyleLbl="node1" presStyleIdx="3" presStyleCnt="4" custScaleX="11200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23592CD-FDD3-4717-8687-7D495EE2C794}" type="presOf" srcId="{F3F39964-B772-485B-8FE1-24D4177F755C}" destId="{BB862E53-5F66-45A8-9FF3-F2F24E46EA01}" srcOrd="0" destOrd="0" presId="urn:microsoft.com/office/officeart/2005/8/layout/matrix2"/>
    <dgm:cxn modelId="{7979EAE3-D7F2-41D0-830B-001F4A9F495C}" srcId="{5032C1D5-3879-44BF-B991-709519BFDDF8}" destId="{7762F2E3-B87D-478F-B1A0-101379EB97A4}" srcOrd="1" destOrd="0" parTransId="{20C1C4E8-DE56-4321-B9A6-4F0AB6ECF991}" sibTransId="{11567CB1-4EB2-4A88-B7BE-A5518128E020}"/>
    <dgm:cxn modelId="{6FF2AEB2-3ACB-48E6-A939-76E1937A463D}" type="presOf" srcId="{7762F2E3-B87D-478F-B1A0-101379EB97A4}" destId="{3799755F-4E63-4533-B419-6FCDFF80A551}" srcOrd="0" destOrd="0" presId="urn:microsoft.com/office/officeart/2005/8/layout/matrix2"/>
    <dgm:cxn modelId="{1277B1AE-4DA0-4C5E-9B4B-5A024CB9FB76}" type="presOf" srcId="{ADAF161A-F71A-44D4-84E8-F8F7E2D4C770}" destId="{1B299C49-8F2A-4D35-8C59-AD28EBF26D55}" srcOrd="0" destOrd="0" presId="urn:microsoft.com/office/officeart/2005/8/layout/matrix2"/>
    <dgm:cxn modelId="{52056C25-E9F6-4EEE-B3A6-25013F97F228}" srcId="{5032C1D5-3879-44BF-B991-709519BFDDF8}" destId="{F3F39964-B772-485B-8FE1-24D4177F755C}" srcOrd="3" destOrd="0" parTransId="{1750D631-ADD8-4795-9A27-9F9379A541B1}" sibTransId="{11E8C0C5-64F4-4F1C-85B5-28E5330D443A}"/>
    <dgm:cxn modelId="{41802C5B-1AF4-42E3-B028-EFE438BD1B1A}" type="presOf" srcId="{5032C1D5-3879-44BF-B991-709519BFDDF8}" destId="{69771513-ACB0-40F4-85E2-C3639A8142A6}" srcOrd="0" destOrd="0" presId="urn:microsoft.com/office/officeart/2005/8/layout/matrix2"/>
    <dgm:cxn modelId="{AA593B56-063E-42AE-8312-A3C1AB6F2EA3}" srcId="{5032C1D5-3879-44BF-B991-709519BFDDF8}" destId="{ADAF161A-F71A-44D4-84E8-F8F7E2D4C770}" srcOrd="2" destOrd="0" parTransId="{2D7DE0A0-F9DF-453D-95B6-54A37D1BA33B}" sibTransId="{DBD3CB4F-16A3-47A0-AC1B-71EA9DC3850E}"/>
    <dgm:cxn modelId="{1498C2BA-D7A6-48D6-9390-19B1F3986A93}" type="presOf" srcId="{07696890-7896-423B-A433-6BEE2B5E1DB1}" destId="{827760B5-F454-4E43-BE95-264C90BE89F4}" srcOrd="0" destOrd="0" presId="urn:microsoft.com/office/officeart/2005/8/layout/matrix2"/>
    <dgm:cxn modelId="{6AF4EB57-1FDA-4285-A20E-8BC471E7F0F0}" srcId="{5032C1D5-3879-44BF-B991-709519BFDDF8}" destId="{07696890-7896-423B-A433-6BEE2B5E1DB1}" srcOrd="0" destOrd="0" parTransId="{110092B0-EC72-48A7-90EA-2C08791E4338}" sibTransId="{BD35AA8D-520F-4FD6-8551-4644CAA3B2AA}"/>
    <dgm:cxn modelId="{F90BBCAA-D19A-4274-8AF1-441A47A1886E}" type="presParOf" srcId="{69771513-ACB0-40F4-85E2-C3639A8142A6}" destId="{C2981971-A762-472B-9897-490258C8E9BD}" srcOrd="0" destOrd="0" presId="urn:microsoft.com/office/officeart/2005/8/layout/matrix2"/>
    <dgm:cxn modelId="{440A963B-E52C-44EE-940E-3DC49A41881B}" type="presParOf" srcId="{69771513-ACB0-40F4-85E2-C3639A8142A6}" destId="{827760B5-F454-4E43-BE95-264C90BE89F4}" srcOrd="1" destOrd="0" presId="urn:microsoft.com/office/officeart/2005/8/layout/matrix2"/>
    <dgm:cxn modelId="{E2A7D214-87FD-49D6-A83C-0F8B0A3EBA15}" type="presParOf" srcId="{69771513-ACB0-40F4-85E2-C3639A8142A6}" destId="{3799755F-4E63-4533-B419-6FCDFF80A551}" srcOrd="2" destOrd="0" presId="urn:microsoft.com/office/officeart/2005/8/layout/matrix2"/>
    <dgm:cxn modelId="{02D6E000-B86C-4796-924B-899EDBD154FE}" type="presParOf" srcId="{69771513-ACB0-40F4-85E2-C3639A8142A6}" destId="{1B299C49-8F2A-4D35-8C59-AD28EBF26D55}" srcOrd="3" destOrd="0" presId="urn:microsoft.com/office/officeart/2005/8/layout/matrix2"/>
    <dgm:cxn modelId="{4DE88EFD-26B2-4390-ACEE-61FE5C7494C8}" type="presParOf" srcId="{69771513-ACB0-40F4-85E2-C3639A8142A6}" destId="{BB862E53-5F66-45A8-9FF3-F2F24E46EA01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7323905-CA77-4CAD-866A-F9326BB253B5}" type="doc">
      <dgm:prSet loTypeId="urn:microsoft.com/office/officeart/2005/8/layout/h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PE"/>
        </a:p>
      </dgm:t>
    </dgm:pt>
    <dgm:pt modelId="{389061BB-3E37-4542-927E-3CCCC12E1231}">
      <dgm:prSet phldrT="[Texto]" custT="1"/>
      <dgm:spPr>
        <a:solidFill>
          <a:schemeClr val="accent2"/>
        </a:solidFill>
      </dgm:spPr>
      <dgm:t>
        <a:bodyPr/>
        <a:lstStyle/>
        <a:p>
          <a:r>
            <a:rPr lang="es-PE" sz="1600" b="1" dirty="0"/>
            <a:t>Información secreta  </a:t>
          </a:r>
          <a:endParaRPr lang="es-PE" sz="1600" dirty="0"/>
        </a:p>
        <a:p>
          <a:r>
            <a:rPr lang="es-PE" sz="1600" b="1" dirty="0"/>
            <a:t>(Art 15º TUO de la Ley) </a:t>
          </a:r>
          <a:endParaRPr lang="es-PE" sz="1600" dirty="0"/>
        </a:p>
      </dgm:t>
    </dgm:pt>
    <dgm:pt modelId="{4942BEF2-4AFB-411D-B541-04C416449687}" type="parTrans" cxnId="{43852F12-F59C-47E6-B1D0-D1B696C4BCEF}">
      <dgm:prSet/>
      <dgm:spPr/>
      <dgm:t>
        <a:bodyPr/>
        <a:lstStyle/>
        <a:p>
          <a:endParaRPr lang="es-PE" sz="1600"/>
        </a:p>
      </dgm:t>
    </dgm:pt>
    <dgm:pt modelId="{7C372CB1-27D0-4472-91E3-62CEAB96C129}" type="sibTrans" cxnId="{43852F12-F59C-47E6-B1D0-D1B696C4BCEF}">
      <dgm:prSet/>
      <dgm:spPr/>
      <dgm:t>
        <a:bodyPr/>
        <a:lstStyle/>
        <a:p>
          <a:endParaRPr lang="es-PE" sz="1600"/>
        </a:p>
      </dgm:t>
    </dgm:pt>
    <dgm:pt modelId="{141C3B44-77A4-46C5-8FFF-91B74949473A}">
      <dgm:prSet phldrT="[Texto]" custT="1"/>
      <dgm:spPr>
        <a:ln>
          <a:solidFill>
            <a:schemeClr val="accent2">
              <a:alpha val="90000"/>
            </a:schemeClr>
          </a:solidFill>
        </a:ln>
      </dgm:spPr>
      <dgm:t>
        <a:bodyPr/>
        <a:lstStyle/>
        <a:p>
          <a:pPr algn="l"/>
          <a:r>
            <a:rPr lang="es-MX" sz="1600" b="1" dirty="0"/>
            <a:t>Información militar y de inteligencia </a:t>
          </a:r>
          <a:r>
            <a:rPr lang="es-MX" sz="1600" dirty="0"/>
            <a:t>cuya revelación originaría riesgo para las acciones destinadas a proteger:</a:t>
          </a:r>
          <a:endParaRPr lang="es-PE" sz="1600" dirty="0"/>
        </a:p>
      </dgm:t>
    </dgm:pt>
    <dgm:pt modelId="{D903A2DA-581A-4ADC-AAA5-2BD0319702CE}" type="parTrans" cxnId="{B3BEA02B-4DD0-4159-B637-A919AE879CAC}">
      <dgm:prSet/>
      <dgm:spPr/>
      <dgm:t>
        <a:bodyPr/>
        <a:lstStyle/>
        <a:p>
          <a:endParaRPr lang="es-PE" sz="1600"/>
        </a:p>
      </dgm:t>
    </dgm:pt>
    <dgm:pt modelId="{646CE370-ED70-403F-AE00-CDA01C063DB0}" type="sibTrans" cxnId="{B3BEA02B-4DD0-4159-B637-A919AE879CAC}">
      <dgm:prSet/>
      <dgm:spPr/>
      <dgm:t>
        <a:bodyPr/>
        <a:lstStyle/>
        <a:p>
          <a:endParaRPr lang="es-PE" sz="1600"/>
        </a:p>
      </dgm:t>
    </dgm:pt>
    <dgm:pt modelId="{95E79DD0-B420-491A-BF99-A55D4247DC7B}">
      <dgm:prSet phldrT="[Texto]" custT="1"/>
      <dgm:spPr>
        <a:solidFill>
          <a:schemeClr val="accent2"/>
        </a:solidFill>
      </dgm:spPr>
      <dgm:t>
        <a:bodyPr/>
        <a:lstStyle/>
        <a:p>
          <a:r>
            <a:rPr lang="es-PE" sz="1600" b="1" dirty="0"/>
            <a:t>Información reservada </a:t>
          </a:r>
          <a:endParaRPr lang="es-PE" sz="1600" dirty="0"/>
        </a:p>
        <a:p>
          <a:r>
            <a:rPr lang="es-PE" sz="1600" b="1" dirty="0"/>
            <a:t>(Art 16º TUO de la Ley)</a:t>
          </a:r>
          <a:endParaRPr lang="es-PE" sz="1600" dirty="0"/>
        </a:p>
      </dgm:t>
    </dgm:pt>
    <dgm:pt modelId="{B0D7B18D-49BF-4E8F-BE66-0A9F977CD88A}" type="parTrans" cxnId="{E47A9FD7-881D-4136-80FD-F501AAB516DD}">
      <dgm:prSet/>
      <dgm:spPr/>
      <dgm:t>
        <a:bodyPr/>
        <a:lstStyle/>
        <a:p>
          <a:endParaRPr lang="es-PE" sz="1600"/>
        </a:p>
      </dgm:t>
    </dgm:pt>
    <dgm:pt modelId="{5B95E52A-1091-4306-BFC5-853CC7B8729B}" type="sibTrans" cxnId="{E47A9FD7-881D-4136-80FD-F501AAB516DD}">
      <dgm:prSet/>
      <dgm:spPr/>
      <dgm:t>
        <a:bodyPr/>
        <a:lstStyle/>
        <a:p>
          <a:endParaRPr lang="es-PE" sz="1600"/>
        </a:p>
      </dgm:t>
    </dgm:pt>
    <dgm:pt modelId="{3A49B3C1-3A70-4193-9A8D-2B40952872CD}">
      <dgm:prSet phldrT="[Texto]" custT="1"/>
      <dgm:spPr>
        <a:ln>
          <a:solidFill>
            <a:schemeClr val="accent2">
              <a:alpha val="90000"/>
            </a:schemeClr>
          </a:solidFill>
        </a:ln>
      </dgm:spPr>
      <dgm:t>
        <a:bodyPr/>
        <a:lstStyle/>
        <a:p>
          <a:r>
            <a:rPr lang="es-MX" sz="1600" dirty="0"/>
            <a:t>Información de </a:t>
          </a:r>
          <a:r>
            <a:rPr lang="es-MX" sz="1600" b="1" dirty="0"/>
            <a:t>seguridad nacional</a:t>
          </a:r>
          <a:r>
            <a:rPr lang="es-MX" sz="1600" dirty="0"/>
            <a:t> cuya divulgación originaría un riesgo a la </a:t>
          </a:r>
          <a:r>
            <a:rPr lang="es-MX" sz="1600" b="1" dirty="0"/>
            <a:t>integridad territorial y/o la subsistencia del sistema democrático </a:t>
          </a:r>
          <a:endParaRPr lang="es-PE" sz="1600" dirty="0"/>
        </a:p>
      </dgm:t>
    </dgm:pt>
    <dgm:pt modelId="{14963038-6146-42C1-A7DC-13AE8DAC6F6A}" type="parTrans" cxnId="{D9812A4E-A4B4-4D47-8E43-7213BF32CF40}">
      <dgm:prSet/>
      <dgm:spPr/>
      <dgm:t>
        <a:bodyPr/>
        <a:lstStyle/>
        <a:p>
          <a:endParaRPr lang="es-PE" sz="1600"/>
        </a:p>
      </dgm:t>
    </dgm:pt>
    <dgm:pt modelId="{F5176F08-8572-47BD-B5B6-CC3FDE6CEABC}" type="sibTrans" cxnId="{D9812A4E-A4B4-4D47-8E43-7213BF32CF40}">
      <dgm:prSet/>
      <dgm:spPr/>
      <dgm:t>
        <a:bodyPr/>
        <a:lstStyle/>
        <a:p>
          <a:endParaRPr lang="es-PE" sz="1600"/>
        </a:p>
      </dgm:t>
    </dgm:pt>
    <dgm:pt modelId="{754F44F7-3471-476C-BDC6-5379B879C529}">
      <dgm:prSet phldrT="[Texto]" custT="1"/>
      <dgm:spPr>
        <a:solidFill>
          <a:schemeClr val="accent2"/>
        </a:solidFill>
      </dgm:spPr>
      <dgm:t>
        <a:bodyPr/>
        <a:lstStyle/>
        <a:p>
          <a:r>
            <a:rPr lang="es-PE" sz="1600" b="1" dirty="0"/>
            <a:t>Información confidencial </a:t>
          </a:r>
        </a:p>
        <a:p>
          <a:r>
            <a:rPr lang="es-PE" sz="1600" b="1" dirty="0"/>
            <a:t>(Art 17º TUO de la Ley) </a:t>
          </a:r>
          <a:endParaRPr lang="es-PE" sz="1600" dirty="0"/>
        </a:p>
      </dgm:t>
    </dgm:pt>
    <dgm:pt modelId="{9B4B10A0-6D9E-4B96-A99D-B65740E8E1F8}" type="parTrans" cxnId="{7FE2EB87-D06F-4C1F-B0F5-AE8E00A77861}">
      <dgm:prSet/>
      <dgm:spPr/>
      <dgm:t>
        <a:bodyPr/>
        <a:lstStyle/>
        <a:p>
          <a:endParaRPr lang="es-PE" sz="1600"/>
        </a:p>
      </dgm:t>
    </dgm:pt>
    <dgm:pt modelId="{BCCE1CC5-2F0B-4923-90B6-F382E8DE4038}" type="sibTrans" cxnId="{7FE2EB87-D06F-4C1F-B0F5-AE8E00A77861}">
      <dgm:prSet/>
      <dgm:spPr/>
      <dgm:t>
        <a:bodyPr/>
        <a:lstStyle/>
        <a:p>
          <a:endParaRPr lang="es-PE" sz="1600"/>
        </a:p>
      </dgm:t>
    </dgm:pt>
    <dgm:pt modelId="{9B34C438-7A26-4ECB-B7B2-515D0EC9025D}">
      <dgm:prSet phldrT="[Texto]" custT="1"/>
      <dgm:spPr>
        <a:ln>
          <a:solidFill>
            <a:schemeClr val="accent2">
              <a:alpha val="90000"/>
            </a:schemeClr>
          </a:solidFill>
        </a:ln>
      </dgm:spPr>
      <dgm:t>
        <a:bodyPr/>
        <a:lstStyle/>
        <a:p>
          <a:r>
            <a:rPr lang="es-MX" sz="1600" dirty="0"/>
            <a:t>Información que de divulgarse afectaría derechos que sólo le competen a su titular:  </a:t>
          </a:r>
          <a:endParaRPr lang="es-PE" sz="1600" dirty="0"/>
        </a:p>
      </dgm:t>
    </dgm:pt>
    <dgm:pt modelId="{34DB9031-D4EB-4A36-A7A8-10D4A02E5F7E}" type="parTrans" cxnId="{6F978EC7-13F2-4AD1-855D-7FA0666810A0}">
      <dgm:prSet/>
      <dgm:spPr/>
      <dgm:t>
        <a:bodyPr/>
        <a:lstStyle/>
        <a:p>
          <a:endParaRPr lang="es-PE" sz="1600"/>
        </a:p>
      </dgm:t>
    </dgm:pt>
    <dgm:pt modelId="{B71D74C1-4D5C-4B83-8DD8-447A0CFCD9C4}" type="sibTrans" cxnId="{6F978EC7-13F2-4AD1-855D-7FA0666810A0}">
      <dgm:prSet/>
      <dgm:spPr/>
      <dgm:t>
        <a:bodyPr/>
        <a:lstStyle/>
        <a:p>
          <a:endParaRPr lang="es-PE" sz="1600"/>
        </a:p>
      </dgm:t>
    </dgm:pt>
    <dgm:pt modelId="{2EB3A5BF-7424-4C5A-A7B2-5218083D8E29}">
      <dgm:prSet custT="1"/>
      <dgm:spPr>
        <a:ln>
          <a:solidFill>
            <a:schemeClr val="accent2">
              <a:alpha val="90000"/>
            </a:schemeClr>
          </a:solidFill>
        </a:ln>
      </dgm:spPr>
      <dgm:t>
        <a:bodyPr/>
        <a:lstStyle/>
        <a:p>
          <a:pPr algn="l"/>
          <a:r>
            <a:rPr lang="es-MX" sz="1600" b="1" dirty="0"/>
            <a:t>Integridad territorial</a:t>
          </a:r>
          <a:endParaRPr lang="es-PE" sz="1600" dirty="0"/>
        </a:p>
      </dgm:t>
    </dgm:pt>
    <dgm:pt modelId="{1209D5E4-BAC4-43C6-9D7B-F59332DD5328}" type="parTrans" cxnId="{9F26950B-0527-4EAE-8DB6-BB1072E0EE65}">
      <dgm:prSet/>
      <dgm:spPr/>
      <dgm:t>
        <a:bodyPr/>
        <a:lstStyle/>
        <a:p>
          <a:endParaRPr lang="es-PE" sz="1600"/>
        </a:p>
      </dgm:t>
    </dgm:pt>
    <dgm:pt modelId="{3F194010-4DC9-4939-8AA4-60D0C93CAC3F}" type="sibTrans" cxnId="{9F26950B-0527-4EAE-8DB6-BB1072E0EE65}">
      <dgm:prSet/>
      <dgm:spPr/>
      <dgm:t>
        <a:bodyPr/>
        <a:lstStyle/>
        <a:p>
          <a:endParaRPr lang="es-PE" sz="1600"/>
        </a:p>
      </dgm:t>
    </dgm:pt>
    <dgm:pt modelId="{E70BEE08-5DE9-486B-AF39-BDD8AE1300FC}">
      <dgm:prSet custT="1"/>
      <dgm:spPr>
        <a:ln>
          <a:solidFill>
            <a:schemeClr val="accent2">
              <a:alpha val="90000"/>
            </a:schemeClr>
          </a:solidFill>
        </a:ln>
      </dgm:spPr>
      <dgm:t>
        <a:bodyPr/>
        <a:lstStyle/>
        <a:p>
          <a:pPr algn="l"/>
          <a:r>
            <a:rPr lang="es-MX" sz="1600" b="1" dirty="0"/>
            <a:t>Subsistencia del régimen democrático  </a:t>
          </a:r>
          <a:endParaRPr lang="es-PE" sz="1600" dirty="0"/>
        </a:p>
      </dgm:t>
    </dgm:pt>
    <dgm:pt modelId="{1C8CB9DD-74D1-4E64-B34E-C0A32B66C774}" type="parTrans" cxnId="{F8C88280-A440-4D7D-9689-21B6C8D01170}">
      <dgm:prSet/>
      <dgm:spPr/>
      <dgm:t>
        <a:bodyPr/>
        <a:lstStyle/>
        <a:p>
          <a:endParaRPr lang="es-PE" sz="1600"/>
        </a:p>
      </dgm:t>
    </dgm:pt>
    <dgm:pt modelId="{4B8F87A2-C8F3-4772-BBCA-9CC2292F4DE3}" type="sibTrans" cxnId="{F8C88280-A440-4D7D-9689-21B6C8D01170}">
      <dgm:prSet/>
      <dgm:spPr/>
      <dgm:t>
        <a:bodyPr/>
        <a:lstStyle/>
        <a:p>
          <a:endParaRPr lang="es-PE" sz="1600"/>
        </a:p>
      </dgm:t>
    </dgm:pt>
    <dgm:pt modelId="{FC16B19D-1B7B-4740-84C0-BC1AC4033F8A}">
      <dgm:prSet phldrT="[Texto]" custT="1"/>
      <dgm:spPr>
        <a:ln>
          <a:solidFill>
            <a:schemeClr val="accent2">
              <a:alpha val="90000"/>
            </a:schemeClr>
          </a:solidFill>
        </a:ln>
      </dgm:spPr>
      <dgm:t>
        <a:bodyPr/>
        <a:lstStyle/>
        <a:p>
          <a:pPr algn="l"/>
          <a:r>
            <a:rPr lang="es-MX" sz="1600" b="1" dirty="0"/>
            <a:t>Seguridad nacional </a:t>
          </a:r>
          <a:r>
            <a:rPr lang="es-MX" sz="1600" dirty="0"/>
            <a:t>/ vida e integridad de las personas que desarrollan actividades en dicho ámbito</a:t>
          </a:r>
          <a:endParaRPr lang="es-PE" sz="1600" dirty="0"/>
        </a:p>
      </dgm:t>
    </dgm:pt>
    <dgm:pt modelId="{F83E90CB-4A1B-4278-92EB-BAA61043AD65}" type="parTrans" cxnId="{E9D4D9E4-38EC-4FA8-8108-2A4519260F13}">
      <dgm:prSet/>
      <dgm:spPr/>
      <dgm:t>
        <a:bodyPr/>
        <a:lstStyle/>
        <a:p>
          <a:endParaRPr lang="es-PE" sz="1600"/>
        </a:p>
      </dgm:t>
    </dgm:pt>
    <dgm:pt modelId="{97D0A1DA-33CF-4D2C-9DD5-B219202855BC}" type="sibTrans" cxnId="{E9D4D9E4-38EC-4FA8-8108-2A4519260F13}">
      <dgm:prSet/>
      <dgm:spPr/>
      <dgm:t>
        <a:bodyPr/>
        <a:lstStyle/>
        <a:p>
          <a:endParaRPr lang="es-PE" sz="1600"/>
        </a:p>
      </dgm:t>
    </dgm:pt>
    <dgm:pt modelId="{43A95FC7-420A-43B8-90D4-E78AE72A570A}">
      <dgm:prSet custT="1"/>
      <dgm:spPr>
        <a:ln>
          <a:solidFill>
            <a:schemeClr val="accent2">
              <a:alpha val="90000"/>
            </a:schemeClr>
          </a:solidFill>
        </a:ln>
      </dgm:spPr>
      <dgm:t>
        <a:bodyPr/>
        <a:lstStyle/>
        <a:p>
          <a:endParaRPr lang="es-PE" sz="1600" dirty="0"/>
        </a:p>
      </dgm:t>
    </dgm:pt>
    <dgm:pt modelId="{DDAFD6FA-1127-452A-9AB9-6F3A7B482433}" type="parTrans" cxnId="{9D336C52-9108-49E0-BF01-E9C44C458D1E}">
      <dgm:prSet/>
      <dgm:spPr/>
      <dgm:t>
        <a:bodyPr/>
        <a:lstStyle/>
        <a:p>
          <a:endParaRPr lang="es-PE" sz="1600"/>
        </a:p>
      </dgm:t>
    </dgm:pt>
    <dgm:pt modelId="{5A3F082D-D8F8-4B76-BBE5-250CC9FB9FA2}" type="sibTrans" cxnId="{9D336C52-9108-49E0-BF01-E9C44C458D1E}">
      <dgm:prSet/>
      <dgm:spPr/>
      <dgm:t>
        <a:bodyPr/>
        <a:lstStyle/>
        <a:p>
          <a:endParaRPr lang="es-PE" sz="1600"/>
        </a:p>
      </dgm:t>
    </dgm:pt>
    <dgm:pt modelId="{F1B7FB94-9772-477D-8394-9ACDB7767E22}">
      <dgm:prSet custT="1"/>
      <dgm:spPr>
        <a:ln>
          <a:solidFill>
            <a:schemeClr val="accent2">
              <a:alpha val="90000"/>
            </a:schemeClr>
          </a:solidFill>
        </a:ln>
      </dgm:spPr>
      <dgm:t>
        <a:bodyPr/>
        <a:lstStyle/>
        <a:p>
          <a:r>
            <a:rPr lang="es-MX" sz="1600" b="1" dirty="0"/>
            <a:t>En el orden interno: </a:t>
          </a:r>
          <a:r>
            <a:rPr lang="es-MX" sz="1600" dirty="0"/>
            <a:t>la información que tiene por finalidad </a:t>
          </a:r>
          <a:r>
            <a:rPr lang="es-MX" sz="1600" b="1" dirty="0"/>
            <a:t>prevenir y reprimir la criminalidad</a:t>
          </a:r>
          <a:endParaRPr lang="es-PE" sz="1600" b="1" dirty="0"/>
        </a:p>
      </dgm:t>
    </dgm:pt>
    <dgm:pt modelId="{F86BC81F-9393-40F2-88BC-8A2F1E2A25F4}" type="parTrans" cxnId="{EE9CB3A8-6B5B-4711-B387-D7F5C1312315}">
      <dgm:prSet/>
      <dgm:spPr/>
      <dgm:t>
        <a:bodyPr/>
        <a:lstStyle/>
        <a:p>
          <a:endParaRPr lang="es-PE" sz="1600"/>
        </a:p>
      </dgm:t>
    </dgm:pt>
    <dgm:pt modelId="{83CD4EC8-52DB-44D8-8E00-095AB232673C}" type="sibTrans" cxnId="{EE9CB3A8-6B5B-4711-B387-D7F5C1312315}">
      <dgm:prSet/>
      <dgm:spPr/>
      <dgm:t>
        <a:bodyPr/>
        <a:lstStyle/>
        <a:p>
          <a:endParaRPr lang="es-PE" sz="1600"/>
        </a:p>
      </dgm:t>
    </dgm:pt>
    <dgm:pt modelId="{980ACDD3-E30A-4244-B14B-C987295992B3}">
      <dgm:prSet custT="1"/>
      <dgm:spPr>
        <a:ln>
          <a:solidFill>
            <a:schemeClr val="accent2">
              <a:alpha val="90000"/>
            </a:schemeClr>
          </a:solidFill>
        </a:ln>
      </dgm:spPr>
      <dgm:t>
        <a:bodyPr/>
        <a:lstStyle/>
        <a:p>
          <a:r>
            <a:rPr lang="es-MX" sz="1600" b="1" dirty="0"/>
            <a:t>En el orden externo: </a:t>
          </a:r>
          <a:r>
            <a:rPr lang="es-MX" sz="1600" dirty="0"/>
            <a:t>la información que tiene por finalidad </a:t>
          </a:r>
          <a:r>
            <a:rPr lang="es-ES" sz="1600" b="0" dirty="0"/>
            <a:t>salvaguardar la defensa nacional, el curso de las negociaciones internacionales y/o la subsistencia del sistema democrático </a:t>
          </a:r>
          <a:endParaRPr lang="es-PE" sz="1600" b="0" dirty="0"/>
        </a:p>
      </dgm:t>
    </dgm:pt>
    <dgm:pt modelId="{8F5408BF-AF51-4CEB-A5B3-926FCA851139}" type="parTrans" cxnId="{2F46E3A2-63DB-4713-8047-40F1C1E80E57}">
      <dgm:prSet/>
      <dgm:spPr/>
      <dgm:t>
        <a:bodyPr/>
        <a:lstStyle/>
        <a:p>
          <a:endParaRPr lang="es-PE" sz="1600"/>
        </a:p>
      </dgm:t>
    </dgm:pt>
    <dgm:pt modelId="{66A14DF9-E96A-4210-8286-4B1DBFEFFF4B}" type="sibTrans" cxnId="{2F46E3A2-63DB-4713-8047-40F1C1E80E57}">
      <dgm:prSet/>
      <dgm:spPr/>
      <dgm:t>
        <a:bodyPr/>
        <a:lstStyle/>
        <a:p>
          <a:endParaRPr lang="es-PE" sz="1600"/>
        </a:p>
      </dgm:t>
    </dgm:pt>
    <dgm:pt modelId="{C3FA01C3-03B4-441F-8647-CD79485CFF67}">
      <dgm:prSet phldrT="[Texto]" custT="1"/>
      <dgm:spPr>
        <a:ln>
          <a:solidFill>
            <a:schemeClr val="accent2">
              <a:alpha val="90000"/>
            </a:schemeClr>
          </a:solidFill>
        </a:ln>
      </dgm:spPr>
      <dgm:t>
        <a:bodyPr/>
        <a:lstStyle/>
        <a:p>
          <a:pPr algn="l"/>
          <a:endParaRPr lang="es-PE" sz="1600" dirty="0"/>
        </a:p>
      </dgm:t>
    </dgm:pt>
    <dgm:pt modelId="{004A3DCF-FF72-4725-9B35-6F929CB80F53}" type="parTrans" cxnId="{2CF30413-C91E-44FB-BCF6-158FF9C4FB21}">
      <dgm:prSet/>
      <dgm:spPr/>
      <dgm:t>
        <a:bodyPr/>
        <a:lstStyle/>
        <a:p>
          <a:endParaRPr lang="es-PE" sz="1600"/>
        </a:p>
      </dgm:t>
    </dgm:pt>
    <dgm:pt modelId="{BD23DF8A-1FB6-4965-BB05-BD9B466FB1AE}" type="sibTrans" cxnId="{2CF30413-C91E-44FB-BCF6-158FF9C4FB21}">
      <dgm:prSet/>
      <dgm:spPr/>
      <dgm:t>
        <a:bodyPr/>
        <a:lstStyle/>
        <a:p>
          <a:endParaRPr lang="es-PE" sz="1600"/>
        </a:p>
      </dgm:t>
    </dgm:pt>
    <dgm:pt modelId="{155DC233-B2BF-493B-9C8A-1200E31CBD55}">
      <dgm:prSet custT="1"/>
      <dgm:spPr>
        <a:ln>
          <a:solidFill>
            <a:schemeClr val="accent2">
              <a:alpha val="90000"/>
            </a:schemeClr>
          </a:solidFill>
        </a:ln>
      </dgm:spPr>
      <dgm:t>
        <a:bodyPr/>
        <a:lstStyle/>
        <a:p>
          <a:endParaRPr lang="es-PE" sz="1600" dirty="0"/>
        </a:p>
      </dgm:t>
    </dgm:pt>
    <dgm:pt modelId="{E2D3103A-C496-4F0C-96B8-ECE54304AD3E}" type="parTrans" cxnId="{E9865908-0A0D-49CA-AD8B-6FBD19E13F36}">
      <dgm:prSet/>
      <dgm:spPr/>
      <dgm:t>
        <a:bodyPr/>
        <a:lstStyle/>
        <a:p>
          <a:endParaRPr lang="es-PE" sz="1600"/>
        </a:p>
      </dgm:t>
    </dgm:pt>
    <dgm:pt modelId="{4581ACC8-6B24-4FCD-8743-DD3C1F71F6B2}" type="sibTrans" cxnId="{E9865908-0A0D-49CA-AD8B-6FBD19E13F36}">
      <dgm:prSet/>
      <dgm:spPr/>
      <dgm:t>
        <a:bodyPr/>
        <a:lstStyle/>
        <a:p>
          <a:endParaRPr lang="es-PE" sz="1600"/>
        </a:p>
      </dgm:t>
    </dgm:pt>
    <dgm:pt modelId="{11E43959-736C-41D9-84AC-8EBA6B3FBEBB}">
      <dgm:prSet custT="1"/>
      <dgm:spPr>
        <a:ln>
          <a:solidFill>
            <a:schemeClr val="accent2">
              <a:alpha val="90000"/>
            </a:schemeClr>
          </a:solidFill>
        </a:ln>
      </dgm:spPr>
      <dgm:t>
        <a:bodyPr/>
        <a:lstStyle/>
        <a:p>
          <a:r>
            <a:rPr lang="es-PE" sz="1600" b="1" dirty="0"/>
            <a:t>Secretos</a:t>
          </a:r>
          <a:r>
            <a:rPr lang="es-PE" sz="1600" dirty="0"/>
            <a:t> bancario, tributario, comercial, industrial, tecnológico y bursátil</a:t>
          </a:r>
        </a:p>
      </dgm:t>
    </dgm:pt>
    <dgm:pt modelId="{C40C7FC1-0813-4EDF-A67E-5529994A75A0}" type="parTrans" cxnId="{73CB89DF-9CB4-418C-92D9-674A28FD2F28}">
      <dgm:prSet/>
      <dgm:spPr/>
      <dgm:t>
        <a:bodyPr/>
        <a:lstStyle/>
        <a:p>
          <a:endParaRPr lang="es-PE" sz="1600"/>
        </a:p>
      </dgm:t>
    </dgm:pt>
    <dgm:pt modelId="{60A3D7E8-E148-4CBD-B906-87DDC7FDD4B1}" type="sibTrans" cxnId="{73CB89DF-9CB4-418C-92D9-674A28FD2F28}">
      <dgm:prSet/>
      <dgm:spPr/>
      <dgm:t>
        <a:bodyPr/>
        <a:lstStyle/>
        <a:p>
          <a:endParaRPr lang="es-PE" sz="1600"/>
        </a:p>
      </dgm:t>
    </dgm:pt>
    <dgm:pt modelId="{37650D23-88CD-45FF-96DF-CB3683CFEF6A}">
      <dgm:prSet custT="1"/>
      <dgm:spPr>
        <a:ln>
          <a:solidFill>
            <a:schemeClr val="accent2">
              <a:alpha val="90000"/>
            </a:schemeClr>
          </a:solidFill>
        </a:ln>
      </dgm:spPr>
      <dgm:t>
        <a:bodyPr/>
        <a:lstStyle/>
        <a:p>
          <a:r>
            <a:rPr lang="es-MX" sz="1600" b="1" dirty="0"/>
            <a:t>Datos personales </a:t>
          </a:r>
          <a:r>
            <a:rPr lang="es-MX" sz="1600" dirty="0"/>
            <a:t>cuya publicidad invada la intimidad personal o familiar </a:t>
          </a:r>
          <a:endParaRPr lang="es-PE" sz="1600" dirty="0"/>
        </a:p>
      </dgm:t>
    </dgm:pt>
    <dgm:pt modelId="{6F6440A4-CB11-475C-98CD-B9C1126E85D6}" type="sibTrans" cxnId="{CA4F12AF-2DA7-4FF5-9F56-7F6EF3635002}">
      <dgm:prSet/>
      <dgm:spPr/>
      <dgm:t>
        <a:bodyPr/>
        <a:lstStyle/>
        <a:p>
          <a:endParaRPr lang="es-PE" sz="1600"/>
        </a:p>
      </dgm:t>
    </dgm:pt>
    <dgm:pt modelId="{FB7A4B26-7F94-4302-A401-EF639DEEB16A}" type="parTrans" cxnId="{CA4F12AF-2DA7-4FF5-9F56-7F6EF3635002}">
      <dgm:prSet/>
      <dgm:spPr/>
      <dgm:t>
        <a:bodyPr/>
        <a:lstStyle/>
        <a:p>
          <a:endParaRPr lang="es-PE" sz="1600"/>
        </a:p>
      </dgm:t>
    </dgm:pt>
    <dgm:pt modelId="{956F2952-C8C0-40BB-AF9B-9B24612E4516}">
      <dgm:prSet custT="1"/>
      <dgm:spPr>
        <a:ln>
          <a:solidFill>
            <a:schemeClr val="accent2">
              <a:alpha val="90000"/>
            </a:schemeClr>
          </a:solidFill>
        </a:ln>
      </dgm:spPr>
      <dgm:t>
        <a:bodyPr/>
        <a:lstStyle/>
        <a:p>
          <a:r>
            <a:rPr lang="es-PE" sz="1600" b="1" dirty="0"/>
            <a:t>Otros</a:t>
          </a:r>
        </a:p>
      </dgm:t>
    </dgm:pt>
    <dgm:pt modelId="{2F05EB1A-920F-46C8-B1D2-63B4736C24FE}" type="parTrans" cxnId="{734535DF-F03A-41D0-88A5-19AD41797A93}">
      <dgm:prSet/>
      <dgm:spPr/>
      <dgm:t>
        <a:bodyPr/>
        <a:lstStyle/>
        <a:p>
          <a:endParaRPr lang="es-PE" sz="1600"/>
        </a:p>
      </dgm:t>
    </dgm:pt>
    <dgm:pt modelId="{1D1ACD73-BD07-4A29-91D8-59FCDF4E4C85}" type="sibTrans" cxnId="{734535DF-F03A-41D0-88A5-19AD41797A93}">
      <dgm:prSet/>
      <dgm:spPr/>
      <dgm:t>
        <a:bodyPr/>
        <a:lstStyle/>
        <a:p>
          <a:endParaRPr lang="es-PE" sz="1600"/>
        </a:p>
      </dgm:t>
    </dgm:pt>
    <dgm:pt modelId="{49B33E55-49BD-432A-A5B2-91124AD48FF7}" type="pres">
      <dgm:prSet presAssocID="{A7323905-CA77-4CAD-866A-F9326BB253B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4081DAED-EFF6-4978-8835-4E9213794BCE}" type="pres">
      <dgm:prSet presAssocID="{389061BB-3E37-4542-927E-3CCCC12E1231}" presName="composite" presStyleCnt="0"/>
      <dgm:spPr/>
    </dgm:pt>
    <dgm:pt modelId="{24E9C64B-33FF-44A4-8B08-D984CF0936D1}" type="pres">
      <dgm:prSet presAssocID="{389061BB-3E37-4542-927E-3CCCC12E1231}" presName="parTx" presStyleLbl="alignNode1" presStyleIdx="0" presStyleCnt="3" custScale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15370D1F-B8D4-4939-9B78-F7640FAC3B4F}" type="pres">
      <dgm:prSet presAssocID="{389061BB-3E37-4542-927E-3CCCC12E1231}" presName="desTx" presStyleLbl="alignAccFollowNode1" presStyleIdx="0" presStyleCnt="3" custScaleY="100000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E10E6F33-069E-468B-83C3-345F5361676B}" type="pres">
      <dgm:prSet presAssocID="{7C372CB1-27D0-4472-91E3-62CEAB96C129}" presName="space" presStyleCnt="0"/>
      <dgm:spPr/>
    </dgm:pt>
    <dgm:pt modelId="{7B6A19A7-10D7-4AEF-931F-B1FFA35864F4}" type="pres">
      <dgm:prSet presAssocID="{95E79DD0-B420-491A-BF99-A55D4247DC7B}" presName="composite" presStyleCnt="0"/>
      <dgm:spPr/>
    </dgm:pt>
    <dgm:pt modelId="{96B718D2-2185-4D91-9249-57BF6A4ECF9D}" type="pres">
      <dgm:prSet presAssocID="{95E79DD0-B420-491A-BF99-A55D4247DC7B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0591172F-39D4-4416-AD39-ED2868E977BE}" type="pres">
      <dgm:prSet presAssocID="{95E79DD0-B420-491A-BF99-A55D4247DC7B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4525CB68-253B-4A2A-9D1E-EDB13A97399F}" type="pres">
      <dgm:prSet presAssocID="{5B95E52A-1091-4306-BFC5-853CC7B8729B}" presName="space" presStyleCnt="0"/>
      <dgm:spPr/>
    </dgm:pt>
    <dgm:pt modelId="{61E43403-5882-49CF-BB2E-536E8789D019}" type="pres">
      <dgm:prSet presAssocID="{754F44F7-3471-476C-BDC6-5379B879C529}" presName="composite" presStyleCnt="0"/>
      <dgm:spPr/>
    </dgm:pt>
    <dgm:pt modelId="{2552CAA4-7D20-4D8F-BE96-3BF458792E35}" type="pres">
      <dgm:prSet presAssocID="{754F44F7-3471-476C-BDC6-5379B879C529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5BCC194B-0038-455C-B8DC-2DFF783581B8}" type="pres">
      <dgm:prSet presAssocID="{754F44F7-3471-476C-BDC6-5379B879C529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E9865908-0A0D-49CA-AD8B-6FBD19E13F36}" srcId="{754F44F7-3471-476C-BDC6-5379B879C529}" destId="{155DC233-B2BF-493B-9C8A-1200E31CBD55}" srcOrd="1" destOrd="0" parTransId="{E2D3103A-C496-4F0C-96B8-ECE54304AD3E}" sibTransId="{4581ACC8-6B24-4FCD-8743-DD3C1F71F6B2}"/>
    <dgm:cxn modelId="{43852F12-F59C-47E6-B1D0-D1B696C4BCEF}" srcId="{A7323905-CA77-4CAD-866A-F9326BB253B5}" destId="{389061BB-3E37-4542-927E-3CCCC12E1231}" srcOrd="0" destOrd="0" parTransId="{4942BEF2-4AFB-411D-B541-04C416449687}" sibTransId="{7C372CB1-27D0-4472-91E3-62CEAB96C129}"/>
    <dgm:cxn modelId="{734535DF-F03A-41D0-88A5-19AD41797A93}" srcId="{155DC233-B2BF-493B-9C8A-1200E31CBD55}" destId="{956F2952-C8C0-40BB-AF9B-9B24612E4516}" srcOrd="2" destOrd="0" parTransId="{2F05EB1A-920F-46C8-B1D2-63B4736C24FE}" sibTransId="{1D1ACD73-BD07-4A29-91D8-59FCDF4E4C85}"/>
    <dgm:cxn modelId="{2F46E3A2-63DB-4713-8047-40F1C1E80E57}" srcId="{43A95FC7-420A-43B8-90D4-E78AE72A570A}" destId="{980ACDD3-E30A-4244-B14B-C987295992B3}" srcOrd="1" destOrd="0" parTransId="{8F5408BF-AF51-4CEB-A5B3-926FCA851139}" sibTransId="{66A14DF9-E96A-4210-8286-4B1DBFEFFF4B}"/>
    <dgm:cxn modelId="{ECA76815-8EAD-4DDC-936C-2AD18FC3DDFC}" type="presOf" srcId="{980ACDD3-E30A-4244-B14B-C987295992B3}" destId="{0591172F-39D4-4416-AD39-ED2868E977BE}" srcOrd="0" destOrd="3" presId="urn:microsoft.com/office/officeart/2005/8/layout/hList1"/>
    <dgm:cxn modelId="{CE0E992B-7589-4741-B6F9-012FB7BA6D17}" type="presOf" srcId="{A7323905-CA77-4CAD-866A-F9326BB253B5}" destId="{49B33E55-49BD-432A-A5B2-91124AD48FF7}" srcOrd="0" destOrd="0" presId="urn:microsoft.com/office/officeart/2005/8/layout/hList1"/>
    <dgm:cxn modelId="{341E4C65-C895-4682-807D-C451B663EF4A}" type="presOf" srcId="{11E43959-736C-41D9-84AC-8EBA6B3FBEBB}" destId="{5BCC194B-0038-455C-B8DC-2DFF783581B8}" srcOrd="0" destOrd="2" presId="urn:microsoft.com/office/officeart/2005/8/layout/hList1"/>
    <dgm:cxn modelId="{C1FCBFE5-5F40-4098-9281-DB9C6691D070}" type="presOf" srcId="{9B34C438-7A26-4ECB-B7B2-515D0EC9025D}" destId="{5BCC194B-0038-455C-B8DC-2DFF783581B8}" srcOrd="0" destOrd="0" presId="urn:microsoft.com/office/officeart/2005/8/layout/hList1"/>
    <dgm:cxn modelId="{D9812A4E-A4B4-4D47-8E43-7213BF32CF40}" srcId="{95E79DD0-B420-491A-BF99-A55D4247DC7B}" destId="{3A49B3C1-3A70-4193-9A8D-2B40952872CD}" srcOrd="0" destOrd="0" parTransId="{14963038-6146-42C1-A7DC-13AE8DAC6F6A}" sibTransId="{F5176F08-8572-47BD-B5B6-CC3FDE6CEABC}"/>
    <dgm:cxn modelId="{9AA69211-652C-4B47-8C55-C4AA3E6470A4}" type="presOf" srcId="{E70BEE08-5DE9-486B-AF39-BDD8AE1300FC}" destId="{15370D1F-B8D4-4939-9B78-F7640FAC3B4F}" srcOrd="0" destOrd="4" presId="urn:microsoft.com/office/officeart/2005/8/layout/hList1"/>
    <dgm:cxn modelId="{7FE2EB87-D06F-4C1F-B0F5-AE8E00A77861}" srcId="{A7323905-CA77-4CAD-866A-F9326BB253B5}" destId="{754F44F7-3471-476C-BDC6-5379B879C529}" srcOrd="2" destOrd="0" parTransId="{9B4B10A0-6D9E-4B96-A99D-B65740E8E1F8}" sibTransId="{BCCE1CC5-2F0B-4923-90B6-F382E8DE4038}"/>
    <dgm:cxn modelId="{F8C88280-A440-4D7D-9689-21B6C8D01170}" srcId="{C3FA01C3-03B4-441F-8647-CD79485CFF67}" destId="{E70BEE08-5DE9-486B-AF39-BDD8AE1300FC}" srcOrd="2" destOrd="0" parTransId="{1C8CB9DD-74D1-4E64-B34E-C0A32B66C774}" sibTransId="{4B8F87A2-C8F3-4772-BBCA-9CC2292F4DE3}"/>
    <dgm:cxn modelId="{F7CCEF1F-A706-4334-B2DA-0DD10D65385A}" type="presOf" srcId="{141C3B44-77A4-46C5-8FFF-91B74949473A}" destId="{15370D1F-B8D4-4939-9B78-F7640FAC3B4F}" srcOrd="0" destOrd="0" presId="urn:microsoft.com/office/officeart/2005/8/layout/hList1"/>
    <dgm:cxn modelId="{62372848-DBA7-4665-97FB-C72C5B411F76}" type="presOf" srcId="{389061BB-3E37-4542-927E-3CCCC12E1231}" destId="{24E9C64B-33FF-44A4-8B08-D984CF0936D1}" srcOrd="0" destOrd="0" presId="urn:microsoft.com/office/officeart/2005/8/layout/hList1"/>
    <dgm:cxn modelId="{73CB89DF-9CB4-418C-92D9-674A28FD2F28}" srcId="{155DC233-B2BF-493B-9C8A-1200E31CBD55}" destId="{11E43959-736C-41D9-84AC-8EBA6B3FBEBB}" srcOrd="0" destOrd="0" parTransId="{C40C7FC1-0813-4EDF-A67E-5529994A75A0}" sibTransId="{60A3D7E8-E148-4CBD-B906-87DDC7FDD4B1}"/>
    <dgm:cxn modelId="{832D0225-5005-4DC4-9DA6-8B1D569A3A9F}" type="presOf" srcId="{956F2952-C8C0-40BB-AF9B-9B24612E4516}" destId="{5BCC194B-0038-455C-B8DC-2DFF783581B8}" srcOrd="0" destOrd="4" presId="urn:microsoft.com/office/officeart/2005/8/layout/hList1"/>
    <dgm:cxn modelId="{FC0DD81E-8018-4BA6-9B3B-C9AD435B6EBA}" type="presOf" srcId="{C3FA01C3-03B4-441F-8647-CD79485CFF67}" destId="{15370D1F-B8D4-4939-9B78-F7640FAC3B4F}" srcOrd="0" destOrd="1" presId="urn:microsoft.com/office/officeart/2005/8/layout/hList1"/>
    <dgm:cxn modelId="{BE43BEB8-31BC-4477-9B0E-8578B4EFB74A}" type="presOf" srcId="{95E79DD0-B420-491A-BF99-A55D4247DC7B}" destId="{96B718D2-2185-4D91-9249-57BF6A4ECF9D}" srcOrd="0" destOrd="0" presId="urn:microsoft.com/office/officeart/2005/8/layout/hList1"/>
    <dgm:cxn modelId="{CA4F12AF-2DA7-4FF5-9F56-7F6EF3635002}" srcId="{155DC233-B2BF-493B-9C8A-1200E31CBD55}" destId="{37650D23-88CD-45FF-96DF-CB3683CFEF6A}" srcOrd="1" destOrd="0" parTransId="{FB7A4B26-7F94-4302-A401-EF639DEEB16A}" sibTransId="{6F6440A4-CB11-475C-98CD-B9C1126E85D6}"/>
    <dgm:cxn modelId="{E47A9FD7-881D-4136-80FD-F501AAB516DD}" srcId="{A7323905-CA77-4CAD-866A-F9326BB253B5}" destId="{95E79DD0-B420-491A-BF99-A55D4247DC7B}" srcOrd="1" destOrd="0" parTransId="{B0D7B18D-49BF-4E8F-BE66-0A9F977CD88A}" sibTransId="{5B95E52A-1091-4306-BFC5-853CC7B8729B}"/>
    <dgm:cxn modelId="{B3BEA02B-4DD0-4159-B637-A919AE879CAC}" srcId="{389061BB-3E37-4542-927E-3CCCC12E1231}" destId="{141C3B44-77A4-46C5-8FFF-91B74949473A}" srcOrd="0" destOrd="0" parTransId="{D903A2DA-581A-4ADC-AAA5-2BD0319702CE}" sibTransId="{646CE370-ED70-403F-AE00-CDA01C063DB0}"/>
    <dgm:cxn modelId="{48FCB694-828A-49BC-9A3B-DEE55EEF726E}" type="presOf" srcId="{43A95FC7-420A-43B8-90D4-E78AE72A570A}" destId="{0591172F-39D4-4416-AD39-ED2868E977BE}" srcOrd="0" destOrd="1" presId="urn:microsoft.com/office/officeart/2005/8/layout/hList1"/>
    <dgm:cxn modelId="{EE9CB3A8-6B5B-4711-B387-D7F5C1312315}" srcId="{43A95FC7-420A-43B8-90D4-E78AE72A570A}" destId="{F1B7FB94-9772-477D-8394-9ACDB7767E22}" srcOrd="0" destOrd="0" parTransId="{F86BC81F-9393-40F2-88BC-8A2F1E2A25F4}" sibTransId="{83CD4EC8-52DB-44D8-8E00-095AB232673C}"/>
    <dgm:cxn modelId="{81FF8D9F-067A-41CB-997F-30B909440CE3}" type="presOf" srcId="{155DC233-B2BF-493B-9C8A-1200E31CBD55}" destId="{5BCC194B-0038-455C-B8DC-2DFF783581B8}" srcOrd="0" destOrd="1" presId="urn:microsoft.com/office/officeart/2005/8/layout/hList1"/>
    <dgm:cxn modelId="{C992B60F-52E0-4E04-89DB-110B5FC05E6D}" type="presOf" srcId="{754F44F7-3471-476C-BDC6-5379B879C529}" destId="{2552CAA4-7D20-4D8F-BE96-3BF458792E35}" srcOrd="0" destOrd="0" presId="urn:microsoft.com/office/officeart/2005/8/layout/hList1"/>
    <dgm:cxn modelId="{36FBE0AC-6320-4DC8-A2DD-09A946CDF200}" type="presOf" srcId="{2EB3A5BF-7424-4C5A-A7B2-5218083D8E29}" destId="{15370D1F-B8D4-4939-9B78-F7640FAC3B4F}" srcOrd="0" destOrd="3" presId="urn:microsoft.com/office/officeart/2005/8/layout/hList1"/>
    <dgm:cxn modelId="{66890FB9-5301-4748-AB61-457DDD1DE3BD}" type="presOf" srcId="{FC16B19D-1B7B-4740-84C0-BC1AC4033F8A}" destId="{15370D1F-B8D4-4939-9B78-F7640FAC3B4F}" srcOrd="0" destOrd="2" presId="urn:microsoft.com/office/officeart/2005/8/layout/hList1"/>
    <dgm:cxn modelId="{ED9B7085-F189-4333-9F54-3E1EEE964059}" type="presOf" srcId="{F1B7FB94-9772-477D-8394-9ACDB7767E22}" destId="{0591172F-39D4-4416-AD39-ED2868E977BE}" srcOrd="0" destOrd="2" presId="urn:microsoft.com/office/officeart/2005/8/layout/hList1"/>
    <dgm:cxn modelId="{6F978EC7-13F2-4AD1-855D-7FA0666810A0}" srcId="{754F44F7-3471-476C-BDC6-5379B879C529}" destId="{9B34C438-7A26-4ECB-B7B2-515D0EC9025D}" srcOrd="0" destOrd="0" parTransId="{34DB9031-D4EB-4A36-A7A8-10D4A02E5F7E}" sibTransId="{B71D74C1-4D5C-4B83-8DD8-447A0CFCD9C4}"/>
    <dgm:cxn modelId="{7AEA876E-B811-4618-9CF7-FFFCC9AA45E8}" type="presOf" srcId="{37650D23-88CD-45FF-96DF-CB3683CFEF6A}" destId="{5BCC194B-0038-455C-B8DC-2DFF783581B8}" srcOrd="0" destOrd="3" presId="urn:microsoft.com/office/officeart/2005/8/layout/hList1"/>
    <dgm:cxn modelId="{9F26950B-0527-4EAE-8DB6-BB1072E0EE65}" srcId="{C3FA01C3-03B4-441F-8647-CD79485CFF67}" destId="{2EB3A5BF-7424-4C5A-A7B2-5218083D8E29}" srcOrd="1" destOrd="0" parTransId="{1209D5E4-BAC4-43C6-9D7B-F59332DD5328}" sibTransId="{3F194010-4DC9-4939-8AA4-60D0C93CAC3F}"/>
    <dgm:cxn modelId="{2CF30413-C91E-44FB-BCF6-158FF9C4FB21}" srcId="{389061BB-3E37-4542-927E-3CCCC12E1231}" destId="{C3FA01C3-03B4-441F-8647-CD79485CFF67}" srcOrd="1" destOrd="0" parTransId="{004A3DCF-FF72-4725-9B35-6F929CB80F53}" sibTransId="{BD23DF8A-1FB6-4965-BB05-BD9B466FB1AE}"/>
    <dgm:cxn modelId="{E9D4D9E4-38EC-4FA8-8108-2A4519260F13}" srcId="{C3FA01C3-03B4-441F-8647-CD79485CFF67}" destId="{FC16B19D-1B7B-4740-84C0-BC1AC4033F8A}" srcOrd="0" destOrd="0" parTransId="{F83E90CB-4A1B-4278-92EB-BAA61043AD65}" sibTransId="{97D0A1DA-33CF-4D2C-9DD5-B219202855BC}"/>
    <dgm:cxn modelId="{9D336C52-9108-49E0-BF01-E9C44C458D1E}" srcId="{95E79DD0-B420-491A-BF99-A55D4247DC7B}" destId="{43A95FC7-420A-43B8-90D4-E78AE72A570A}" srcOrd="1" destOrd="0" parTransId="{DDAFD6FA-1127-452A-9AB9-6F3A7B482433}" sibTransId="{5A3F082D-D8F8-4B76-BBE5-250CC9FB9FA2}"/>
    <dgm:cxn modelId="{DE2B11B3-8872-4105-9218-BE476B96F9E7}" type="presOf" srcId="{3A49B3C1-3A70-4193-9A8D-2B40952872CD}" destId="{0591172F-39D4-4416-AD39-ED2868E977BE}" srcOrd="0" destOrd="0" presId="urn:microsoft.com/office/officeart/2005/8/layout/hList1"/>
    <dgm:cxn modelId="{1D5A7B06-8D48-4300-B3F6-E6C07E8C411E}" type="presParOf" srcId="{49B33E55-49BD-432A-A5B2-91124AD48FF7}" destId="{4081DAED-EFF6-4978-8835-4E9213794BCE}" srcOrd="0" destOrd="0" presId="urn:microsoft.com/office/officeart/2005/8/layout/hList1"/>
    <dgm:cxn modelId="{99A177DD-6FB5-4321-8105-4DCEBF5A1189}" type="presParOf" srcId="{4081DAED-EFF6-4978-8835-4E9213794BCE}" destId="{24E9C64B-33FF-44A4-8B08-D984CF0936D1}" srcOrd="0" destOrd="0" presId="urn:microsoft.com/office/officeart/2005/8/layout/hList1"/>
    <dgm:cxn modelId="{2124E0B8-5CE4-427C-8340-DF5CFAF2AC56}" type="presParOf" srcId="{4081DAED-EFF6-4978-8835-4E9213794BCE}" destId="{15370D1F-B8D4-4939-9B78-F7640FAC3B4F}" srcOrd="1" destOrd="0" presId="urn:microsoft.com/office/officeart/2005/8/layout/hList1"/>
    <dgm:cxn modelId="{54255C20-D803-4EDC-A820-B2C8952F4595}" type="presParOf" srcId="{49B33E55-49BD-432A-A5B2-91124AD48FF7}" destId="{E10E6F33-069E-468B-83C3-345F5361676B}" srcOrd="1" destOrd="0" presId="urn:microsoft.com/office/officeart/2005/8/layout/hList1"/>
    <dgm:cxn modelId="{8AF20375-74B8-4EB6-9FE3-E8D61CCB880A}" type="presParOf" srcId="{49B33E55-49BD-432A-A5B2-91124AD48FF7}" destId="{7B6A19A7-10D7-4AEF-931F-B1FFA35864F4}" srcOrd="2" destOrd="0" presId="urn:microsoft.com/office/officeart/2005/8/layout/hList1"/>
    <dgm:cxn modelId="{872074A0-6DFE-4673-9746-9008B1943E1C}" type="presParOf" srcId="{7B6A19A7-10D7-4AEF-931F-B1FFA35864F4}" destId="{96B718D2-2185-4D91-9249-57BF6A4ECF9D}" srcOrd="0" destOrd="0" presId="urn:microsoft.com/office/officeart/2005/8/layout/hList1"/>
    <dgm:cxn modelId="{7D0003DC-E20C-4951-AFCA-EBF0413B8AB9}" type="presParOf" srcId="{7B6A19A7-10D7-4AEF-931F-B1FFA35864F4}" destId="{0591172F-39D4-4416-AD39-ED2868E977BE}" srcOrd="1" destOrd="0" presId="urn:microsoft.com/office/officeart/2005/8/layout/hList1"/>
    <dgm:cxn modelId="{B24B968C-8375-41EA-B6C4-8FFA3356FCB3}" type="presParOf" srcId="{49B33E55-49BD-432A-A5B2-91124AD48FF7}" destId="{4525CB68-253B-4A2A-9D1E-EDB13A97399F}" srcOrd="3" destOrd="0" presId="urn:microsoft.com/office/officeart/2005/8/layout/hList1"/>
    <dgm:cxn modelId="{DF0A047D-35F5-42D0-B482-676C931E3BE0}" type="presParOf" srcId="{49B33E55-49BD-432A-A5B2-91124AD48FF7}" destId="{61E43403-5882-49CF-BB2E-536E8789D019}" srcOrd="4" destOrd="0" presId="urn:microsoft.com/office/officeart/2005/8/layout/hList1"/>
    <dgm:cxn modelId="{527FD82F-9B25-449A-9EAB-BD39CA70B0AF}" type="presParOf" srcId="{61E43403-5882-49CF-BB2E-536E8789D019}" destId="{2552CAA4-7D20-4D8F-BE96-3BF458792E35}" srcOrd="0" destOrd="0" presId="urn:microsoft.com/office/officeart/2005/8/layout/hList1"/>
    <dgm:cxn modelId="{A0F07AEE-D3CC-43FF-AD16-50BA5E1666C7}" type="presParOf" srcId="{61E43403-5882-49CF-BB2E-536E8789D019}" destId="{5BCC194B-0038-455C-B8DC-2DFF783581B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50444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88F35-7D18-4D7D-B954-F8D16EB224C6}" type="datetimeFigureOut">
              <a:rPr lang="es-PE" smtClean="0"/>
              <a:pPr/>
              <a:t>16/10/2019</a:t>
            </a:fld>
            <a:endParaRPr lang="es-PE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1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50444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C3BB04-E80D-4AAC-B723-A30AFBE165E2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292216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BFA77F-2CE2-4C47-B7C6-4806D1EF02AC}" type="datetimeFigureOut">
              <a:rPr lang="es-PE" smtClean="0"/>
              <a:pPr/>
              <a:t>16/10/2019</a:t>
            </a:fld>
            <a:endParaRPr lang="es-PE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13525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79450" y="4716705"/>
            <a:ext cx="5438775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430218"/>
            <a:ext cx="2946400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49688" y="9430218"/>
            <a:ext cx="2946400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6CDB98-AC21-4384-9519-C0EF80A8FBC6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94972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07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18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28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37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550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54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60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67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CDB98-AC21-4384-9519-C0EF80A8FBC6}" type="slidenum">
              <a:rPr lang="es-PE" smtClean="0"/>
              <a:pPr/>
              <a:t>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80057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1200" dirty="0"/>
              <a:t>La desconfianza es alta respecto de las autoridades y también de las instituciones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_tradnl" sz="1000" b="1" kern="0" dirty="0">
              <a:solidFill>
                <a:sysClr val="windowText" lastClr="000000"/>
              </a:solidFill>
              <a:latin typeface="+mn-lt"/>
              <a:ea typeface="Times New Roman" panose="02020603050405020304" pitchFamily="18" charset="0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000" b="1" kern="0" dirty="0">
                <a:solidFill>
                  <a:sysClr val="windowText" lastClr="000000"/>
                </a:solidFill>
                <a:latin typeface="+mn-lt"/>
                <a:ea typeface="Times New Roman" panose="02020603050405020304" pitchFamily="18" charset="0"/>
                <a:cs typeface="+mn-cs"/>
              </a:rPr>
              <a:t>¿Cuáles son las tres instituciones más corruptas de nuestro país?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000" b="1" kern="0" dirty="0">
                <a:solidFill>
                  <a:sysClr val="windowText" lastClr="000000"/>
                </a:solidFill>
                <a:latin typeface="+mn-lt"/>
                <a:ea typeface="+mn-ea"/>
                <a:cs typeface="+mn-cs"/>
              </a:rPr>
              <a:t>48% considerar que el</a:t>
            </a:r>
            <a:r>
              <a:rPr lang="es-ES_tradnl" sz="1000" b="1" kern="0" baseline="0" dirty="0">
                <a:solidFill>
                  <a:sysClr val="windowText" lastClr="000000"/>
                </a:solidFill>
                <a:latin typeface="+mn-lt"/>
                <a:ea typeface="+mn-ea"/>
                <a:cs typeface="+mn-cs"/>
              </a:rPr>
              <a:t> Poder Judicial es 1 de las 3 entidades mas corruptas del país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000" b="1" kern="0" baseline="0" dirty="0">
                <a:solidFill>
                  <a:sysClr val="windowText" lastClr="000000"/>
                </a:solidFill>
                <a:latin typeface="+mn-lt"/>
                <a:ea typeface="+mn-ea"/>
                <a:cs typeface="+mn-cs"/>
              </a:rPr>
              <a:t>45% en el caso del congreso de la republica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000" b="1" kern="0" baseline="0" dirty="0">
                <a:solidFill>
                  <a:sysClr val="windowText" lastClr="000000"/>
                </a:solidFill>
                <a:latin typeface="+mn-lt"/>
                <a:ea typeface="+mn-ea"/>
                <a:cs typeface="+mn-cs"/>
              </a:rPr>
              <a:t>36% en el caso de la Policía Nacional. </a:t>
            </a:r>
            <a:endParaRPr lang="es-PE" sz="1000" b="1" kern="0" dirty="0">
              <a:solidFill>
                <a:sysClr val="windowText" lastClr="000000"/>
              </a:solidFill>
              <a:latin typeface="+mn-lt"/>
              <a:ea typeface="+mn-ea"/>
              <a:cs typeface="+mn-cs"/>
            </a:endParaRPr>
          </a:p>
          <a:p>
            <a:endParaRPr lang="es-PE" dirty="0"/>
          </a:p>
          <a:p>
            <a:r>
              <a:rPr lang="es-PE" dirty="0"/>
              <a:t>Si nos fijamos en estas 3 instituciones vamos a ver que cumplen roles importantes en</a:t>
            </a:r>
            <a:r>
              <a:rPr lang="es-PE" baseline="0" dirty="0"/>
              <a:t> la lucha contra la corrupción.</a:t>
            </a:r>
          </a:p>
          <a:p>
            <a:endParaRPr lang="es-PE" baseline="0" dirty="0"/>
          </a:p>
          <a:p>
            <a:r>
              <a:rPr lang="es-PE" baseline="0" dirty="0"/>
              <a:t>El Poder Judicial es el encargado de administrar justicia y sancionar la corrupción.</a:t>
            </a:r>
          </a:p>
          <a:p>
            <a:r>
              <a:rPr lang="es-PE" dirty="0"/>
              <a:t>El congreso de la República tiene la función de fiscalización y aprobar las leyes en materia anticorrupción.</a:t>
            </a:r>
          </a:p>
          <a:p>
            <a:r>
              <a:rPr lang="es-PE" dirty="0"/>
              <a:t>La policía nacional,</a:t>
            </a:r>
            <a:r>
              <a:rPr lang="es-PE" baseline="0" dirty="0"/>
              <a:t> dentro del sistema de justicia brinda labores de apoyo al ministerio publico en la investigación de casos de corrupción.</a:t>
            </a:r>
            <a:r>
              <a:rPr lang="es-PE" dirty="0"/>
              <a:t>  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CDB98-AC21-4384-9519-C0EF80A8FBC6}" type="slidenum">
              <a:rPr lang="es-PE" smtClean="0"/>
              <a:pPr/>
              <a:t>15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74755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La desconfianza</a:t>
            </a:r>
            <a:r>
              <a:rPr lang="es-PE" baseline="0" dirty="0"/>
              <a:t> sin embargo no solo se percibe respecto de las autoridades y las instituciones; sino también de los mecanismos para combatir la corrupción.</a:t>
            </a:r>
          </a:p>
          <a:p>
            <a:endParaRPr lang="es-PE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baseline="0" dirty="0"/>
              <a:t>Se pregunta</a:t>
            </a:r>
            <a:r>
              <a:rPr lang="es-PE" b="0" baseline="0" dirty="0"/>
              <a:t>: </a:t>
            </a:r>
            <a:r>
              <a:rPr lang="es-PE" sz="1000" b="0" kern="0" dirty="0">
                <a:solidFill>
                  <a:sysClr val="windowText" lastClr="000000"/>
                </a:solidFill>
                <a:latin typeface="+mn-lt"/>
                <a:ea typeface="Calibri" panose="020F0502020204030204" pitchFamily="34" charset="0"/>
                <a:cs typeface="+mn-cs"/>
              </a:rPr>
              <a:t>¿Cuán efectivos creen que son los resultados de las denuncias por casos de corrupción?</a:t>
            </a:r>
            <a:endParaRPr lang="es-PE" sz="1000" b="0" kern="0" dirty="0">
              <a:solidFill>
                <a:sysClr val="windowText" lastClr="000000"/>
              </a:solidFill>
              <a:latin typeface="+mn-lt"/>
              <a:ea typeface="+mn-ea"/>
              <a:cs typeface="+mn-cs"/>
            </a:endParaRPr>
          </a:p>
          <a:p>
            <a:r>
              <a:rPr lang="es-PE" baseline="0" dirty="0"/>
              <a:t>El 48% nada efectivos</a:t>
            </a:r>
          </a:p>
          <a:p>
            <a:r>
              <a:rPr lang="es-PE" baseline="0" dirty="0"/>
              <a:t>…</a:t>
            </a:r>
          </a:p>
          <a:p>
            <a:endParaRPr lang="es-PE" baseline="0" dirty="0"/>
          </a:p>
          <a:p>
            <a:r>
              <a:rPr lang="es-PE" baseline="0" dirty="0"/>
              <a:t>Si sumamos las percepciones negativas vemos que el 86% de participantes considera que las denuncias son poco o nada efectivas; es decir la ciudadanía percibe que la denuncia ciudadano no es un mecanismo efectivo para combatir la corrupción.   </a:t>
            </a:r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CDB98-AC21-4384-9519-C0EF80A8FBC6}" type="slidenum">
              <a:rPr lang="es-PE" smtClean="0"/>
              <a:pPr/>
              <a:t>16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548648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Asimismo</a:t>
            </a:r>
            <a:r>
              <a:rPr lang="es-PE" baseline="0" dirty="0"/>
              <a:t> c</a:t>
            </a:r>
            <a:r>
              <a:rPr lang="es-PE" dirty="0"/>
              <a:t>uando</a:t>
            </a:r>
            <a:r>
              <a:rPr lang="es-PE" baseline="0" dirty="0"/>
              <a:t> se pregunta por qué no se sanciona la corrupción; es decir porque no es efectivo este mecanismo</a:t>
            </a:r>
          </a:p>
          <a:p>
            <a:endParaRPr lang="es-PE" b="1" baseline="0" dirty="0"/>
          </a:p>
          <a:p>
            <a:r>
              <a:rPr lang="es-PE" b="1" baseline="0" dirty="0"/>
              <a:t>Las respuestas están relacionadas con el sistema y la integridad de los agentes del sistema</a:t>
            </a:r>
          </a:p>
          <a:p>
            <a:r>
              <a:rPr lang="es-PE" dirty="0"/>
              <a:t>….</a:t>
            </a:r>
          </a:p>
          <a:p>
            <a:r>
              <a:rPr lang="es-PE" dirty="0"/>
              <a:t>…</a:t>
            </a:r>
          </a:p>
          <a:p>
            <a:endParaRPr lang="es-PE" dirty="0"/>
          </a:p>
          <a:p>
            <a:r>
              <a:rPr lang="es-PE" b="1" dirty="0"/>
              <a:t>No se precisa que las denuncias, muchas veces, no vienen con información completa</a:t>
            </a:r>
          </a:p>
          <a:p>
            <a:endParaRPr lang="es-PE" b="1" dirty="0"/>
          </a:p>
          <a:p>
            <a:r>
              <a:rPr lang="es-PE" b="1" dirty="0"/>
              <a:t>O que</a:t>
            </a:r>
            <a:r>
              <a:rPr lang="es-PE" b="1" baseline="0" dirty="0"/>
              <a:t> la corrupción es difícil de probar.</a:t>
            </a:r>
            <a:endParaRPr lang="es-PE" b="1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CDB98-AC21-4384-9519-C0EF80A8FBC6}" type="slidenum">
              <a:rPr lang="es-PE" smtClean="0"/>
              <a:pPr/>
              <a:t>17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461291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MX" dirty="0"/>
              <a:t>Otra de las consecuencias</a:t>
            </a:r>
            <a:r>
              <a:rPr lang="es-MX" baseline="0" dirty="0"/>
              <a:t> de los altos niveles de corrupción es que crea una cultura de ilegalidad, y malas prácticas (corruptas o antitéticas) se van normalizando en la sociedad: aumentando nuestra tolerancia y disminuyendo nuestra capacidad de indignación.</a:t>
            </a:r>
          </a:p>
          <a:p>
            <a:endParaRPr lang="es-MX" baseline="0" dirty="0"/>
          </a:p>
          <a:p>
            <a:r>
              <a:rPr lang="es-MX" baseline="0" dirty="0"/>
              <a:t>Para medir los niveles de tolerancia se plantearon situaciones en las que hay actos de corrupción y faltas contra la ética y se le pidió a los participantes que respondan que tan de acuerdo o descuerdo están con estas situaciones.</a:t>
            </a:r>
          </a:p>
          <a:p>
            <a:endParaRPr lang="es-MX" baseline="0" dirty="0"/>
          </a:p>
          <a:p>
            <a:r>
              <a:rPr lang="es-MX" baseline="0" dirty="0"/>
              <a:t>Los que señalaron estar totalmente en desacuerdo se encuentran en la categoría «Rechazo definido»…</a:t>
            </a:r>
          </a:p>
          <a:p>
            <a:endParaRPr lang="es-MX" baseline="0" dirty="0"/>
          </a:p>
          <a:p>
            <a:r>
              <a:rPr lang="es-MX" baseline="0" dirty="0"/>
              <a:t>Las situaciones fueron las siguientes: ….</a:t>
            </a:r>
          </a:p>
          <a:p>
            <a:endParaRPr lang="es-MX" baseline="0" dirty="0"/>
          </a:p>
          <a:p>
            <a:r>
              <a:rPr lang="es-MX" baseline="0" dirty="0"/>
              <a:t>El 7% estaba de acuerdo con estas practicas…(alta tolerancia)</a:t>
            </a:r>
          </a:p>
          <a:p>
            <a:r>
              <a:rPr lang="es-MX" baseline="0" dirty="0"/>
              <a:t>El 65% no estaba ni de acuerdo ni en desacuerdo… (tolerancia media)</a:t>
            </a:r>
          </a:p>
          <a:p>
            <a:r>
              <a:rPr lang="es-MX" baseline="0" dirty="0"/>
              <a:t>El 27% estaba totalmente en desacuerdo… (Rechazo definido)</a:t>
            </a:r>
          </a:p>
          <a:p>
            <a:endParaRPr lang="es-P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1200" dirty="0"/>
              <a:t>Si bien la tolerancia ha disminuido , 2 de cada 3 aún no consideran como negativo estos hechos.</a:t>
            </a:r>
          </a:p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CDB98-AC21-4384-9519-C0EF80A8FBC6}" type="slidenum">
              <a:rPr lang="es-PE" smtClean="0"/>
              <a:pPr/>
              <a:t>18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298530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MX" dirty="0"/>
              <a:t>De acuerdo a</a:t>
            </a:r>
            <a:r>
              <a:rPr lang="es-MX" baseline="0" dirty="0"/>
              <a:t> la Encuesta el 15 de participantes refirió haber dado una coima en el ultimo año. </a:t>
            </a:r>
          </a:p>
          <a:p>
            <a:endParaRPr lang="es-MX" dirty="0"/>
          </a:p>
          <a:p>
            <a:r>
              <a:rPr lang="es-MX" dirty="0"/>
              <a:t>Cuando</a:t>
            </a:r>
            <a:r>
              <a:rPr lang="es-MX" baseline="0" dirty="0"/>
              <a:t> se le pregunta porque dio la coima</a:t>
            </a:r>
          </a:p>
          <a:p>
            <a:r>
              <a:rPr lang="es-MX" baseline="0" dirty="0"/>
              <a:t>El 41% señaló que era para evitar sanciones</a:t>
            </a:r>
          </a:p>
          <a:p>
            <a:endParaRPr lang="es-MX" baseline="0" dirty="0"/>
          </a:p>
          <a:p>
            <a:r>
              <a:rPr lang="es-MX" b="1" baseline="0" dirty="0"/>
              <a:t>La otra mitad justificaba el pago de las coimas</a:t>
            </a:r>
          </a:p>
          <a:p>
            <a:endParaRPr lang="es-MX" baseline="0" dirty="0"/>
          </a:p>
          <a:p>
            <a:r>
              <a:rPr lang="es-MX" baseline="0" dirty="0"/>
              <a:t>45% porque si uno no paga las cosas no funcionan</a:t>
            </a:r>
          </a:p>
          <a:p>
            <a:r>
              <a:rPr lang="es-PE" dirty="0"/>
              <a:t>…</a:t>
            </a:r>
          </a:p>
          <a:p>
            <a:r>
              <a:rPr lang="es-PE" dirty="0"/>
              <a:t>….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CDB98-AC21-4384-9519-C0EF80A8FBC6}" type="slidenum">
              <a:rPr lang="es-PE" smtClean="0"/>
              <a:pPr/>
              <a:t>19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940330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dirty="0"/>
              <a:t>Como consecuencia</a:t>
            </a:r>
            <a:r>
              <a:rPr lang="es-PE" baseline="0" dirty="0"/>
              <a:t> de ello, </a:t>
            </a:r>
            <a:r>
              <a:rPr lang="es-PE" sz="1200" dirty="0"/>
              <a:t>Tan solo una minoría declara haber denunciado el pedido de coimas. </a:t>
            </a:r>
          </a:p>
          <a:p>
            <a:endParaRPr lang="es-PE" dirty="0"/>
          </a:p>
          <a:p>
            <a:r>
              <a:rPr lang="es-PE" dirty="0"/>
              <a:t>En el 2017 solo el 7% señalo haber</a:t>
            </a:r>
            <a:r>
              <a:rPr lang="es-PE" baseline="0" dirty="0"/>
              <a:t> denunciado el requerimiento de una coima; mientras que el 93% no lo denuncia</a:t>
            </a:r>
          </a:p>
          <a:p>
            <a:endParaRPr lang="es-PE" baseline="0" dirty="0"/>
          </a:p>
          <a:p>
            <a:r>
              <a:rPr lang="es-PE" baseline="0" dirty="0"/>
              <a:t>Esto representa un grabe problema en la lucha contrala la corrupción </a:t>
            </a:r>
          </a:p>
          <a:p>
            <a:endParaRPr lang="es-PE" baseline="0" dirty="0"/>
          </a:p>
          <a:p>
            <a:r>
              <a:rPr lang="es-PE" baseline="0" dirty="0"/>
              <a:t>Probablemente el funcionario corrupto antes de cometer un acto de corrupción haga un análisis costo beneficio entre las ventajas de cometer el acto de corrupción y las posibilidades de ser sancionado. Si se percibe impunidad en el sistema esto será un incentivo para que se sigan cometiendo actos de corrupción.</a:t>
            </a:r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CDB98-AC21-4384-9519-C0EF80A8FBC6}" type="slidenum">
              <a:rPr lang="es-PE" smtClean="0"/>
              <a:pPr/>
              <a:t>20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786272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Estas situaciones las preferí analizar aparte porque en ellas se visibiliza como</a:t>
            </a:r>
            <a:r>
              <a:rPr lang="es-PE" baseline="0" dirty="0"/>
              <a:t> los ciudadanos justifican la corrupción</a:t>
            </a:r>
          </a:p>
          <a:p>
            <a:endParaRPr lang="es-PE" baseline="0" dirty="0"/>
          </a:p>
          <a:p>
            <a:r>
              <a:rPr lang="es-PE" baseline="0" dirty="0"/>
              <a:t>Las situaciones son:….</a:t>
            </a:r>
          </a:p>
          <a:p>
            <a:endParaRPr lang="es-PE" baseline="0" dirty="0"/>
          </a:p>
          <a:p>
            <a:r>
              <a:rPr lang="es-PE" baseline="0" dirty="0"/>
              <a:t>18% estaba totalmente de acuerdo con estas situaciones</a:t>
            </a:r>
          </a:p>
          <a:p>
            <a:r>
              <a:rPr lang="es-PE" baseline="0" dirty="0"/>
              <a:t>30% no estaba ni de acuerdo ni en des acuerdo</a:t>
            </a:r>
          </a:p>
          <a:p>
            <a:r>
              <a:rPr lang="es-PE" baseline="0" dirty="0"/>
              <a:t>50% estaba totalmente en desacuerdo</a:t>
            </a:r>
          </a:p>
          <a:p>
            <a:endParaRPr lang="es-PE" baseline="0" dirty="0"/>
          </a:p>
          <a:p>
            <a:r>
              <a:rPr lang="es-PE" baseline="0" dirty="0"/>
              <a:t>Como se observa l</a:t>
            </a:r>
            <a:r>
              <a:rPr lang="es-PE" sz="1200" dirty="0"/>
              <a:t>a mitad de entrevistados, en promedio, muestra una tolerancia media o alta. Uno de cada cinco cree que no se debe condenar a funcionarios corruptos si es que hacen obras que beneficien a la población.</a:t>
            </a:r>
          </a:p>
          <a:p>
            <a:endParaRPr lang="es-PE" baseline="0" dirty="0"/>
          </a:p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CDB98-AC21-4384-9519-C0EF80A8FBC6}" type="slidenum">
              <a:rPr lang="es-PE" smtClean="0"/>
              <a:pPr/>
              <a:t>21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648630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dirty="0" smtClean="0"/>
              <a:t>Dar</a:t>
            </a:r>
            <a:r>
              <a:rPr lang="es-PE" baseline="0" dirty="0" smtClean="0"/>
              <a:t> algunos ejemplos sobre las formas de como la corrupción perjudicaría la vida cotidiana de cada persona.</a:t>
            </a:r>
          </a:p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CDB98-AC21-4384-9519-C0EF80A8FBC6}" type="slidenum">
              <a:rPr lang="es-PE" smtClean="0"/>
              <a:pPr/>
              <a:t>22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21628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PE" dirty="0" smtClean="0"/>
              <a:t>Se refuerza</a:t>
            </a:r>
            <a:r>
              <a:rPr lang="es-PE" baseline="0" dirty="0" smtClean="0"/>
              <a:t> sobre los formas de ventaja que se puede obtener.</a:t>
            </a:r>
          </a:p>
          <a:p>
            <a:endParaRPr lang="es-PE" baseline="0" dirty="0" smtClean="0"/>
          </a:p>
          <a:p>
            <a:r>
              <a:rPr lang="es-PE" baseline="0" dirty="0" smtClean="0"/>
              <a:t>Se sugiere explicar las otras formas de corrupción que pude ocurrir, no solo en el sector público; sino, también el sector privado.</a:t>
            </a:r>
          </a:p>
          <a:p>
            <a:r>
              <a:rPr lang="es-PE" baseline="0" dirty="0" smtClean="0"/>
              <a:t>Esta definición es expresada en el marco de las funciones de la Defensoría del Pueblo. Pues el mal uso del poder público vincula solo a los funcionarios/as y servidores/as públicos/as; quedando dentro de las competencia de la Defensoría del Pueblo.</a:t>
            </a:r>
          </a:p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CDB98-AC21-4384-9519-C0EF80A8FBC6}" type="slidenum">
              <a:rPr lang="es-PE" smtClean="0"/>
              <a:pPr/>
              <a:t>27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857554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La corrupción también afecta la economía del país.</a:t>
            </a:r>
          </a:p>
          <a:p>
            <a:endParaRPr lang="es-P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dirty="0" smtClean="0"/>
              <a:t>El presupuesto público nacional </a:t>
            </a:r>
            <a:r>
              <a:rPr lang="es-PE" dirty="0" smtClean="0">
                <a:solidFill>
                  <a:schemeClr val="tx1"/>
                </a:solidFill>
              </a:rPr>
              <a:t>para el 2019 es de S/180.879 millones, y de estos, son alrededor de S/17.000 millones los que se pierden por actos de </a:t>
            </a:r>
            <a:r>
              <a:rPr lang="es-PE" b="0" dirty="0" smtClean="0">
                <a:solidFill>
                  <a:schemeClr val="tx1"/>
                </a:solidFill>
              </a:rPr>
              <a:t>corrupción</a:t>
            </a:r>
            <a:r>
              <a:rPr lang="es-PE" dirty="0" smtClean="0">
                <a:solidFill>
                  <a:schemeClr val="tx1"/>
                </a:solidFill>
              </a:rPr>
              <a:t>, reveló el Contralor de la República, Nelson </a:t>
            </a:r>
            <a:r>
              <a:rPr lang="es-PE" dirty="0" err="1" smtClean="0">
                <a:solidFill>
                  <a:schemeClr val="tx1"/>
                </a:solidFill>
              </a:rPr>
              <a:t>Shack</a:t>
            </a:r>
            <a:r>
              <a:rPr lang="es-PE" b="0" dirty="0" smtClean="0">
                <a:solidFill>
                  <a:schemeClr val="tx1"/>
                </a:solidFill>
              </a:rPr>
              <a:t>, </a:t>
            </a:r>
            <a:r>
              <a:rPr lang="es-PE" dirty="0" smtClean="0"/>
              <a:t>durante una presentación en la </a:t>
            </a:r>
            <a:r>
              <a:rPr lang="es-PE" b="1" dirty="0" smtClean="0"/>
              <a:t>Comisión de Presupuesto del Congreso </a:t>
            </a:r>
            <a:r>
              <a:rPr lang="es-PE" dirty="0" smtClean="0"/>
              <a:t>a principios de abril</a:t>
            </a:r>
            <a:r>
              <a:rPr lang="es-PE" b="1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baseline="0" dirty="0" smtClean="0"/>
              <a:t>la cifra representa el 9.4 % del presupuesto publico.</a:t>
            </a:r>
            <a:endParaRPr lang="es-PE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PE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baseline="0" dirty="0"/>
              <a:t>Esta cifra va en incremento: año tras año las contraloría hace proyecciones de cuanto le cuesta la corrupción al país y se observa que va en aumento.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PE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baseline="0" dirty="0"/>
              <a:t>Esta cifra esta subvaluada solo calcula el dinero que se pierde a partir de sobornos y no otros delitos como el peculado; por lo </a:t>
            </a:r>
            <a:r>
              <a:rPr lang="es-PE" baseline="0"/>
              <a:t>que </a:t>
            </a:r>
            <a:r>
              <a:rPr lang="es-PE" baseline="0" smtClean="0"/>
              <a:t>no permite </a:t>
            </a:r>
            <a:r>
              <a:rPr lang="es-PE" baseline="0" dirty="0"/>
              <a:t>medir el impacto real en toda su dimensión.  </a:t>
            </a:r>
            <a:r>
              <a:rPr lang="es-PE" dirty="0"/>
              <a:t> 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CDB98-AC21-4384-9519-C0EF80A8FBC6}" type="slidenum">
              <a:rPr lang="es-PE" smtClean="0"/>
              <a:pPr/>
              <a:t>28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46454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PE" dirty="0"/>
              <a:t>Transparencia Internacional es una ONG</a:t>
            </a:r>
            <a:r>
              <a:rPr lang="es-PE" baseline="0" dirty="0"/>
              <a:t> que estudia, investiga y promueve medidas contra los delitos corporativos y la corrupción política; es decir la corrupción que se da en el ámbito publico.</a:t>
            </a:r>
          </a:p>
          <a:p>
            <a:r>
              <a:rPr lang="es-PE" baseline="0" dirty="0"/>
              <a:t>Desde 1995 elabora el IPC que es un indicador que, como su nombre lo dice, mide la percepción de corrupción de los ciudadanos respecto de sus administraciones públicas y las compara con otros países.</a:t>
            </a:r>
          </a:p>
          <a:p>
            <a:r>
              <a:rPr lang="es-PE" baseline="0" dirty="0"/>
              <a:t>Este indicador va de 0 a 100 en donde 0 implica un país altamente corrupto y 100 un país libre de corrupción </a:t>
            </a:r>
            <a:r>
              <a:rPr lang="es-PE" baseline="0" dirty="0" smtClean="0"/>
              <a:t>(</a:t>
            </a:r>
            <a:r>
              <a:rPr lang="es-PE" dirty="0" smtClean="0"/>
              <a:t>Dinamarca y Nueva Zelanda, con 88 y 87 enteros, y la cierran Somalia y Siria, con 10 y 13</a:t>
            </a:r>
            <a:r>
              <a:rPr lang="es-PE" baseline="0" dirty="0" smtClean="0"/>
              <a:t>)</a:t>
            </a:r>
            <a:endParaRPr lang="es-PE" baseline="0" dirty="0"/>
          </a:p>
          <a:p>
            <a:r>
              <a:rPr lang="es-PE" baseline="0" dirty="0"/>
              <a:t>En el </a:t>
            </a:r>
            <a:r>
              <a:rPr lang="es-PE" baseline="0" dirty="0" smtClean="0"/>
              <a:t>2018 </a:t>
            </a:r>
            <a:r>
              <a:rPr lang="es-PE" baseline="0" dirty="0"/>
              <a:t>el Promedio Global </a:t>
            </a:r>
            <a:r>
              <a:rPr lang="es-PE" baseline="0" dirty="0" smtClean="0"/>
              <a:t>en los casos </a:t>
            </a:r>
            <a:r>
              <a:rPr lang="es-PE" baseline="0" dirty="0"/>
              <a:t>de América fue de 44.</a:t>
            </a:r>
          </a:p>
          <a:p>
            <a:r>
              <a:rPr lang="es-PE" b="0" dirty="0" smtClean="0"/>
              <a:t>Venezuela y Nicaragua son los </a:t>
            </a:r>
            <a:r>
              <a:rPr lang="es-PE" b="1" dirty="0" smtClean="0"/>
              <a:t>países más corruptos de América Latina</a:t>
            </a:r>
            <a:r>
              <a:rPr lang="es-PE" b="0" dirty="0" smtClean="0"/>
              <a:t>, mientras que Uruguay y Chile sobresalen por sus bajos niveles</a:t>
            </a:r>
          </a:p>
          <a:p>
            <a:r>
              <a:rPr lang="es-PE" baseline="0" dirty="0" smtClean="0"/>
              <a:t>En </a:t>
            </a:r>
            <a:r>
              <a:rPr lang="es-PE" baseline="0" dirty="0"/>
              <a:t>el caso de Perú el indicador es de </a:t>
            </a:r>
            <a:r>
              <a:rPr lang="es-PE" baseline="0" dirty="0" smtClean="0"/>
              <a:t>35 </a:t>
            </a:r>
            <a:r>
              <a:rPr lang="es-PE" baseline="0" dirty="0"/>
              <a:t>y nos ubicamos en el puesto </a:t>
            </a:r>
            <a:r>
              <a:rPr lang="es-PE" baseline="0" dirty="0" smtClean="0"/>
              <a:t>105 </a:t>
            </a:r>
            <a:r>
              <a:rPr lang="es-PE" baseline="0" dirty="0"/>
              <a:t>de </a:t>
            </a:r>
            <a:r>
              <a:rPr lang="es-PE" baseline="0" dirty="0" smtClean="0"/>
              <a:t>180 </a:t>
            </a:r>
            <a:r>
              <a:rPr lang="es-PE" baseline="0" dirty="0"/>
              <a:t>países: lo cual refiere que en nuestro país hay niveles altos de percepción de corrupción. </a:t>
            </a:r>
          </a:p>
          <a:p>
            <a:r>
              <a:rPr lang="es-PE" baseline="0" dirty="0"/>
              <a:t>  </a:t>
            </a:r>
            <a:endParaRPr lang="es-PE" dirty="0"/>
          </a:p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CDB98-AC21-4384-9519-C0EF80A8FBC6}" type="slidenum">
              <a:rPr lang="es-PE" smtClean="0"/>
              <a:pPr/>
              <a:t>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422909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PE" dirty="0"/>
              <a:t>Con el propósito de sensibilizar a la ciudadanía sobre la problemática de la corrupción y su impacto en el bienestar de las personas</a:t>
            </a:r>
          </a:p>
          <a:p>
            <a:endParaRPr lang="es-PE" dirty="0"/>
          </a:p>
          <a:p>
            <a:r>
              <a:rPr lang="es-PE" dirty="0"/>
              <a:t>Se transformaron</a:t>
            </a:r>
            <a:r>
              <a:rPr lang="es-PE" baseline="0" dirty="0"/>
              <a:t> esos 12 600 millones en servicios que el estado brinda a las ciudadanos.</a:t>
            </a:r>
          </a:p>
          <a:p>
            <a:endParaRPr lang="es-PE" baseline="0" dirty="0"/>
          </a:p>
          <a:p>
            <a:r>
              <a:rPr lang="es-PE" dirty="0"/>
              <a:t>Con este monto….</a:t>
            </a:r>
          </a:p>
          <a:p>
            <a:endParaRPr lang="es-PE" dirty="0"/>
          </a:p>
          <a:p>
            <a:r>
              <a:rPr lang="es-PE" dirty="0"/>
              <a:t>No cabe duda que esto hubiera mejorado</a:t>
            </a:r>
            <a:r>
              <a:rPr lang="es-PE" baseline="0" dirty="0"/>
              <a:t> la calidad de vida de muchos peruanos.</a:t>
            </a:r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CDB98-AC21-4384-9519-C0EF80A8FBC6}" type="slidenum">
              <a:rPr lang="es-PE" smtClean="0"/>
              <a:pPr/>
              <a:t>29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518396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PE" baseline="0" dirty="0" smtClean="0"/>
              <a:t>Se le formula la pregunta principal «¿Cómo crees que acaba la historia?».</a:t>
            </a:r>
          </a:p>
          <a:p>
            <a:r>
              <a:rPr lang="es-PE" baseline="0" dirty="0" smtClean="0"/>
              <a:t>Siendo una problemática que busca solucionarse, el público en su mayoría asumirá que al final logro cometerse un acto de corrupción. </a:t>
            </a:r>
          </a:p>
          <a:p>
            <a:r>
              <a:rPr lang="es-PE" baseline="0" dirty="0" smtClean="0"/>
              <a:t>Siendo el/la expositor/a quien direccione el desenlace del video, a un eventual acto de corrupción.</a:t>
            </a:r>
          </a:p>
          <a:p>
            <a:endParaRPr lang="es-PE" baseline="0" dirty="0" smtClean="0"/>
          </a:p>
          <a:p>
            <a:r>
              <a:rPr lang="es-PE" baseline="0" dirty="0" smtClean="0"/>
              <a:t>Identificar los personajes que cometieron acto de corrupción. Policía, voz del teléfono (alta autoridad) y detenido.</a:t>
            </a:r>
          </a:p>
          <a:p>
            <a:r>
              <a:rPr lang="es-PE" baseline="0" dirty="0" smtClean="0"/>
              <a:t>Quien es el que hace mal uso del poder público: el alto funcionario.</a:t>
            </a:r>
          </a:p>
          <a:p>
            <a:endParaRPr lang="es-PE" baseline="0" dirty="0" smtClean="0"/>
          </a:p>
          <a:p>
            <a:r>
              <a:rPr lang="es-PE" baseline="0" dirty="0" smtClean="0"/>
              <a:t>Se responde las preguntas basándonos en las ideas fuerza:</a:t>
            </a:r>
          </a:p>
          <a:p>
            <a:pPr marL="171450" indent="-171450">
              <a:buFontTx/>
              <a:buChar char="-"/>
            </a:pPr>
            <a:r>
              <a:rPr lang="es-PE" baseline="0" dirty="0" smtClean="0"/>
              <a:t>Mal uso del poder público</a:t>
            </a:r>
          </a:p>
          <a:p>
            <a:pPr marL="171450" indent="-171450">
              <a:buFontTx/>
              <a:buChar char="-"/>
            </a:pPr>
            <a:r>
              <a:rPr lang="es-PE" baseline="0" dirty="0" smtClean="0"/>
              <a:t>La corrupción vulnera derechos.</a:t>
            </a:r>
          </a:p>
          <a:p>
            <a:pPr marL="171450" indent="-171450">
              <a:buFontTx/>
              <a:buChar char="-"/>
            </a:pPr>
            <a:r>
              <a:rPr lang="es-PE" baseline="0" dirty="0" smtClean="0"/>
              <a:t>El mecanismo principal para combatir la corrupción es la denuncia.</a:t>
            </a:r>
            <a:endParaRPr lang="es-PE" baseline="0" smtClean="0"/>
          </a:p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CDB98-AC21-4384-9519-C0EF80A8FBC6}" type="slidenum">
              <a:rPr lang="es-PE" smtClean="0"/>
              <a:pPr/>
              <a:t>36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769023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531B41B-F2E8-4F46-B3ED-118D35976E20}" type="slidenum">
              <a:rPr lang="es-PE"/>
              <a:pPr/>
              <a:t>38</a:t>
            </a:fld>
            <a:endParaRPr lang="es-PE"/>
          </a:p>
        </p:txBody>
      </p:sp>
      <p:sp>
        <p:nvSpPr>
          <p:cNvPr id="4403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3" y="746125"/>
            <a:ext cx="6610350" cy="3719513"/>
          </a:xfrm>
          <a:solidFill>
            <a:srgbClr val="FFFFFF"/>
          </a:solidFill>
          <a:ln/>
        </p:spPr>
      </p:sp>
      <p:sp>
        <p:nvSpPr>
          <p:cNvPr id="4403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609" y="4716707"/>
            <a:ext cx="5438458" cy="4466105"/>
          </a:xfrm>
          <a:noFill/>
          <a:ln/>
        </p:spPr>
        <p:txBody>
          <a:bodyPr wrap="none" anchor="ctr"/>
          <a:lstStyle/>
          <a:p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18233368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531B41B-F2E8-4F46-B3ED-118D35976E20}" type="slidenum">
              <a:rPr lang="es-PE"/>
              <a:pPr/>
              <a:t>40</a:t>
            </a:fld>
            <a:endParaRPr lang="es-PE"/>
          </a:p>
        </p:txBody>
      </p:sp>
      <p:sp>
        <p:nvSpPr>
          <p:cNvPr id="4403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3" y="746125"/>
            <a:ext cx="6610350" cy="3719513"/>
          </a:xfrm>
          <a:solidFill>
            <a:srgbClr val="FFFFFF"/>
          </a:solidFill>
          <a:ln/>
        </p:spPr>
      </p:sp>
      <p:sp>
        <p:nvSpPr>
          <p:cNvPr id="4403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609" y="4716707"/>
            <a:ext cx="5438458" cy="4466105"/>
          </a:xfrm>
          <a:noFill/>
          <a:ln/>
        </p:spPr>
        <p:txBody>
          <a:bodyPr wrap="none" anchor="ctr"/>
          <a:lstStyle/>
          <a:p>
            <a:pPr marL="0" marR="0" indent="0" algn="l" defTabSz="914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altLang="es-PE" sz="1200" dirty="0" smtClean="0"/>
              <a:t>Denuncia penal es la </a:t>
            </a:r>
            <a:r>
              <a:rPr lang="es-ES" altLang="es-PE" sz="1200" dirty="0" smtClean="0">
                <a:solidFill>
                  <a:srgbClr val="6600CC"/>
                </a:solidFill>
              </a:rPr>
              <a:t>manifestación</a:t>
            </a:r>
            <a:r>
              <a:rPr lang="es-ES" altLang="es-PE" sz="1200" dirty="0" smtClean="0"/>
              <a:t> verbal o escrita de ciertos hechos que podrían constituir un </a:t>
            </a:r>
            <a:r>
              <a:rPr lang="es-ES" altLang="es-PE" sz="1200" dirty="0" smtClean="0">
                <a:solidFill>
                  <a:srgbClr val="6600CC"/>
                </a:solidFill>
              </a:rPr>
              <a:t>delito</a:t>
            </a:r>
            <a:r>
              <a:rPr lang="es-ES" altLang="es-PE" sz="1200" dirty="0" smtClean="0"/>
              <a:t>. Se realiza ante: MP o PNP</a:t>
            </a:r>
            <a:endParaRPr lang="es-ES" altLang="es-PE" sz="1200" b="1" dirty="0" smtClean="0"/>
          </a:p>
          <a:p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3254160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531B41B-F2E8-4F46-B3ED-118D35976E20}" type="slidenum">
              <a:rPr lang="es-PE"/>
              <a:pPr/>
              <a:t>42</a:t>
            </a:fld>
            <a:endParaRPr lang="es-PE"/>
          </a:p>
        </p:txBody>
      </p:sp>
      <p:sp>
        <p:nvSpPr>
          <p:cNvPr id="4403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3" y="746125"/>
            <a:ext cx="6610350" cy="3719513"/>
          </a:xfrm>
          <a:solidFill>
            <a:srgbClr val="FFFFFF"/>
          </a:solidFill>
          <a:ln/>
        </p:spPr>
      </p:sp>
      <p:sp>
        <p:nvSpPr>
          <p:cNvPr id="4403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609" y="4716707"/>
            <a:ext cx="5438458" cy="4466105"/>
          </a:xfrm>
          <a:noFill/>
          <a:ln/>
        </p:spPr>
        <p:txBody>
          <a:bodyPr wrap="none" anchor="ctr"/>
          <a:lstStyle/>
          <a:p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38821146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19100" y="1239838"/>
            <a:ext cx="5959475" cy="33528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b="1" dirty="0" smtClean="0"/>
              <a:t>Se destaca que el delito de peculado es el más recurrente a nivel nacional, representando el 34 % de los 40 759 casos reportados en el 2018.</a:t>
            </a:r>
            <a:r>
              <a:rPr lang="es-PE" dirty="0" smtClean="0"/>
              <a:t> Lima y Cusco son los departamentos con mayor número de casos de peculado a nivel nacional; mientras que </a:t>
            </a:r>
            <a:r>
              <a:rPr lang="es-PE" dirty="0" err="1" smtClean="0"/>
              <a:t>Áncash</a:t>
            </a:r>
            <a:r>
              <a:rPr lang="es-PE" dirty="0" smtClean="0"/>
              <a:t>, Loreto y Cusco son los departamentos que mayor incremento porcentual de este tipo de casos registraron el mismo año, 74 %, 72 % y 71 % respectivamente</a:t>
            </a:r>
            <a:r>
              <a:rPr lang="es-PE" b="1" dirty="0" smtClean="0"/>
              <a:t>. El delito de peculado consiste en apropiarse o utilizar dinero o bienes del Estado aprovechando el cargo público que se ejerce. </a:t>
            </a:r>
            <a:endParaRPr lang="es-PE" dirty="0" smtClean="0"/>
          </a:p>
          <a:p>
            <a:r>
              <a:rPr lang="es-PE" dirty="0" smtClean="0"/>
              <a:t>Los casos de colusión son los segundos más recurrentes a nivel nacional, con 14 %. Lima y </a:t>
            </a:r>
            <a:r>
              <a:rPr lang="es-PE" dirty="0" err="1" smtClean="0"/>
              <a:t>Áncash</a:t>
            </a:r>
            <a:r>
              <a:rPr lang="es-PE" dirty="0" smtClean="0"/>
              <a:t> son los departamentos que reportan el mayor número de casos a nivel nacional. No obstante, Pasco fue la región que mayor variación porcentual presentó en el 2018, incrementando en 85% la cantidad de casos de colusión respecto de los casos reportados en el 2016. </a:t>
            </a:r>
            <a:r>
              <a:rPr lang="es-PE" b="1" dirty="0" smtClean="0"/>
              <a:t>Este delito se configura cuando un funcionario o servidor público a razón de su cargo interviene en cualquier etapa de la adquisición o contratación pública de bienes, obras o servicios para defraudar al Estado.</a:t>
            </a:r>
            <a:endParaRPr lang="es-PE" dirty="0" smtClean="0"/>
          </a:p>
          <a:p>
            <a:r>
              <a:rPr lang="es-PE" dirty="0" smtClean="0"/>
              <a:t>Para la elaboración de estos mapas, la Adjuntía de lucha contra la Corrupción, Transparencia y Eficiencia del Estado la Defensoría del Pueblo procesa y analiza información pública producida por otras instituciones. En esta oportunidad, se ha servido de los Informes Estadísticos del 2017 y 2019 elaborados por la Procuraduría Pública Especializada en Delitos de Corrupción y tiene previsto presentar de manera periódica nuevas ediciones sobre la base de la consulta de diversas fuentes sobre la temática.</a:t>
            </a:r>
          </a:p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D59B4-F978-4495-AE16-318109598745}" type="slidenum">
              <a:rPr lang="es-PE" smtClean="0"/>
              <a:pPr/>
              <a:t>44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738596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531B41B-F2E8-4F46-B3ED-118D35976E20}" type="slidenum">
              <a:rPr lang="es-PE"/>
              <a:pPr/>
              <a:t>45</a:t>
            </a:fld>
            <a:endParaRPr lang="es-PE"/>
          </a:p>
        </p:txBody>
      </p:sp>
      <p:sp>
        <p:nvSpPr>
          <p:cNvPr id="4403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3" y="746125"/>
            <a:ext cx="6610350" cy="3719513"/>
          </a:xfrm>
          <a:solidFill>
            <a:srgbClr val="FFFFFF"/>
          </a:solidFill>
          <a:ln/>
        </p:spPr>
      </p:sp>
      <p:sp>
        <p:nvSpPr>
          <p:cNvPr id="4403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609" y="4716707"/>
            <a:ext cx="5438458" cy="4466105"/>
          </a:xfrm>
          <a:noFill/>
          <a:ln/>
        </p:spPr>
        <p:txBody>
          <a:bodyPr wrap="none" anchor="ctr"/>
          <a:lstStyle/>
          <a:p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17661451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531B41B-F2E8-4F46-B3ED-118D35976E20}" type="slidenum">
              <a:rPr lang="es-PE"/>
              <a:pPr/>
              <a:t>46</a:t>
            </a:fld>
            <a:endParaRPr lang="es-PE"/>
          </a:p>
        </p:txBody>
      </p:sp>
      <p:sp>
        <p:nvSpPr>
          <p:cNvPr id="4403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3" y="746125"/>
            <a:ext cx="6610350" cy="3719513"/>
          </a:xfrm>
          <a:solidFill>
            <a:srgbClr val="FFFFFF"/>
          </a:solidFill>
          <a:ln/>
        </p:spPr>
      </p:sp>
      <p:sp>
        <p:nvSpPr>
          <p:cNvPr id="4403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609" y="4716707"/>
            <a:ext cx="5438458" cy="4466105"/>
          </a:xfrm>
          <a:noFill/>
          <a:ln/>
        </p:spPr>
        <p:txBody>
          <a:bodyPr wrap="none" anchor="ctr"/>
          <a:lstStyle/>
          <a:p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5296973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531B41B-F2E8-4F46-B3ED-118D35976E20}" type="slidenum">
              <a:rPr lang="es-PE"/>
              <a:pPr/>
              <a:t>47</a:t>
            </a:fld>
            <a:endParaRPr lang="es-PE"/>
          </a:p>
        </p:txBody>
      </p:sp>
      <p:sp>
        <p:nvSpPr>
          <p:cNvPr id="4403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3" y="746125"/>
            <a:ext cx="6610350" cy="3719513"/>
          </a:xfrm>
          <a:solidFill>
            <a:srgbClr val="FFFFFF"/>
          </a:solidFill>
          <a:ln/>
        </p:spPr>
      </p:sp>
      <p:sp>
        <p:nvSpPr>
          <p:cNvPr id="4403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609" y="4716707"/>
            <a:ext cx="5438458" cy="4466105"/>
          </a:xfrm>
          <a:noFill/>
          <a:ln/>
        </p:spPr>
        <p:txBody>
          <a:bodyPr wrap="none" anchor="ctr"/>
          <a:lstStyle/>
          <a:p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31004050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531B41B-F2E8-4F46-B3ED-118D35976E20}" type="slidenum">
              <a:rPr lang="es-PE"/>
              <a:pPr/>
              <a:t>48</a:t>
            </a:fld>
            <a:endParaRPr lang="es-PE"/>
          </a:p>
        </p:txBody>
      </p:sp>
      <p:sp>
        <p:nvSpPr>
          <p:cNvPr id="4403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3" y="746125"/>
            <a:ext cx="6610350" cy="3719513"/>
          </a:xfrm>
          <a:solidFill>
            <a:srgbClr val="FFFFFF"/>
          </a:solidFill>
          <a:ln/>
        </p:spPr>
      </p:sp>
      <p:sp>
        <p:nvSpPr>
          <p:cNvPr id="4403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609" y="4716707"/>
            <a:ext cx="5438458" cy="4466105"/>
          </a:xfrm>
          <a:noFill/>
          <a:ln/>
        </p:spPr>
        <p:txBody>
          <a:bodyPr wrap="none" anchor="ctr"/>
          <a:lstStyle/>
          <a:p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720064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es-PE" dirty="0"/>
              <a:t>En el caso de la Evolución Anual</a:t>
            </a:r>
            <a:r>
              <a:rPr lang="es-PE" baseline="0" dirty="0"/>
              <a:t> del IPC de Perú entre el periodo 2012 – 2017</a:t>
            </a:r>
          </a:p>
          <a:p>
            <a:pPr marL="0" indent="0">
              <a:buFont typeface="Arial" pitchFamily="34" charset="0"/>
              <a:buNone/>
            </a:pPr>
            <a:endParaRPr lang="es-PE" baseline="0" dirty="0"/>
          </a:p>
          <a:p>
            <a:pPr marL="171450" indent="-171450">
              <a:buFont typeface="Arial" pitchFamily="34" charset="0"/>
              <a:buChar char="•"/>
            </a:pPr>
            <a:r>
              <a:rPr lang="es-PE" baseline="0" dirty="0"/>
              <a:t>Se observa  que en el periodo comprendido entre el 2012 y el 2014 se observa que el indicador se ha mantenido estable en 38 puntos y nuestro puesto oscila entre el 83 y el 85.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PE" baseline="0" dirty="0"/>
              <a:t>En el año 2015 el indicador descendió a 36; sin embargo nuestra posición en la tabla no vario significativamente. Esto se puede deber a que para ese año algunos países no fueron considerados por no contar con información.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PE" baseline="0" dirty="0"/>
              <a:t>En cambio en el 2017 descendió a 37 y subimos </a:t>
            </a:r>
            <a:r>
              <a:rPr lang="es-PE" baseline="0" dirty="0">
                <a:solidFill>
                  <a:srgbClr val="C00000"/>
                </a:solidFill>
              </a:rPr>
              <a:t>12 posiciones </a:t>
            </a:r>
            <a:r>
              <a:rPr lang="es-PE" baseline="0" dirty="0"/>
              <a:t>ubicándonos en el puesto 96. </a:t>
            </a:r>
            <a:endParaRPr lang="es-PE" baseline="0" dirty="0" smtClean="0"/>
          </a:p>
          <a:p>
            <a:pPr marL="171450" indent="-171450">
              <a:buFont typeface="Arial" pitchFamily="34" charset="0"/>
              <a:buChar char="•"/>
            </a:pPr>
            <a:r>
              <a:rPr lang="es-PE" u="none" dirty="0" smtClean="0">
                <a:solidFill>
                  <a:schemeClr val="tx1"/>
                </a:solidFill>
              </a:rPr>
              <a:t>En el 2018 el Perú se ubico en el puesto 105 en</a:t>
            </a:r>
            <a:r>
              <a:rPr lang="es-PE" u="none" baseline="0" dirty="0" smtClean="0">
                <a:solidFill>
                  <a:schemeClr val="tx1"/>
                </a:solidFill>
              </a:rPr>
              <a:t> el ranking, </a:t>
            </a:r>
            <a:r>
              <a:rPr lang="es-PE" dirty="0" smtClean="0"/>
              <a:t>descendiendo así nueve ubicaciones. Esto quiere decir que la percepción de la corrupción creció en el país durante el 2018.</a:t>
            </a:r>
            <a:endParaRPr lang="es-PE" baseline="0" dirty="0"/>
          </a:p>
          <a:p>
            <a:pPr marL="171450" indent="-171450">
              <a:buFont typeface="Arial" pitchFamily="34" charset="0"/>
              <a:buChar char="•"/>
            </a:pPr>
            <a:r>
              <a:rPr lang="es-PE" baseline="0" dirty="0" smtClean="0"/>
              <a:t>Cabe tener en cuenta que como este indicador mide la percepción, se ve altamente influenciado por la coyuntura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PE" dirty="0" smtClean="0"/>
              <a:t>El destape de la red conocida como los</a:t>
            </a:r>
            <a:r>
              <a:rPr lang="es-PE" baseline="0" dirty="0" smtClean="0"/>
              <a:t> cuellos blancos del puerto</a:t>
            </a:r>
            <a:r>
              <a:rPr lang="es-PE" dirty="0" smtClean="0"/>
              <a:t>, que supuestamente buscaba capturar puestos claves en las entidades autónomas de justicia, y conformada por altos magistrados, debe haber impactado en el comportamiento del índice.</a:t>
            </a:r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CDB98-AC21-4384-9519-C0EF80A8FBC6}" type="slidenum">
              <a:rPr lang="es-PE" smtClean="0"/>
              <a:pPr/>
              <a:t>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268961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531B41B-F2E8-4F46-B3ED-118D35976E20}" type="slidenum">
              <a:rPr lang="es-PE"/>
              <a:pPr/>
              <a:t>49</a:t>
            </a:fld>
            <a:endParaRPr lang="es-PE"/>
          </a:p>
        </p:txBody>
      </p:sp>
      <p:sp>
        <p:nvSpPr>
          <p:cNvPr id="4403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3" y="746125"/>
            <a:ext cx="6610350" cy="3719513"/>
          </a:xfrm>
          <a:solidFill>
            <a:srgbClr val="FFFFFF"/>
          </a:solidFill>
          <a:ln/>
        </p:spPr>
      </p:sp>
      <p:sp>
        <p:nvSpPr>
          <p:cNvPr id="4403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609" y="4716707"/>
            <a:ext cx="5438458" cy="4466105"/>
          </a:xfrm>
          <a:noFill/>
          <a:ln/>
        </p:spPr>
        <p:txBody>
          <a:bodyPr wrap="none" anchor="ctr"/>
          <a:lstStyle/>
          <a:p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23660393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"/>
          <p:cNvSpPr txBox="1">
            <a:spLocks noGrp="1" noChangeArrowheads="1"/>
          </p:cNvSpPr>
          <p:nvPr/>
        </p:nvSpPr>
        <p:spPr bwMode="auto">
          <a:xfrm>
            <a:off x="3849688" y="9430218"/>
            <a:ext cx="2946400" cy="49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ADCF708E-B410-4BF8-A7FE-ABAEB3528088}" type="slidenum">
              <a:rPr lang="es-PE" altLang="es-PE" sz="1200">
                <a:latin typeface="Calibri" pitchFamily="34" charset="0"/>
              </a:rPr>
              <a:pPr algn="r" eaLnBrk="1" hangingPunct="1"/>
              <a:t>50</a:t>
            </a:fld>
            <a:endParaRPr lang="es-PE" altLang="es-PE" sz="1200">
              <a:latin typeface="Calibri" pitchFamily="34" charset="0"/>
            </a:endParaRPr>
          </a:p>
        </p:txBody>
      </p:sp>
      <p:sp>
        <p:nvSpPr>
          <p:cNvPr id="522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663" y="746125"/>
            <a:ext cx="6610350" cy="37195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0" y="4716706"/>
            <a:ext cx="5438775" cy="446610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s-ES" altLang="es-PE" smtClean="0"/>
          </a:p>
        </p:txBody>
      </p:sp>
    </p:spTree>
    <p:extLst>
      <p:ext uri="{BB962C8B-B14F-4D97-AF65-F5344CB8AC3E}">
        <p14:creationId xmlns:p14="http://schemas.microsoft.com/office/powerpoint/2010/main" val="41643636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531B41B-F2E8-4F46-B3ED-118D35976E20}" type="slidenum">
              <a:rPr lang="es-PE"/>
              <a:pPr/>
              <a:t>51</a:t>
            </a:fld>
            <a:endParaRPr lang="es-PE"/>
          </a:p>
        </p:txBody>
      </p:sp>
      <p:sp>
        <p:nvSpPr>
          <p:cNvPr id="4403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3" y="746125"/>
            <a:ext cx="6610350" cy="3719513"/>
          </a:xfrm>
          <a:solidFill>
            <a:srgbClr val="FFFFFF"/>
          </a:solidFill>
          <a:ln/>
        </p:spPr>
      </p:sp>
      <p:sp>
        <p:nvSpPr>
          <p:cNvPr id="4403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609" y="4716707"/>
            <a:ext cx="5438458" cy="4466105"/>
          </a:xfrm>
          <a:noFill/>
          <a:ln/>
        </p:spPr>
        <p:txBody>
          <a:bodyPr wrap="none" anchor="ctr"/>
          <a:lstStyle/>
          <a:p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20255862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531B41B-F2E8-4F46-B3ED-118D35976E20}" type="slidenum">
              <a:rPr lang="es-PE"/>
              <a:pPr/>
              <a:t>52</a:t>
            </a:fld>
            <a:endParaRPr lang="es-PE"/>
          </a:p>
        </p:txBody>
      </p:sp>
      <p:sp>
        <p:nvSpPr>
          <p:cNvPr id="4403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3" y="746125"/>
            <a:ext cx="6610350" cy="3719513"/>
          </a:xfrm>
          <a:solidFill>
            <a:srgbClr val="FFFFFF"/>
          </a:solidFill>
          <a:ln/>
        </p:spPr>
      </p:sp>
      <p:sp>
        <p:nvSpPr>
          <p:cNvPr id="4403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609" y="4716707"/>
            <a:ext cx="5438458" cy="4466105"/>
          </a:xfrm>
          <a:noFill/>
          <a:ln/>
        </p:spPr>
        <p:txBody>
          <a:bodyPr wrap="none" anchor="ctr"/>
          <a:lstStyle/>
          <a:p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2603434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531B41B-F2E8-4F46-B3ED-118D35976E20}" type="slidenum">
              <a:rPr lang="es-PE"/>
              <a:pPr/>
              <a:t>53</a:t>
            </a:fld>
            <a:endParaRPr lang="es-PE"/>
          </a:p>
        </p:txBody>
      </p:sp>
      <p:sp>
        <p:nvSpPr>
          <p:cNvPr id="4403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3" y="746125"/>
            <a:ext cx="6610350" cy="3719513"/>
          </a:xfrm>
          <a:solidFill>
            <a:srgbClr val="FFFFFF"/>
          </a:solidFill>
          <a:ln/>
        </p:spPr>
      </p:sp>
      <p:sp>
        <p:nvSpPr>
          <p:cNvPr id="4403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609" y="4716707"/>
            <a:ext cx="5438458" cy="4466105"/>
          </a:xfrm>
          <a:noFill/>
          <a:ln/>
        </p:spPr>
        <p:txBody>
          <a:bodyPr wrap="none" anchor="ctr"/>
          <a:lstStyle/>
          <a:p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5167883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531B41B-F2E8-4F46-B3ED-118D35976E20}" type="slidenum">
              <a:rPr lang="es-PE"/>
              <a:pPr/>
              <a:t>54</a:t>
            </a:fld>
            <a:endParaRPr lang="es-PE"/>
          </a:p>
        </p:txBody>
      </p:sp>
      <p:sp>
        <p:nvSpPr>
          <p:cNvPr id="4403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3" y="746125"/>
            <a:ext cx="6610350" cy="3719513"/>
          </a:xfrm>
          <a:solidFill>
            <a:srgbClr val="FFFFFF"/>
          </a:solidFill>
          <a:ln/>
        </p:spPr>
      </p:sp>
      <p:sp>
        <p:nvSpPr>
          <p:cNvPr id="4403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609" y="4716707"/>
            <a:ext cx="5438458" cy="4466105"/>
          </a:xfrm>
          <a:noFill/>
          <a:ln/>
        </p:spPr>
        <p:txBody>
          <a:bodyPr wrap="none" anchor="ctr"/>
          <a:lstStyle/>
          <a:p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247037339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531B41B-F2E8-4F46-B3ED-118D35976E20}" type="slidenum">
              <a:rPr lang="es-PE"/>
              <a:pPr/>
              <a:t>55</a:t>
            </a:fld>
            <a:endParaRPr lang="es-PE"/>
          </a:p>
        </p:txBody>
      </p:sp>
      <p:sp>
        <p:nvSpPr>
          <p:cNvPr id="4403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3" y="746125"/>
            <a:ext cx="6610350" cy="3719513"/>
          </a:xfrm>
          <a:solidFill>
            <a:srgbClr val="FFFFFF"/>
          </a:solidFill>
          <a:ln/>
        </p:spPr>
      </p:sp>
      <p:sp>
        <p:nvSpPr>
          <p:cNvPr id="4403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609" y="4716707"/>
            <a:ext cx="5438458" cy="4466105"/>
          </a:xfrm>
          <a:noFill/>
          <a:ln/>
        </p:spPr>
        <p:txBody>
          <a:bodyPr wrap="none" anchor="ctr"/>
          <a:lstStyle/>
          <a:p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25161937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PE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Contraloría y los OCI son competentes para </a:t>
            </a:r>
            <a:r>
              <a:rPr lang="es-PE" sz="2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conocer:</a:t>
            </a:r>
          </a:p>
          <a:p>
            <a:pPr lvl="1" algn="just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endParaRPr lang="es-PE" sz="19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1" algn="just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s-PE" sz="19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Irregularidades </a:t>
            </a:r>
            <a:r>
              <a:rPr lang="es-PE" sz="1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 la captación, uso y destino de los recursos y bienes del Estado, </a:t>
            </a:r>
          </a:p>
          <a:p>
            <a:pPr lvl="1" algn="just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s-PE" sz="19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Conductas </a:t>
            </a:r>
            <a:r>
              <a:rPr lang="es-PE" sz="1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reñidas con un adecuado ejercicio funcional del personal de la administración estatal</a:t>
            </a:r>
            <a:endParaRPr lang="es-ES" sz="19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s-ES" dirty="0" smtClean="0"/>
              <a:t> </a:t>
            </a:r>
          </a:p>
          <a:p>
            <a:r>
              <a:rPr lang="es-ES" dirty="0" smtClean="0"/>
              <a:t>Por ejemplo…..</a:t>
            </a:r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CDB98-AC21-4384-9519-C0EF80A8FBC6}" type="slidenum">
              <a:rPr lang="es-PE" smtClean="0"/>
              <a:pPr/>
              <a:t>59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851187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P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través del Servicio de Atención de Denuncias se reciben y atienden de manera desconcentrada y a nivel nacional, las denuncias presentadas por los ciudadanos, funcionarios y servidores públicos.</a:t>
            </a:r>
          </a:p>
          <a:p>
            <a:r>
              <a:rPr lang="es-P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 la finalidad de brindar una atención adecuada y oportuna, el SAD, se conforma de la manera</a:t>
            </a:r>
          </a:p>
          <a:p>
            <a:r>
              <a:rPr lang="es-P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siguiente:</a:t>
            </a:r>
          </a:p>
          <a:p>
            <a:r>
              <a:rPr lang="es-P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El Departamento de Denuncias, como unidad rectora, en la ciudad de Lima.</a:t>
            </a:r>
          </a:p>
          <a:p>
            <a:r>
              <a:rPr lang="es-P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Las Gerencias de Coordinación Regional y las Contraloría Regionales; a nivel nacional.</a:t>
            </a:r>
          </a:p>
          <a:p>
            <a:r>
              <a:rPr lang="es-P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Los Órganos de Control Institucional (OCI); en las entidades públicas.</a:t>
            </a:r>
          </a:p>
          <a:p>
            <a:r>
              <a:rPr lang="es-P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Las Unidades Orgánicas de la CGR; cuando corresponda</a:t>
            </a:r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CDB98-AC21-4384-9519-C0EF80A8FBC6}" type="slidenum">
              <a:rPr lang="es-PE" smtClean="0"/>
              <a:pPr/>
              <a:t>60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0149664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531B41B-F2E8-4F46-B3ED-118D35976E20}" type="slidenum">
              <a:rPr lang="es-PE"/>
              <a:pPr/>
              <a:t>61</a:t>
            </a:fld>
            <a:endParaRPr lang="es-PE"/>
          </a:p>
        </p:txBody>
      </p:sp>
      <p:sp>
        <p:nvSpPr>
          <p:cNvPr id="4403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3" y="746125"/>
            <a:ext cx="6610350" cy="3719513"/>
          </a:xfrm>
          <a:solidFill>
            <a:srgbClr val="FFFFFF"/>
          </a:solidFill>
          <a:ln/>
        </p:spPr>
      </p:sp>
      <p:sp>
        <p:nvSpPr>
          <p:cNvPr id="4403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609" y="4716707"/>
            <a:ext cx="5438458" cy="4466105"/>
          </a:xfrm>
          <a:noFill/>
          <a:ln/>
        </p:spPr>
        <p:txBody>
          <a:bodyPr wrap="none" anchor="ctr"/>
          <a:lstStyle/>
          <a:p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3335521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s-PE" dirty="0"/>
              <a:t>La</a:t>
            </a:r>
            <a:r>
              <a:rPr lang="es-PE" baseline="0" dirty="0"/>
              <a:t> Encuesta Nacional sobre Percepciones de la Corrupción es una de las más completas en temas anticorrupción.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PE" baseline="0" dirty="0"/>
              <a:t>Esta es elaborado por IPSOS por encargo de Proética y se realiza cada 2 años.</a:t>
            </a:r>
          </a:p>
          <a:p>
            <a:pPr marL="171450" indent="-171450">
              <a:buFont typeface="Arial" pitchFamily="34" charset="0"/>
              <a:buChar char="•"/>
            </a:pPr>
            <a:endParaRPr lang="es-PE" baseline="0" dirty="0"/>
          </a:p>
          <a:p>
            <a:pPr marL="171450" indent="-171450">
              <a:buFont typeface="Arial" pitchFamily="34" charset="0"/>
              <a:buChar char="•"/>
            </a:pPr>
            <a:r>
              <a:rPr lang="es-PE" baseline="0" dirty="0"/>
              <a:t>Una de las Primeras preguntas refiere a los problemas más importantes del país… ¿…?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PE" baseline="0" dirty="0"/>
              <a:t>El 57% de participantes refirió que la delincuencia era uno de los 3 principales problemas que afecta al país…</a:t>
            </a:r>
          </a:p>
          <a:p>
            <a:pPr marL="171450" indent="-171450">
              <a:buFont typeface="Arial" pitchFamily="34" charset="0"/>
              <a:buChar char="•"/>
            </a:pPr>
            <a:endParaRPr lang="es-PE" baseline="0" dirty="0"/>
          </a:p>
          <a:p>
            <a:pPr marL="171450" indent="-171450">
              <a:buFont typeface="Arial" pitchFamily="34" charset="0"/>
              <a:buChar char="•"/>
            </a:pPr>
            <a:r>
              <a:rPr lang="es-PE" baseline="0" dirty="0"/>
              <a:t>Lo interesante de este cuadro es que permite ver como ha evolucionado la preocupación de la ciudadanía respecto a los problemas mas importantes del país.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PE" baseline="0" dirty="0"/>
              <a:t>Entre los años 2002 y 2006 se observa que los problemas principales eran la pobreza y el desempleo; mientras que en los últimos años la delincuencia y la corrupción figuran como los problemas mas importantes del país, y de estos 2 la corrupción con una tendencia al alza.</a:t>
            </a:r>
          </a:p>
          <a:p>
            <a:pPr marL="171450" indent="-171450">
              <a:buFont typeface="Arial" pitchFamily="34" charset="0"/>
              <a:buChar char="•"/>
            </a:pPr>
            <a:endParaRPr lang="es-PE" baseline="0" dirty="0"/>
          </a:p>
          <a:p>
            <a:pPr marL="171450" indent="-171450">
              <a:buFont typeface="Arial" pitchFamily="34" charset="0"/>
              <a:buChar char="•"/>
            </a:pPr>
            <a:r>
              <a:rPr lang="es-PE" baseline="0" dirty="0"/>
              <a:t>Otro punto importante a destacar es la transversalidad de la problemática de corrupción: la corrupción esta vinculada con otros problemas de la administración publica; es decir los problemas de salud, educación, justicia, seguridad, se explican en parte porque en estos sectores hay mucha corrupción. </a:t>
            </a:r>
          </a:p>
          <a:p>
            <a:endParaRPr lang="es-PE" baseline="0" dirty="0"/>
          </a:p>
          <a:p>
            <a:r>
              <a:rPr lang="es-PE" baseline="0" dirty="0"/>
              <a:t>  </a:t>
            </a:r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CDB98-AC21-4384-9519-C0EF80A8FBC6}" type="slidenum">
              <a:rPr lang="es-PE" smtClean="0"/>
              <a:pPr/>
              <a:t>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9753832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PE" dirty="0" smtClean="0"/>
              <a:t>Se juntan en grupos</a:t>
            </a:r>
            <a:r>
              <a:rPr lang="es-PE" baseline="0" dirty="0" smtClean="0"/>
              <a:t>, cinco de ellos encontrarán una tarjeta de distinto color (verde, rosada o celeste). El taller se iniciará invitando a estas personas que les tocó las tarjetas a leerlas y responder a la pregunta, comentar el caso o expresar qué sienten –ello dependerá del color que elijan-. </a:t>
            </a:r>
          </a:p>
          <a:p>
            <a:endParaRPr lang="es-PE" baseline="0" dirty="0" smtClean="0"/>
          </a:p>
          <a:p>
            <a:r>
              <a:rPr lang="es-PE" baseline="0" dirty="0" smtClean="0"/>
              <a:t>15 minutos</a:t>
            </a:r>
            <a:endParaRPr lang="es-PE" dirty="0" smtClean="0"/>
          </a:p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CDB98-AC21-4384-9519-C0EF80A8FBC6}" type="slidenum">
              <a:rPr lang="es-PE" smtClean="0"/>
              <a:pPr/>
              <a:t>64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89748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CD75295-8D71-4130-9743-5894D5CCB86E}" type="slidenum">
              <a:rPr lang="es-PE" smtClean="0">
                <a:latin typeface="Arial" pitchFamily="34" charset="0"/>
                <a:ea typeface="Microsoft YaHei"/>
                <a:cs typeface="Lucida Sans Unicode" pitchFamily="34" charset="0"/>
              </a:rPr>
              <a:pPr/>
              <a:t>65</a:t>
            </a:fld>
            <a:endParaRPr lang="es-PE" smtClean="0">
              <a:latin typeface="Arial" pitchFamily="34" charset="0"/>
              <a:ea typeface="Microsoft YaHei"/>
              <a:cs typeface="Lucida Sans Unicode" pitchFamily="34" charset="0"/>
            </a:endParaRPr>
          </a:p>
        </p:txBody>
      </p:sp>
      <p:sp>
        <p:nvSpPr>
          <p:cNvPr id="41987" name="Text Box 1"/>
          <p:cNvSpPr txBox="1">
            <a:spLocks noChangeArrowheads="1"/>
          </p:cNvSpPr>
          <p:nvPr/>
        </p:nvSpPr>
        <p:spPr bwMode="auto">
          <a:xfrm>
            <a:off x="3851276" y="9430218"/>
            <a:ext cx="2944813" cy="49481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A343BA5E-9606-443C-8F51-E72132DFAF2B}" type="slidenum">
              <a:rPr lang="es-PE" sz="1200">
                <a:solidFill>
                  <a:srgbClr val="000000"/>
                </a:solidFill>
                <a:cs typeface="Lucida Sans Unicode" pitchFamily="34" charset="0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65</a:t>
            </a:fld>
            <a:endParaRPr lang="es-PE" sz="1200">
              <a:solidFill>
                <a:srgbClr val="000000"/>
              </a:solidFill>
              <a:cs typeface="Lucida Sans Unicode" pitchFamily="34" charset="0"/>
            </a:endParaRPr>
          </a:p>
        </p:txBody>
      </p:sp>
      <p:sp>
        <p:nvSpPr>
          <p:cNvPr id="419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6125"/>
            <a:ext cx="6615113" cy="3721100"/>
          </a:xfrm>
          <a:solidFill>
            <a:srgbClr val="FFFFFF"/>
          </a:solidFill>
          <a:ln/>
        </p:spPr>
      </p:sp>
      <p:sp>
        <p:nvSpPr>
          <p:cNvPr id="419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1" y="4716705"/>
            <a:ext cx="5440363" cy="4467701"/>
          </a:xfrm>
          <a:noFill/>
          <a:ln/>
        </p:spPr>
        <p:txBody>
          <a:bodyPr wrap="none" anchor="ctr"/>
          <a:lstStyle/>
          <a:p>
            <a:pPr eaLnBrk="1" hangingPunct="1"/>
            <a:endParaRPr lang="es-E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44457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05ADF97-F545-4B42-9890-E8446792F77D}" type="slidenum">
              <a:rPr lang="es-PE"/>
              <a:pPr/>
              <a:t>67</a:t>
            </a:fld>
            <a:endParaRPr lang="es-PE"/>
          </a:p>
        </p:txBody>
      </p:sp>
      <p:sp>
        <p:nvSpPr>
          <p:cNvPr id="4198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3" y="746125"/>
            <a:ext cx="6610350" cy="3719513"/>
          </a:xfrm>
          <a:solidFill>
            <a:srgbClr val="FFFFFF"/>
          </a:solidFill>
          <a:ln/>
        </p:spPr>
      </p:sp>
      <p:sp>
        <p:nvSpPr>
          <p:cNvPr id="4198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609" y="4716707"/>
            <a:ext cx="5438458" cy="4466105"/>
          </a:xfrm>
          <a:noFill/>
          <a:ln/>
        </p:spPr>
        <p:txBody>
          <a:bodyPr wrap="none" anchor="ctr"/>
          <a:lstStyle/>
          <a:p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274793817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531B41B-F2E8-4F46-B3ED-118D35976E20}" type="slidenum">
              <a:rPr lang="es-PE"/>
              <a:pPr/>
              <a:t>68</a:t>
            </a:fld>
            <a:endParaRPr lang="es-PE"/>
          </a:p>
        </p:txBody>
      </p:sp>
      <p:sp>
        <p:nvSpPr>
          <p:cNvPr id="4403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3" y="746125"/>
            <a:ext cx="6610350" cy="3719513"/>
          </a:xfrm>
          <a:solidFill>
            <a:srgbClr val="FFFFFF"/>
          </a:solidFill>
          <a:ln/>
        </p:spPr>
      </p:sp>
      <p:sp>
        <p:nvSpPr>
          <p:cNvPr id="4403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609" y="4716707"/>
            <a:ext cx="5438458" cy="4466105"/>
          </a:xfrm>
          <a:noFill/>
          <a:ln/>
        </p:spPr>
        <p:txBody>
          <a:bodyPr wrap="none" anchor="ctr"/>
          <a:lstStyle/>
          <a:p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250665120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E1149E2-32CE-4195-9CD9-198E7C49B010}" type="slidenum">
              <a:rPr lang="es-PE"/>
              <a:pPr/>
              <a:t>70</a:t>
            </a:fld>
            <a:endParaRPr lang="es-PE"/>
          </a:p>
        </p:txBody>
      </p:sp>
      <p:sp>
        <p:nvSpPr>
          <p:cNvPr id="4505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3" y="746125"/>
            <a:ext cx="6610350" cy="3719513"/>
          </a:xfrm>
          <a:solidFill>
            <a:srgbClr val="FFFFFF"/>
          </a:solidFill>
          <a:ln/>
        </p:spPr>
      </p:sp>
      <p:sp>
        <p:nvSpPr>
          <p:cNvPr id="4506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609" y="4716707"/>
            <a:ext cx="5438458" cy="4466105"/>
          </a:xfrm>
          <a:noFill/>
          <a:ln/>
        </p:spPr>
        <p:txBody>
          <a:bodyPr wrap="none" anchor="ctr"/>
          <a:lstStyle/>
          <a:p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145139403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E1149E2-32CE-4195-9CD9-198E7C49B010}" type="slidenum">
              <a:rPr lang="es-PE"/>
              <a:pPr/>
              <a:t>71</a:t>
            </a:fld>
            <a:endParaRPr lang="es-PE"/>
          </a:p>
        </p:txBody>
      </p:sp>
      <p:sp>
        <p:nvSpPr>
          <p:cNvPr id="4505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3" y="746125"/>
            <a:ext cx="6610350" cy="3719513"/>
          </a:xfrm>
          <a:solidFill>
            <a:srgbClr val="FFFFFF"/>
          </a:solidFill>
          <a:ln/>
        </p:spPr>
      </p:sp>
      <p:sp>
        <p:nvSpPr>
          <p:cNvPr id="4506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609" y="4716707"/>
            <a:ext cx="5438458" cy="4466105"/>
          </a:xfrm>
          <a:noFill/>
          <a:ln/>
        </p:spPr>
        <p:txBody>
          <a:bodyPr wrap="none" anchor="ctr"/>
          <a:lstStyle/>
          <a:p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390114621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E1149E2-32CE-4195-9CD9-198E7C49B010}" type="slidenum">
              <a:rPr lang="es-PE"/>
              <a:pPr/>
              <a:t>72</a:t>
            </a:fld>
            <a:endParaRPr lang="es-PE"/>
          </a:p>
        </p:txBody>
      </p:sp>
      <p:sp>
        <p:nvSpPr>
          <p:cNvPr id="4505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3" y="746125"/>
            <a:ext cx="6610350" cy="3719513"/>
          </a:xfrm>
          <a:solidFill>
            <a:srgbClr val="FFFFFF"/>
          </a:solidFill>
          <a:ln/>
        </p:spPr>
      </p:sp>
      <p:sp>
        <p:nvSpPr>
          <p:cNvPr id="4506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609" y="4716707"/>
            <a:ext cx="5438458" cy="4466105"/>
          </a:xfrm>
          <a:noFill/>
          <a:ln/>
        </p:spPr>
        <p:txBody>
          <a:bodyPr wrap="none" anchor="ctr"/>
          <a:lstStyle/>
          <a:p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106941431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E1149E2-32CE-4195-9CD9-198E7C49B010}" type="slidenum">
              <a:rPr lang="es-PE"/>
              <a:pPr/>
              <a:t>73</a:t>
            </a:fld>
            <a:endParaRPr lang="es-PE"/>
          </a:p>
        </p:txBody>
      </p:sp>
      <p:sp>
        <p:nvSpPr>
          <p:cNvPr id="4505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3" y="746125"/>
            <a:ext cx="6610350" cy="3719513"/>
          </a:xfrm>
          <a:solidFill>
            <a:srgbClr val="FFFFFF"/>
          </a:solidFill>
          <a:ln/>
        </p:spPr>
      </p:sp>
      <p:sp>
        <p:nvSpPr>
          <p:cNvPr id="4506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609" y="4716707"/>
            <a:ext cx="5438458" cy="4466105"/>
          </a:xfrm>
          <a:noFill/>
          <a:ln/>
        </p:spPr>
        <p:txBody>
          <a:bodyPr wrap="none" anchor="ctr"/>
          <a:lstStyle/>
          <a:p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258476531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E1149E2-32CE-4195-9CD9-198E7C49B010}" type="slidenum">
              <a:rPr lang="es-PE"/>
              <a:pPr/>
              <a:t>74</a:t>
            </a:fld>
            <a:endParaRPr lang="es-PE"/>
          </a:p>
        </p:txBody>
      </p:sp>
      <p:sp>
        <p:nvSpPr>
          <p:cNvPr id="4505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3" y="746125"/>
            <a:ext cx="6610350" cy="3719513"/>
          </a:xfrm>
          <a:solidFill>
            <a:srgbClr val="FFFFFF"/>
          </a:solidFill>
          <a:ln/>
        </p:spPr>
      </p:sp>
      <p:sp>
        <p:nvSpPr>
          <p:cNvPr id="4506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609" y="4716707"/>
            <a:ext cx="5438458" cy="4466105"/>
          </a:xfrm>
          <a:noFill/>
          <a:ln/>
        </p:spPr>
        <p:txBody>
          <a:bodyPr wrap="none" anchor="ctr"/>
          <a:lstStyle/>
          <a:p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69113238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E1149E2-32CE-4195-9CD9-198E7C49B010}" type="slidenum">
              <a:rPr lang="es-PE"/>
              <a:pPr/>
              <a:t>75</a:t>
            </a:fld>
            <a:endParaRPr lang="es-PE"/>
          </a:p>
        </p:txBody>
      </p:sp>
      <p:sp>
        <p:nvSpPr>
          <p:cNvPr id="4505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3" y="746125"/>
            <a:ext cx="6610350" cy="3719513"/>
          </a:xfrm>
          <a:solidFill>
            <a:srgbClr val="FFFFFF"/>
          </a:solidFill>
          <a:ln/>
        </p:spPr>
      </p:sp>
      <p:sp>
        <p:nvSpPr>
          <p:cNvPr id="4506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609" y="4716707"/>
            <a:ext cx="5438458" cy="4466105"/>
          </a:xfrm>
          <a:noFill/>
          <a:ln/>
        </p:spPr>
        <p:txBody>
          <a:bodyPr wrap="none" anchor="ctr"/>
          <a:lstStyle/>
          <a:p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22069268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es-MX" dirty="0"/>
              <a:t>La Encuesta Nacional</a:t>
            </a:r>
            <a:r>
              <a:rPr lang="es-MX" baseline="0" dirty="0"/>
              <a:t> de Hogares también presenta algunos datos sobre corrupción.</a:t>
            </a:r>
          </a:p>
          <a:p>
            <a:pPr marL="171450" indent="-171450">
              <a:buFont typeface="Arial" pitchFamily="34" charset="0"/>
              <a:buChar char="•"/>
            </a:pPr>
            <a:endParaRPr lang="es-MX" baseline="0" dirty="0"/>
          </a:p>
          <a:p>
            <a:pPr marL="171450" indent="-171450">
              <a:buFont typeface="Arial" pitchFamily="34" charset="0"/>
              <a:buChar char="•"/>
            </a:pPr>
            <a:r>
              <a:rPr lang="es-MX" baseline="0" dirty="0"/>
              <a:t>En esta encuesta también se le pide a los participantes que señalen cuales son los principales problemas del país.</a:t>
            </a:r>
          </a:p>
          <a:p>
            <a:pPr marL="171450" indent="-171450">
              <a:buFont typeface="Arial" pitchFamily="34" charset="0"/>
              <a:buChar char="•"/>
            </a:pPr>
            <a:endParaRPr lang="es-MX" baseline="0" dirty="0"/>
          </a:p>
          <a:p>
            <a:pPr marL="171450" indent="-171450">
              <a:buFont typeface="Arial" pitchFamily="34" charset="0"/>
              <a:buChar char="•"/>
            </a:pPr>
            <a:r>
              <a:rPr lang="es-MX" baseline="0" dirty="0"/>
              <a:t>En este caso la corrupción ocupa el primer lugar con </a:t>
            </a:r>
            <a:r>
              <a:rPr lang="es-MX" baseline="0" dirty="0" smtClean="0"/>
              <a:t>54.5 %, </a:t>
            </a:r>
            <a:r>
              <a:rPr lang="es-MX" baseline="0" dirty="0"/>
              <a:t>la Delincuencia el segundo...</a:t>
            </a:r>
          </a:p>
          <a:p>
            <a:pPr marL="171450" indent="-171450">
              <a:buFont typeface="Arial" pitchFamily="34" charset="0"/>
              <a:buChar char="•"/>
            </a:pPr>
            <a:endParaRPr lang="es-MX" dirty="0"/>
          </a:p>
          <a:p>
            <a:pPr marL="171450" indent="-171450">
              <a:buFont typeface="Arial" pitchFamily="34" charset="0"/>
              <a:buChar char="•"/>
            </a:pPr>
            <a:r>
              <a:rPr lang="es-MX" dirty="0"/>
              <a:t>Esta encuesta tiene una particularidad, que probablemente influya en los resultados:</a:t>
            </a:r>
            <a:r>
              <a:rPr lang="es-MX" baseline="0" dirty="0"/>
              <a:t> distingue entre Delincuencia y Falta de seguridad ciudadana; probablemente si estos dos problemas hubiesen sido considerados en una categoría, esta sería el principal problemas del país. </a:t>
            </a:r>
          </a:p>
          <a:p>
            <a:pPr marL="171450" indent="-171450">
              <a:buFont typeface="Arial" pitchFamily="34" charset="0"/>
              <a:buChar char="•"/>
            </a:pPr>
            <a:endParaRPr lang="es-MX" baseline="0" dirty="0"/>
          </a:p>
          <a:p>
            <a:pPr marL="171450" indent="-171450">
              <a:buFont typeface="Arial" pitchFamily="34" charset="0"/>
              <a:buChar char="•"/>
            </a:pPr>
            <a:r>
              <a:rPr lang="es-MX" baseline="0" dirty="0"/>
              <a:t>Sin embargo el dato parece interesante porque refuerza la idea de que la corrupción es uno de los problemas mas importantes del país y porque EN COMPARACION CON AÑOS ANTERIORES es la primera vez que la corrupción desplaza a la delincuencia como principal problema del país.</a:t>
            </a:r>
          </a:p>
          <a:p>
            <a:endParaRPr lang="es-MX" baseline="0" dirty="0"/>
          </a:p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CDB98-AC21-4384-9519-C0EF80A8FBC6}" type="slidenum">
              <a:rPr lang="es-PE" smtClean="0"/>
              <a:pPr/>
              <a:t>8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1429669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E1149E2-32CE-4195-9CD9-198E7C49B010}" type="slidenum">
              <a:rPr lang="es-PE"/>
              <a:pPr/>
              <a:t>76</a:t>
            </a:fld>
            <a:endParaRPr lang="es-PE"/>
          </a:p>
        </p:txBody>
      </p:sp>
      <p:sp>
        <p:nvSpPr>
          <p:cNvPr id="4505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3" y="746125"/>
            <a:ext cx="6610350" cy="3719513"/>
          </a:xfrm>
          <a:solidFill>
            <a:srgbClr val="FFFFFF"/>
          </a:solidFill>
          <a:ln/>
        </p:spPr>
      </p:sp>
      <p:sp>
        <p:nvSpPr>
          <p:cNvPr id="4506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609" y="4716707"/>
            <a:ext cx="5438458" cy="4466105"/>
          </a:xfrm>
          <a:noFill/>
          <a:ln/>
        </p:spPr>
        <p:txBody>
          <a:bodyPr wrap="none" anchor="ctr"/>
          <a:lstStyle/>
          <a:p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356009097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E" altLang="es-PE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881240-9D40-48CA-A573-7B778DB3B9A7}" type="slidenum">
              <a:rPr lang="es-PE" smtClean="0">
                <a:solidFill>
                  <a:prstClr val="black"/>
                </a:solidFill>
              </a:rPr>
              <a:pPr>
                <a:defRPr/>
              </a:pPr>
              <a:t>78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63427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E" altLang="es-PE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042701-52BE-45C2-ABB7-1F1AD10F7D73}" type="slidenum">
              <a:rPr lang="es-PE" smtClean="0">
                <a:solidFill>
                  <a:prstClr val="black"/>
                </a:solidFill>
              </a:rPr>
              <a:pPr>
                <a:defRPr/>
              </a:pPr>
              <a:t>79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00572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Marcador de posición de texto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s-MX" altLang="en-U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s-PE" sz="1200" dirty="0"/>
              <a:pPr lvl="0" algn="r"/>
              <a:t>80</a:t>
            </a:fld>
            <a:endParaRPr lang="es-PE" sz="1200" dirty="0"/>
          </a:p>
        </p:txBody>
      </p:sp>
    </p:spTree>
    <p:extLst>
      <p:ext uri="{BB962C8B-B14F-4D97-AF65-F5344CB8AC3E}">
        <p14:creationId xmlns:p14="http://schemas.microsoft.com/office/powerpoint/2010/main" val="85866282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endParaRPr lang="es-PE" altLang="es-PE" b="1" dirty="0" smtClean="0"/>
          </a:p>
          <a:p>
            <a:pPr marL="0" marR="0" indent="0" algn="l" defTabSz="914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s-PE" sz="1200" b="1" dirty="0" smtClean="0">
                <a:solidFill>
                  <a:srgbClr val="C00000"/>
                </a:solidFill>
              </a:rPr>
              <a:t>Prórroga del plazo</a:t>
            </a:r>
          </a:p>
          <a:p>
            <a:pPr>
              <a:buFont typeface="Wingdings" panose="05000000000000000000" pitchFamily="2" charset="2"/>
              <a:buChar char="§"/>
            </a:pPr>
            <a:endParaRPr lang="es-PE" altLang="es-PE" b="1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s-PE" altLang="es-PE" b="1" dirty="0" smtClean="0"/>
              <a:t>Falta de capacidad logística: </a:t>
            </a:r>
            <a:r>
              <a:rPr lang="es-PE" altLang="es-PE" dirty="0" smtClean="0"/>
              <a:t>medios para reproducir información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PE" altLang="es-PE" b="1" dirty="0" smtClean="0"/>
              <a:t>Falta de capacidad operativa</a:t>
            </a:r>
            <a:r>
              <a:rPr lang="es-PE" altLang="es-PE" dirty="0" smtClean="0"/>
              <a:t>: medios de envío de información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s-PE" altLang="es-PE" sz="1800" dirty="0" smtClean="0"/>
              <a:t>Servicio de correspondencia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s-PE" altLang="es-PE" sz="1800" dirty="0" smtClean="0"/>
              <a:t>Soporte informático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s-PE" altLang="es-PE" sz="1800" dirty="0" smtClean="0"/>
              <a:t>Internet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PE" altLang="es-PE" b="1" dirty="0" smtClean="0"/>
              <a:t>Falta de personal: </a:t>
            </a:r>
            <a:r>
              <a:rPr lang="es-PE" altLang="es-PE" dirty="0" smtClean="0"/>
              <a:t>para la atención inmediata o dentro del plazo legal, debido al significativo volumen de la información solicitada</a:t>
            </a:r>
          </a:p>
          <a:p>
            <a:pPr>
              <a:buFont typeface="Wingdings" panose="05000000000000000000" pitchFamily="2" charset="2"/>
              <a:buChar char="§"/>
            </a:pPr>
            <a:endParaRPr lang="es-PE" altLang="es-PE" dirty="0" smtClean="0"/>
          </a:p>
          <a:p>
            <a:pPr lvl="1"/>
            <a:r>
              <a:rPr lang="es-PE" dirty="0" smtClean="0"/>
              <a:t>Deben constar en cualquier instrumento de gestión o acto de administración interna de fecha anterior a la solicitud, que acrediten las gestiones administrativas iniciadas para atender la deficiencia</a:t>
            </a:r>
            <a:endParaRPr lang="es-PE" altLang="es-PE" dirty="0" smtClean="0"/>
          </a:p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CDB98-AC21-4384-9519-C0EF80A8FBC6}" type="slidenum">
              <a:rPr lang="es-PE" smtClean="0"/>
              <a:pPr/>
              <a:t>87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13512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PE" baseline="0" dirty="0"/>
              <a:t>En la Encuesta de </a:t>
            </a:r>
            <a:r>
              <a:rPr lang="es-PE" baseline="0" dirty="0" err="1"/>
              <a:t>Proetica</a:t>
            </a:r>
            <a:r>
              <a:rPr lang="es-PE" baseline="0" dirty="0"/>
              <a:t> también se le pregunta a los participantes cual es el principal problema del Estado peruano, refiriéndose específicamente a la administración pública.</a:t>
            </a:r>
          </a:p>
          <a:p>
            <a:endParaRPr lang="es-PE" baseline="0" dirty="0"/>
          </a:p>
          <a:p>
            <a:r>
              <a:rPr lang="es-PE" baseline="0" dirty="0"/>
              <a:t>En este caso problemas tan importantes como ineficiencia de funcionarios y autoridades, falta de coordinación entre instituciones o escasez de recursos económicos quedan relegados a un segundo plano con porcentajes mínimos de 15, 9 y 7 respectivamente</a:t>
            </a:r>
          </a:p>
          <a:p>
            <a:endParaRPr lang="es-PE" baseline="0" dirty="0"/>
          </a:p>
          <a:p>
            <a:r>
              <a:rPr lang="es-PE" baseline="0" dirty="0"/>
              <a:t>Mientras que el 62% de los participantes señalo que la corrupción de funcionarios y autoridades es el principal problema de la administración pública</a:t>
            </a:r>
          </a:p>
          <a:p>
            <a:endParaRPr lang="es-PE" baseline="0" dirty="0"/>
          </a:p>
          <a:p>
            <a:r>
              <a:rPr lang="es-PE" baseline="0" dirty="0"/>
              <a:t>Además se observa que esta percepción se ha mantenido a lo largo del tiempo y registra una tendencia al alza.</a:t>
            </a:r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CDB98-AC21-4384-9519-C0EF80A8FBC6}" type="slidenum">
              <a:rPr lang="es-PE" smtClean="0"/>
              <a:pPr/>
              <a:t>9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79455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s-PE" dirty="0"/>
              <a:t>También</a:t>
            </a:r>
            <a:r>
              <a:rPr lang="es-PE" baseline="0" dirty="0"/>
              <a:t> se le pide a los entrevistados que comparen la corrupción de ahora versus la corrupción de años anteriores</a:t>
            </a:r>
          </a:p>
          <a:p>
            <a:pPr marL="171450" indent="-171450">
              <a:buFont typeface="Arial" pitchFamily="34" charset="0"/>
              <a:buChar char="•"/>
            </a:pPr>
            <a:endParaRPr lang="es-PE" baseline="0" dirty="0"/>
          </a:p>
          <a:p>
            <a:pPr marL="171450" indent="-171450">
              <a:buFont typeface="Arial" pitchFamily="34" charset="0"/>
              <a:buChar char="•"/>
            </a:pPr>
            <a:r>
              <a:rPr lang="es-PE" baseline="0" dirty="0"/>
              <a:t>Se le pregunta: </a:t>
            </a:r>
            <a:r>
              <a:rPr lang="es-ES_tradnl" sz="1000" b="0" kern="0" dirty="0">
                <a:solidFill>
                  <a:sysClr val="windowText" lastClr="000000"/>
                </a:solidFill>
                <a:latin typeface="+mn-lt"/>
                <a:ea typeface="Times New Roman" panose="02020603050405020304" pitchFamily="18" charset="0"/>
                <a:cs typeface="+mn-cs"/>
              </a:rPr>
              <a:t>¿Cree que </a:t>
            </a:r>
            <a:r>
              <a:rPr lang="es-ES_tradnl" sz="1000" b="0" u="sng" kern="0" dirty="0">
                <a:solidFill>
                  <a:sysClr val="windowText" lastClr="000000"/>
                </a:solidFill>
                <a:latin typeface="+mn-lt"/>
                <a:ea typeface="Times New Roman" panose="02020603050405020304" pitchFamily="18" charset="0"/>
                <a:cs typeface="+mn-cs"/>
              </a:rPr>
              <a:t>en los últimos 5 años</a:t>
            </a:r>
            <a:r>
              <a:rPr lang="es-ES_tradnl" sz="1000" b="0" kern="0" dirty="0">
                <a:solidFill>
                  <a:sysClr val="windowText" lastClr="000000"/>
                </a:solidFill>
                <a:latin typeface="+mn-lt"/>
                <a:ea typeface="Times New Roman" panose="02020603050405020304" pitchFamily="18" charset="0"/>
                <a:cs typeface="+mn-cs"/>
              </a:rPr>
              <a:t> la corrupción en el Perú ha aumentado, sigue igual o ha disminuido?</a:t>
            </a:r>
          </a:p>
          <a:p>
            <a:pPr marL="171450" indent="-171450">
              <a:buFont typeface="Arial" pitchFamily="34" charset="0"/>
              <a:buChar char="•"/>
            </a:pPr>
            <a:endParaRPr lang="es-ES_tradnl" sz="1000" b="0" kern="0" dirty="0">
              <a:solidFill>
                <a:sysClr val="windowText" lastClr="000000"/>
              </a:solidFill>
              <a:latin typeface="+mn-lt"/>
              <a:cs typeface="+mn-cs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es-ES_tradnl" sz="1000" b="0" kern="0" dirty="0">
                <a:solidFill>
                  <a:sysClr val="windowText" lastClr="000000"/>
                </a:solidFill>
                <a:latin typeface="+mn-lt"/>
                <a:cs typeface="+mn-cs"/>
              </a:rPr>
              <a:t>El 71% de participantes consideró que la corrupción ha aumentado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ES_tradnl" sz="1000" b="0" kern="0" dirty="0">
                <a:solidFill>
                  <a:sysClr val="windowText" lastClr="000000"/>
                </a:solidFill>
                <a:latin typeface="+mn-lt"/>
                <a:cs typeface="+mn-cs"/>
              </a:rPr>
              <a:t>…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ES_tradnl" sz="1000" b="0" kern="0" dirty="0">
                <a:solidFill>
                  <a:sysClr val="windowText" lastClr="000000"/>
                </a:solidFill>
                <a:latin typeface="+mn-lt"/>
                <a:cs typeface="+mn-cs"/>
              </a:rPr>
              <a:t>…</a:t>
            </a:r>
          </a:p>
          <a:p>
            <a:pPr marL="171450" indent="-171450">
              <a:buFont typeface="Arial" pitchFamily="34" charset="0"/>
              <a:buChar char="•"/>
            </a:pPr>
            <a:endParaRPr lang="es-ES_tradnl" sz="1000" b="0" kern="0" dirty="0">
              <a:solidFill>
                <a:sysClr val="windowText" lastClr="000000"/>
              </a:solidFill>
              <a:latin typeface="+mn-lt"/>
              <a:cs typeface="+mn-cs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es-ES_tradnl" sz="1000" b="0" kern="0" dirty="0">
                <a:solidFill>
                  <a:sysClr val="windowText" lastClr="000000"/>
                </a:solidFill>
                <a:latin typeface="+mn-lt"/>
                <a:cs typeface="+mn-cs"/>
              </a:rPr>
              <a:t>Si sumamos</a:t>
            </a:r>
            <a:r>
              <a:rPr lang="es-ES_tradnl" sz="1000" b="0" kern="0" baseline="0" dirty="0">
                <a:solidFill>
                  <a:sysClr val="windowText" lastClr="000000"/>
                </a:solidFill>
                <a:latin typeface="+mn-lt"/>
                <a:cs typeface="+mn-cs"/>
              </a:rPr>
              <a:t> las percepciones negativas tenemos que el 95% de participantes considera que la corrupción ha aumentado o sigue igual respecto de hace 5 años.</a:t>
            </a:r>
          </a:p>
          <a:p>
            <a:pPr marL="171450" indent="-171450">
              <a:buFont typeface="Arial" pitchFamily="34" charset="0"/>
              <a:buChar char="•"/>
            </a:pPr>
            <a:endParaRPr lang="es-ES_tradnl" sz="1000" b="0" kern="0" baseline="0" dirty="0">
              <a:solidFill>
                <a:sysClr val="windowText" lastClr="000000"/>
              </a:solidFill>
              <a:latin typeface="+mn-lt"/>
              <a:cs typeface="+mn-cs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es-ES_tradnl" sz="1000" b="0" kern="0" baseline="0" dirty="0">
                <a:solidFill>
                  <a:sysClr val="windowText" lastClr="000000"/>
                </a:solidFill>
                <a:latin typeface="+mn-lt"/>
                <a:cs typeface="+mn-cs"/>
              </a:rPr>
              <a:t>La percepción del año 2015 es similar con la excepción de que un 6% que en el 2015 pensaba que «había aumentado»; en el 2017 considera que «sigue igual»</a:t>
            </a:r>
            <a:r>
              <a:rPr lang="es-ES_tradnl" sz="1000" b="0" kern="0" dirty="0">
                <a:solidFill>
                  <a:sysClr val="windowText" lastClr="000000"/>
                </a:solidFill>
                <a:latin typeface="+mn-lt"/>
                <a:cs typeface="+mn-cs"/>
              </a:rPr>
              <a:t> </a:t>
            </a:r>
            <a:endParaRPr lang="es-PE" b="0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CDB98-AC21-4384-9519-C0EF80A8FBC6}" type="slidenum">
              <a:rPr lang="es-PE" smtClean="0"/>
              <a:pPr/>
              <a:t>10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7501239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dirty="0"/>
              <a:t>También se le pide que comparen la corrupción de ahora</a:t>
            </a:r>
            <a:r>
              <a:rPr lang="es-PE" baseline="0" dirty="0"/>
              <a:t> respecto de la corrupción de los próximos años: la percepción es pesimista: </a:t>
            </a:r>
            <a:r>
              <a:rPr lang="es-PE" sz="1200" dirty="0"/>
              <a:t>La mitad considera que la corrupción habrá aumentado y un tercio considera que seguirá igual en los próximos años.</a:t>
            </a:r>
          </a:p>
          <a:p>
            <a:endParaRPr lang="es-PE" baseline="0" dirty="0"/>
          </a:p>
          <a:p>
            <a:r>
              <a:rPr lang="es-PE" baseline="0" dirty="0"/>
              <a:t>Si sumamos las percepciones negativas, tenemos que el 84% de participantes considera que de acá a 5 años la corrupción habrá aumentado o seguirá igual. </a:t>
            </a:r>
          </a:p>
          <a:p>
            <a:endParaRPr lang="es-PE" baseline="0" dirty="0"/>
          </a:p>
          <a:p>
            <a:r>
              <a:rPr lang="es-PE" baseline="0" dirty="0"/>
              <a:t>Además también se observa que el pesimismo ha aumentado en las 3 ultimas encuestas.</a:t>
            </a:r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CDB98-AC21-4384-9519-C0EF80A8FBC6}" type="slidenum">
              <a:rPr lang="es-PE" smtClean="0"/>
              <a:pPr/>
              <a:t>11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307226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PE" dirty="0" smtClean="0"/>
              <a:t>https://www.proetica.org.pe/casos-emblematicos/caso-lava-jato/</a:t>
            </a:r>
          </a:p>
          <a:p>
            <a:pPr marL="0" indent="0">
              <a:buNone/>
            </a:pPr>
            <a:endParaRPr lang="es-PE" dirty="0" smtClean="0"/>
          </a:p>
          <a:p>
            <a:r>
              <a:rPr lang="es-PE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¿Cómo operaba </a:t>
            </a:r>
            <a:r>
              <a:rPr lang="es-PE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Odebrecht</a:t>
            </a:r>
            <a:r>
              <a:rPr lang="es-PE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es-PE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Odebrecht</a:t>
            </a:r>
            <a:r>
              <a:rPr lang="es-PE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conseguía inflar los costos de las obras a partir de la firma de numerosas adendas. En el Perú, por ejemplo, la carretera Interoceánica fue valorizada en US$800 millones. Diez años después valía US$2.000 millones. </a:t>
            </a:r>
            <a:r>
              <a:rPr lang="es-PE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Odebrecht</a:t>
            </a:r>
            <a:r>
              <a:rPr lang="es-PE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montó un “departamento de coimas” (propinas en portugués) con el nombre formal de Departamento de Operaciones Estructuradas, en paralelo a la contabilidad oficial, para pagar los sobornos a funcionarios dentro y fuera de Brasil. Usó un sistema secreto de comunicaciones —</a:t>
            </a:r>
            <a:r>
              <a:rPr lang="es-PE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Drousys</a:t>
            </a:r>
            <a:r>
              <a:rPr lang="es-PE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 para registrar los pagos.</a:t>
            </a:r>
          </a:p>
          <a:p>
            <a:endParaRPr lang="es-PE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PE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¿Cuánto dinero gastó </a:t>
            </a:r>
            <a:r>
              <a:rPr lang="es-PE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Odebrecht</a:t>
            </a:r>
            <a:r>
              <a:rPr lang="es-PE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coimas?</a:t>
            </a:r>
          </a:p>
          <a:p>
            <a:r>
              <a:rPr lang="es-PE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Ante la justicia estadounidense, </a:t>
            </a:r>
            <a:r>
              <a:rPr lang="es-PE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Odebrecht</a:t>
            </a:r>
            <a:r>
              <a:rPr lang="es-PE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reconoció que entre los años 2001 y 2016 pagó US$788 millones en sobornos para más de 100 proyectos en 12 países: Angola, Argentina, Brasil, Colombia, República Dominicana, Ecuador, Guatemala, México, Mozambique, Panamá, Perú y Venezuela. Braskem, el brazo petroquímico de </a:t>
            </a:r>
            <a:r>
              <a:rPr lang="es-PE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Odebrecht</a:t>
            </a:r>
            <a:r>
              <a:rPr lang="es-PE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pagó US$250 millones entre el 2006 y el 2014. Sin embargo, el ex jefe del Departamento de Operaciones Estructuradas (conocido como el departamento de sobornos), </a:t>
            </a:r>
            <a:r>
              <a:rPr lang="es-PE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Hilberto</a:t>
            </a:r>
            <a:r>
              <a:rPr lang="es-PE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PE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Mascarenhas</a:t>
            </a:r>
            <a:r>
              <a:rPr lang="es-PE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Silva, confesó a las autoridades de Brasil —en el marco de la delación premiada— que entre los años 2006 y 2014 </a:t>
            </a:r>
            <a:r>
              <a:rPr lang="es-PE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Odebrecht</a:t>
            </a:r>
            <a:r>
              <a:rPr lang="es-PE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realizó pagos ilícitos por casi US$3.390 millones.</a:t>
            </a:r>
          </a:p>
          <a:p>
            <a:endParaRPr lang="es-PE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PE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¿Cuánto dinero entregó </a:t>
            </a:r>
            <a:r>
              <a:rPr lang="es-PE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Odebrecht</a:t>
            </a:r>
            <a:r>
              <a:rPr lang="es-PE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sobornos en el Perú?</a:t>
            </a:r>
          </a:p>
          <a:p>
            <a:r>
              <a:rPr lang="es-PE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Ante la justicia estadounidense, Marcelo </a:t>
            </a:r>
            <a:r>
              <a:rPr lang="es-PE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Odebrecht</a:t>
            </a:r>
            <a:r>
              <a:rPr lang="es-PE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reconoció el pago de US$29 millones en sobornos a funcionarios de gobierno peruano entre los años 2005 y 2014, que involucra a los ex presidentes Alejandro Toledo, Alan García y Ollanta Humala. En ese lapso, </a:t>
            </a:r>
            <a:r>
              <a:rPr lang="es-PE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Odebrecht</a:t>
            </a:r>
            <a:r>
              <a:rPr lang="es-PE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obtuvo US$143 millones en beneficios ilegales. Sin embargo, los sobornos que se conocen hasta ahora alcanzan los US$36 millones: A los ex presidentes Alejandro Toledo, Alan García y Ollanta Humala se les acusa de haber recibido US$20 millones, US$1 millón y US$3 millones respectivamente. A eso se suman US$8 millones para la adjudicación del Metro de Lima y US$4 millones por el proyecto Costa Verde.</a:t>
            </a:r>
          </a:p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CDB98-AC21-4384-9519-C0EF80A8FBC6}" type="slidenum">
              <a:rPr lang="es-PE" smtClean="0"/>
              <a:pPr/>
              <a:t>12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41738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7" indent="0" algn="ctr">
              <a:buNone/>
              <a:defRPr sz="2000"/>
            </a:lvl2pPr>
            <a:lvl3pPr marL="914218" indent="0" algn="ctr">
              <a:buNone/>
              <a:defRPr sz="1900"/>
            </a:lvl3pPr>
            <a:lvl4pPr marL="1371328" indent="0" algn="ctr">
              <a:buNone/>
              <a:defRPr sz="1600"/>
            </a:lvl4pPr>
            <a:lvl5pPr marL="1828437" indent="0" algn="ctr">
              <a:buNone/>
              <a:defRPr sz="1600"/>
            </a:lvl5pPr>
            <a:lvl6pPr marL="2285550" indent="0" algn="ctr">
              <a:buNone/>
              <a:defRPr sz="1600"/>
            </a:lvl6pPr>
            <a:lvl7pPr marL="2742654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7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88E78-D70C-4C8D-A2AD-A527F36C3A38}" type="datetimeFigureOut">
              <a:rPr lang="es-PE" smtClean="0"/>
              <a:pPr/>
              <a:t>16/10/2019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276AA-6564-4C57-A08D-BDE88D90C6BC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95275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88E78-D70C-4C8D-A2AD-A527F36C3A38}" type="datetimeFigureOut">
              <a:rPr lang="es-PE" smtClean="0"/>
              <a:pPr/>
              <a:t>16/10/2019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276AA-6564-4C57-A08D-BDE88D90C6BC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77334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2" y="365135"/>
            <a:ext cx="2628900" cy="5811839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3" y="365135"/>
            <a:ext cx="7734300" cy="5811839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88E78-D70C-4C8D-A2AD-A527F36C3A38}" type="datetimeFigureOut">
              <a:rPr lang="es-PE" smtClean="0"/>
              <a:pPr/>
              <a:t>16/10/2019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276AA-6564-4C57-A08D-BDE88D90C6BC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82908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O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add emphasis part of title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09847" y="331107"/>
            <a:ext cx="8967721" cy="590212"/>
          </a:xfrm>
        </p:spPr>
        <p:txBody>
          <a:bodyPr anchor="b">
            <a:normAutofit/>
          </a:bodyPr>
          <a:lstStyle>
            <a:lvl1pPr marL="0" indent="0">
              <a:buNone/>
              <a:defRPr sz="25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330214" y="1851257"/>
            <a:ext cx="10493855" cy="352401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7189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41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6CD7D-6BE5-4571-BD27-30C6AD4F80A5}" type="datetime1">
              <a:rPr lang="es-PE"/>
              <a:pPr>
                <a:defRPr/>
              </a:pPr>
              <a:t>16/10/2019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086D7-35D4-49EF-9CFB-888A0441DB45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7AC35A-1B52-4B62-B364-FA744587996D}" type="datetime1">
              <a:rPr lang="es-PE"/>
              <a:pPr>
                <a:defRPr/>
              </a:pPr>
              <a:t>16/10/2019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94212B-926B-4D2A-9595-A066172EAA45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45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3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39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A8F8A-44CD-4DCF-AAA0-FE49725A8A09}" type="datetime1">
              <a:rPr lang="es-PE"/>
              <a:pPr>
                <a:defRPr/>
              </a:pPr>
              <a:t>16/10/2019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0E77E-8CEB-4F6F-AC54-D5FBA1A2C907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5A7A3-E8E9-423F-87D2-507FB536C667}" type="datetime1">
              <a:rPr lang="es-PE"/>
              <a:pPr>
                <a:defRPr/>
              </a:pPr>
              <a:t>16/10/2019</a:t>
            </a:fld>
            <a:endParaRPr lang="es-PE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E070C8-F18E-4C9B-BF70-0F1F820175F6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59" indent="0">
              <a:buNone/>
              <a:defRPr sz="2700" b="1"/>
            </a:lvl2pPr>
            <a:lvl3pPr marL="1218930" indent="0">
              <a:buNone/>
              <a:defRPr sz="2400" b="1"/>
            </a:lvl3pPr>
            <a:lvl4pPr marL="1828392" indent="0">
              <a:buNone/>
              <a:defRPr sz="2100" b="1"/>
            </a:lvl4pPr>
            <a:lvl5pPr marL="2437858" indent="0">
              <a:buNone/>
              <a:defRPr sz="2100" b="1"/>
            </a:lvl5pPr>
            <a:lvl6pPr marL="3047316" indent="0">
              <a:buNone/>
              <a:defRPr sz="2100" b="1"/>
            </a:lvl6pPr>
            <a:lvl7pPr marL="3656775" indent="0">
              <a:buNone/>
              <a:defRPr sz="2100" b="1"/>
            </a:lvl7pPr>
            <a:lvl8pPr marL="4266240" indent="0">
              <a:buNone/>
              <a:defRPr sz="2100" b="1"/>
            </a:lvl8pPr>
            <a:lvl9pPr marL="4875703" indent="0">
              <a:buNone/>
              <a:defRPr sz="21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8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59" indent="0">
              <a:buNone/>
              <a:defRPr sz="2700" b="1"/>
            </a:lvl2pPr>
            <a:lvl3pPr marL="1218930" indent="0">
              <a:buNone/>
              <a:defRPr sz="2400" b="1"/>
            </a:lvl3pPr>
            <a:lvl4pPr marL="1828392" indent="0">
              <a:buNone/>
              <a:defRPr sz="2100" b="1"/>
            </a:lvl4pPr>
            <a:lvl5pPr marL="2437858" indent="0">
              <a:buNone/>
              <a:defRPr sz="2100" b="1"/>
            </a:lvl5pPr>
            <a:lvl6pPr marL="3047316" indent="0">
              <a:buNone/>
              <a:defRPr sz="2100" b="1"/>
            </a:lvl6pPr>
            <a:lvl7pPr marL="3656775" indent="0">
              <a:buNone/>
              <a:defRPr sz="2100" b="1"/>
            </a:lvl7pPr>
            <a:lvl8pPr marL="4266240" indent="0">
              <a:buNone/>
              <a:defRPr sz="2100" b="1"/>
            </a:lvl8pPr>
            <a:lvl9pPr marL="4875703" indent="0">
              <a:buNone/>
              <a:defRPr sz="21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8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1B264-1089-4478-BEAD-CD296D5A5B20}" type="datetime1">
              <a:rPr lang="es-PE"/>
              <a:pPr>
                <a:defRPr/>
              </a:pPr>
              <a:t>16/10/2019</a:t>
            </a:fld>
            <a:endParaRPr lang="es-PE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0BFEA-821C-48E9-ABD4-264C6068B8B2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E9443-5597-4D20-9C97-6C73DD0F14E2}" type="datetime1">
              <a:rPr lang="es-PE"/>
              <a:pPr>
                <a:defRPr/>
              </a:pPr>
              <a:t>16/10/2019</a:t>
            </a:fld>
            <a:endParaRPr lang="es-PE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CA8B9-DE0A-446A-B255-D646C0FB5D25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8FD6AA-5FEC-4D2F-856D-C04126A9D73E}" type="datetime1">
              <a:rPr lang="es-PE"/>
              <a:pPr>
                <a:defRPr/>
              </a:pPr>
              <a:t>16/10/2019</a:t>
            </a:fld>
            <a:endParaRPr lang="es-PE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22E73E-9731-4F3D-91E3-E90FD12A03D0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88E78-D70C-4C8D-A2AD-A527F36C3A38}" type="datetimeFigureOut">
              <a:rPr lang="es-PE" smtClean="0"/>
              <a:pPr/>
              <a:t>16/10/2019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276AA-6564-4C57-A08D-BDE88D90C6BC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7291842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7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59" indent="0">
              <a:buNone/>
              <a:defRPr sz="1600"/>
            </a:lvl2pPr>
            <a:lvl3pPr marL="1218930" indent="0">
              <a:buNone/>
              <a:defRPr sz="1300"/>
            </a:lvl3pPr>
            <a:lvl4pPr marL="1828392" indent="0">
              <a:buNone/>
              <a:defRPr sz="1200"/>
            </a:lvl4pPr>
            <a:lvl5pPr marL="2437858" indent="0">
              <a:buNone/>
              <a:defRPr sz="1200"/>
            </a:lvl5pPr>
            <a:lvl6pPr marL="3047316" indent="0">
              <a:buNone/>
              <a:defRPr sz="1200"/>
            </a:lvl6pPr>
            <a:lvl7pPr marL="3656775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4C10B-F5A8-4B0A-8037-642417D250EE}" type="datetime1">
              <a:rPr lang="es-PE"/>
              <a:pPr>
                <a:defRPr/>
              </a:pPr>
              <a:t>16/10/2019</a:t>
            </a:fld>
            <a:endParaRPr lang="es-PE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05B8EE-66D1-479F-9689-D3719CEF6BFE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300"/>
            </a:lvl1pPr>
            <a:lvl2pPr marL="609459" indent="0">
              <a:buNone/>
              <a:defRPr sz="3700"/>
            </a:lvl2pPr>
            <a:lvl3pPr marL="1218930" indent="0">
              <a:buNone/>
              <a:defRPr sz="3200"/>
            </a:lvl3pPr>
            <a:lvl4pPr marL="1828392" indent="0">
              <a:buNone/>
              <a:defRPr sz="2700"/>
            </a:lvl4pPr>
            <a:lvl5pPr marL="2437858" indent="0">
              <a:buNone/>
              <a:defRPr sz="2700"/>
            </a:lvl5pPr>
            <a:lvl6pPr marL="3047316" indent="0">
              <a:buNone/>
              <a:defRPr sz="2700"/>
            </a:lvl6pPr>
            <a:lvl7pPr marL="3656775" indent="0">
              <a:buNone/>
              <a:defRPr sz="2700"/>
            </a:lvl7pPr>
            <a:lvl8pPr marL="4266240" indent="0">
              <a:buNone/>
              <a:defRPr sz="2700"/>
            </a:lvl8pPr>
            <a:lvl9pPr marL="4875703" indent="0">
              <a:buNone/>
              <a:defRPr sz="2700"/>
            </a:lvl9pPr>
          </a:lstStyle>
          <a:p>
            <a:pPr lvl="0"/>
            <a:endParaRPr lang="es-PE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53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59" indent="0">
              <a:buNone/>
              <a:defRPr sz="1600"/>
            </a:lvl2pPr>
            <a:lvl3pPr marL="1218930" indent="0">
              <a:buNone/>
              <a:defRPr sz="1300"/>
            </a:lvl3pPr>
            <a:lvl4pPr marL="1828392" indent="0">
              <a:buNone/>
              <a:defRPr sz="1200"/>
            </a:lvl4pPr>
            <a:lvl5pPr marL="2437858" indent="0">
              <a:buNone/>
              <a:defRPr sz="1200"/>
            </a:lvl5pPr>
            <a:lvl6pPr marL="3047316" indent="0">
              <a:buNone/>
              <a:defRPr sz="1200"/>
            </a:lvl6pPr>
            <a:lvl7pPr marL="3656775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C08A0-A407-40E5-A61F-FA4A0E78F08C}" type="datetime1">
              <a:rPr lang="es-PE"/>
              <a:pPr>
                <a:defRPr/>
              </a:pPr>
              <a:t>16/10/2019</a:t>
            </a:fld>
            <a:endParaRPr lang="es-PE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4161A-B622-4970-AC92-EFDE526C6DCA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133F3-0D69-47D1-91EB-DD2BA9F13D9B}" type="datetime1">
              <a:rPr lang="es-PE"/>
              <a:pPr>
                <a:defRPr/>
              </a:pPr>
              <a:t>16/10/2019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64727-49DB-4367-9C0B-AD06A3D8399C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1C820D-1BEF-4BED-8136-F6EEF7BC6FE5}" type="datetime1">
              <a:rPr lang="es-PE"/>
              <a:pPr>
                <a:defRPr/>
              </a:pPr>
              <a:t>16/10/2019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FF851-C57F-4EC1-ACCD-BD122E67896D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O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add emphasis part of title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09847" y="331107"/>
            <a:ext cx="8967721" cy="590212"/>
          </a:xfrm>
        </p:spPr>
        <p:txBody>
          <a:bodyPr anchor="b">
            <a:normAutofit/>
          </a:bodyPr>
          <a:lstStyle>
            <a:lvl1pPr marL="0" indent="0">
              <a:buNone/>
              <a:defRPr sz="25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330214" y="1851257"/>
            <a:ext cx="10493855" cy="352401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7189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40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6CD7D-6BE5-4571-BD27-30C6AD4F80A5}" type="datetime1">
              <a:rPr lang="es-PE"/>
              <a:pPr>
                <a:defRPr/>
              </a:pPr>
              <a:t>16/10/2019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086D7-35D4-49EF-9CFB-888A0441DB45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7AC35A-1B52-4B62-B364-FA744587996D}" type="datetime1">
              <a:rPr lang="es-PE"/>
              <a:pPr>
                <a:defRPr/>
              </a:pPr>
              <a:t>16/10/2019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94212B-926B-4D2A-9595-A066172EAA45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47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6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3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9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8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3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8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A8F8A-44CD-4DCF-AAA0-FE49725A8A09}" type="datetime1">
              <a:rPr lang="es-PE"/>
              <a:pPr>
                <a:defRPr/>
              </a:pPr>
              <a:t>16/10/2019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0E77E-8CEB-4F6F-AC54-D5FBA1A2C907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5A7A3-E8E9-423F-87D2-507FB536C667}" type="datetime1">
              <a:rPr lang="es-PE"/>
              <a:pPr>
                <a:defRPr/>
              </a:pPr>
              <a:t>16/10/2019</a:t>
            </a:fld>
            <a:endParaRPr lang="es-PE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E070C8-F18E-4C9B-BF70-0F1F820175F6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75" indent="0">
              <a:buNone/>
              <a:defRPr sz="2700" b="1"/>
            </a:lvl2pPr>
            <a:lvl3pPr marL="1218960" indent="0">
              <a:buNone/>
              <a:defRPr sz="2400" b="1"/>
            </a:lvl3pPr>
            <a:lvl4pPr marL="1828437" indent="0">
              <a:buNone/>
              <a:defRPr sz="2100" b="1"/>
            </a:lvl4pPr>
            <a:lvl5pPr marL="2437918" indent="0">
              <a:buNone/>
              <a:defRPr sz="2100" b="1"/>
            </a:lvl5pPr>
            <a:lvl6pPr marL="3047392" indent="0">
              <a:buNone/>
              <a:defRPr sz="2100" b="1"/>
            </a:lvl6pPr>
            <a:lvl7pPr marL="3656867" indent="0">
              <a:buNone/>
              <a:defRPr sz="2100" b="1"/>
            </a:lvl7pPr>
            <a:lvl8pPr marL="4266347" indent="0">
              <a:buNone/>
              <a:defRPr sz="2100" b="1"/>
            </a:lvl8pPr>
            <a:lvl9pPr marL="4875825" indent="0">
              <a:buNone/>
              <a:defRPr sz="21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86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75" indent="0">
              <a:buNone/>
              <a:defRPr sz="2700" b="1"/>
            </a:lvl2pPr>
            <a:lvl3pPr marL="1218960" indent="0">
              <a:buNone/>
              <a:defRPr sz="2400" b="1"/>
            </a:lvl3pPr>
            <a:lvl4pPr marL="1828437" indent="0">
              <a:buNone/>
              <a:defRPr sz="2100" b="1"/>
            </a:lvl4pPr>
            <a:lvl5pPr marL="2437918" indent="0">
              <a:buNone/>
              <a:defRPr sz="2100" b="1"/>
            </a:lvl5pPr>
            <a:lvl6pPr marL="3047392" indent="0">
              <a:buNone/>
              <a:defRPr sz="2100" b="1"/>
            </a:lvl6pPr>
            <a:lvl7pPr marL="3656867" indent="0">
              <a:buNone/>
              <a:defRPr sz="2100" b="1"/>
            </a:lvl7pPr>
            <a:lvl8pPr marL="4266347" indent="0">
              <a:buNone/>
              <a:defRPr sz="2100" b="1"/>
            </a:lvl8pPr>
            <a:lvl9pPr marL="4875825" indent="0">
              <a:buNone/>
              <a:defRPr sz="21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86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1B264-1089-4478-BEAD-CD296D5A5B20}" type="datetime1">
              <a:rPr lang="es-PE"/>
              <a:pPr>
                <a:defRPr/>
              </a:pPr>
              <a:t>16/10/2019</a:t>
            </a:fld>
            <a:endParaRPr lang="es-PE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0BFEA-821C-48E9-ABD4-264C6068B8B2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4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88E78-D70C-4C8D-A2AD-A527F36C3A38}" type="datetimeFigureOut">
              <a:rPr lang="es-PE" smtClean="0"/>
              <a:pPr/>
              <a:t>16/10/2019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276AA-6564-4C57-A08D-BDE88D90C6BC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03501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E9443-5597-4D20-9C97-6C73DD0F14E2}" type="datetime1">
              <a:rPr lang="es-PE"/>
              <a:pPr>
                <a:defRPr/>
              </a:pPr>
              <a:t>16/10/2019</a:t>
            </a:fld>
            <a:endParaRPr lang="es-PE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CA8B9-DE0A-446A-B255-D646C0FB5D25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8FD6AA-5FEC-4D2F-856D-C04126A9D73E}" type="datetime1">
              <a:rPr lang="es-PE"/>
              <a:pPr>
                <a:defRPr/>
              </a:pPr>
              <a:t>16/10/2019</a:t>
            </a:fld>
            <a:endParaRPr lang="es-PE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22E73E-9731-4F3D-91E3-E90FD12A03D0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7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75" indent="0">
              <a:buNone/>
              <a:defRPr sz="1600"/>
            </a:lvl2pPr>
            <a:lvl3pPr marL="1218960" indent="0">
              <a:buNone/>
              <a:defRPr sz="1300"/>
            </a:lvl3pPr>
            <a:lvl4pPr marL="1828437" indent="0">
              <a:buNone/>
              <a:defRPr sz="1200"/>
            </a:lvl4pPr>
            <a:lvl5pPr marL="2437918" indent="0">
              <a:buNone/>
              <a:defRPr sz="1200"/>
            </a:lvl5pPr>
            <a:lvl6pPr marL="3047392" indent="0">
              <a:buNone/>
              <a:defRPr sz="1200"/>
            </a:lvl6pPr>
            <a:lvl7pPr marL="3656867" indent="0">
              <a:buNone/>
              <a:defRPr sz="1200"/>
            </a:lvl7pPr>
            <a:lvl8pPr marL="4266347" indent="0">
              <a:buNone/>
              <a:defRPr sz="1200"/>
            </a:lvl8pPr>
            <a:lvl9pPr marL="4875825" indent="0">
              <a:buNone/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4C10B-F5A8-4B0A-8037-642417D250EE}" type="datetime1">
              <a:rPr lang="es-PE"/>
              <a:pPr>
                <a:defRPr/>
              </a:pPr>
              <a:t>16/10/2019</a:t>
            </a:fld>
            <a:endParaRPr lang="es-PE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05B8EE-66D1-479F-9689-D3719CEF6BFE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300"/>
            </a:lvl1pPr>
            <a:lvl2pPr marL="609475" indent="0">
              <a:buNone/>
              <a:defRPr sz="3700"/>
            </a:lvl2pPr>
            <a:lvl3pPr marL="1218960" indent="0">
              <a:buNone/>
              <a:defRPr sz="3200"/>
            </a:lvl3pPr>
            <a:lvl4pPr marL="1828437" indent="0">
              <a:buNone/>
              <a:defRPr sz="2700"/>
            </a:lvl4pPr>
            <a:lvl5pPr marL="2437918" indent="0">
              <a:buNone/>
              <a:defRPr sz="2700"/>
            </a:lvl5pPr>
            <a:lvl6pPr marL="3047392" indent="0">
              <a:buNone/>
              <a:defRPr sz="2700"/>
            </a:lvl6pPr>
            <a:lvl7pPr marL="3656867" indent="0">
              <a:buNone/>
              <a:defRPr sz="2700"/>
            </a:lvl7pPr>
            <a:lvl8pPr marL="4266347" indent="0">
              <a:buNone/>
              <a:defRPr sz="2700"/>
            </a:lvl8pPr>
            <a:lvl9pPr marL="4875825" indent="0">
              <a:buNone/>
              <a:defRPr sz="2700"/>
            </a:lvl9pPr>
          </a:lstStyle>
          <a:p>
            <a:pPr lvl="0"/>
            <a:endParaRPr lang="es-PE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5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75" indent="0">
              <a:buNone/>
              <a:defRPr sz="1600"/>
            </a:lvl2pPr>
            <a:lvl3pPr marL="1218960" indent="0">
              <a:buNone/>
              <a:defRPr sz="1300"/>
            </a:lvl3pPr>
            <a:lvl4pPr marL="1828437" indent="0">
              <a:buNone/>
              <a:defRPr sz="1200"/>
            </a:lvl4pPr>
            <a:lvl5pPr marL="2437918" indent="0">
              <a:buNone/>
              <a:defRPr sz="1200"/>
            </a:lvl5pPr>
            <a:lvl6pPr marL="3047392" indent="0">
              <a:buNone/>
              <a:defRPr sz="1200"/>
            </a:lvl6pPr>
            <a:lvl7pPr marL="3656867" indent="0">
              <a:buNone/>
              <a:defRPr sz="1200"/>
            </a:lvl7pPr>
            <a:lvl8pPr marL="4266347" indent="0">
              <a:buNone/>
              <a:defRPr sz="1200"/>
            </a:lvl8pPr>
            <a:lvl9pPr marL="4875825" indent="0">
              <a:buNone/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C08A0-A407-40E5-A61F-FA4A0E78F08C}" type="datetime1">
              <a:rPr lang="es-PE"/>
              <a:pPr>
                <a:defRPr/>
              </a:pPr>
              <a:t>16/10/2019</a:t>
            </a:fld>
            <a:endParaRPr lang="es-PE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4161A-B622-4970-AC92-EFDE526C6DCA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133F3-0D69-47D1-91EB-DD2BA9F13D9B}" type="datetime1">
              <a:rPr lang="es-PE"/>
              <a:pPr>
                <a:defRPr/>
              </a:pPr>
              <a:t>16/10/2019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64727-49DB-4367-9C0B-AD06A3D8399C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1C820D-1BEF-4BED-8136-F6EEF7BC6FE5}" type="datetime1">
              <a:rPr lang="es-PE"/>
              <a:pPr>
                <a:defRPr/>
              </a:pPr>
              <a:t>16/10/2019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FF851-C57F-4EC1-ACCD-BD122E67896D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O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add emphasis part of title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09846" y="331107"/>
            <a:ext cx="8967721" cy="590212"/>
          </a:xfrm>
        </p:spPr>
        <p:txBody>
          <a:bodyPr anchor="b">
            <a:normAutofit/>
          </a:bodyPr>
          <a:lstStyle>
            <a:lvl1pPr marL="0" indent="0">
              <a:buNone/>
              <a:defRPr sz="25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330208" y="1851257"/>
            <a:ext cx="10493855" cy="352401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7189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37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0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6CD7D-6BE5-4571-BD27-30C6AD4F80A5}" type="datetime1">
              <a:rPr lang="es-PE"/>
              <a:pPr>
                <a:defRPr/>
              </a:pPr>
              <a:t>16/10/2019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086D7-35D4-49EF-9CFB-888A0441DB45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7AC35A-1B52-4B62-B364-FA744587996D}" type="datetime1">
              <a:rPr lang="es-PE"/>
              <a:pPr>
                <a:defRPr/>
              </a:pPr>
              <a:t>16/10/2019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94212B-926B-4D2A-9595-A066172EAA45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0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02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52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03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54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0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5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06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A8F8A-44CD-4DCF-AAA0-FE49725A8A09}" type="datetime1">
              <a:rPr lang="es-PE"/>
              <a:pPr>
                <a:defRPr/>
              </a:pPr>
              <a:t>16/10/2019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0E77E-8CEB-4F6F-AC54-D5FBA1A2C907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88E78-D70C-4C8D-A2AD-A527F36C3A38}" type="datetimeFigureOut">
              <a:rPr lang="es-PE" smtClean="0"/>
              <a:pPr/>
              <a:t>16/10/2019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276AA-6564-4C57-A08D-BDE88D90C6BC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506903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5A7A3-E8E9-423F-87D2-507FB536C667}" type="datetime1">
              <a:rPr lang="es-PE"/>
              <a:pPr>
                <a:defRPr/>
              </a:pPr>
              <a:t>16/10/2019</a:t>
            </a:fld>
            <a:endParaRPr lang="es-PE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E070C8-F18E-4C9B-BF70-0F1F820175F6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07" indent="0">
              <a:buNone/>
              <a:defRPr sz="2700" b="1"/>
            </a:lvl2pPr>
            <a:lvl3pPr marL="1219020" indent="0">
              <a:buNone/>
              <a:defRPr sz="2400" b="1"/>
            </a:lvl3pPr>
            <a:lvl4pPr marL="1828528" indent="0">
              <a:buNone/>
              <a:defRPr sz="2100" b="1"/>
            </a:lvl4pPr>
            <a:lvl5pPr marL="2438038" indent="0">
              <a:buNone/>
              <a:defRPr sz="2100" b="1"/>
            </a:lvl5pPr>
            <a:lvl6pPr marL="3047544" indent="0">
              <a:buNone/>
              <a:defRPr sz="2100" b="1"/>
            </a:lvl6pPr>
            <a:lvl7pPr marL="3657051" indent="0">
              <a:buNone/>
              <a:defRPr sz="2100" b="1"/>
            </a:lvl7pPr>
            <a:lvl8pPr marL="4266560" indent="0">
              <a:buNone/>
              <a:defRPr sz="2100" b="1"/>
            </a:lvl8pPr>
            <a:lvl9pPr marL="4876069" indent="0">
              <a:buNone/>
              <a:defRPr sz="21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84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07" indent="0">
              <a:buNone/>
              <a:defRPr sz="2700" b="1"/>
            </a:lvl2pPr>
            <a:lvl3pPr marL="1219020" indent="0">
              <a:buNone/>
              <a:defRPr sz="2400" b="1"/>
            </a:lvl3pPr>
            <a:lvl4pPr marL="1828528" indent="0">
              <a:buNone/>
              <a:defRPr sz="2100" b="1"/>
            </a:lvl4pPr>
            <a:lvl5pPr marL="2438038" indent="0">
              <a:buNone/>
              <a:defRPr sz="2100" b="1"/>
            </a:lvl5pPr>
            <a:lvl6pPr marL="3047544" indent="0">
              <a:buNone/>
              <a:defRPr sz="2100" b="1"/>
            </a:lvl6pPr>
            <a:lvl7pPr marL="3657051" indent="0">
              <a:buNone/>
              <a:defRPr sz="2100" b="1"/>
            </a:lvl7pPr>
            <a:lvl8pPr marL="4266560" indent="0">
              <a:buNone/>
              <a:defRPr sz="2100" b="1"/>
            </a:lvl8pPr>
            <a:lvl9pPr marL="4876069" indent="0">
              <a:buNone/>
              <a:defRPr sz="21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84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1B264-1089-4478-BEAD-CD296D5A5B20}" type="datetime1">
              <a:rPr lang="es-PE"/>
              <a:pPr>
                <a:defRPr/>
              </a:pPr>
              <a:t>16/10/2019</a:t>
            </a:fld>
            <a:endParaRPr lang="es-PE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0BFEA-821C-48E9-ABD4-264C6068B8B2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E9443-5597-4D20-9C97-6C73DD0F14E2}" type="datetime1">
              <a:rPr lang="es-PE"/>
              <a:pPr>
                <a:defRPr/>
              </a:pPr>
              <a:t>16/10/2019</a:t>
            </a:fld>
            <a:endParaRPr lang="es-PE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CA8B9-DE0A-446A-B255-D646C0FB5D25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8FD6AA-5FEC-4D2F-856D-C04126A9D73E}" type="datetime1">
              <a:rPr lang="es-PE"/>
              <a:pPr>
                <a:defRPr/>
              </a:pPr>
              <a:t>16/10/2019</a:t>
            </a:fld>
            <a:endParaRPr lang="es-PE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22E73E-9731-4F3D-91E3-E90FD12A03D0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7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62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07" indent="0">
              <a:buNone/>
              <a:defRPr sz="1600"/>
            </a:lvl2pPr>
            <a:lvl3pPr marL="1219020" indent="0">
              <a:buNone/>
              <a:defRPr sz="1300"/>
            </a:lvl3pPr>
            <a:lvl4pPr marL="1828528" indent="0">
              <a:buNone/>
              <a:defRPr sz="1200"/>
            </a:lvl4pPr>
            <a:lvl5pPr marL="2438038" indent="0">
              <a:buNone/>
              <a:defRPr sz="1200"/>
            </a:lvl5pPr>
            <a:lvl6pPr marL="3047544" indent="0">
              <a:buNone/>
              <a:defRPr sz="1200"/>
            </a:lvl6pPr>
            <a:lvl7pPr marL="3657051" indent="0">
              <a:buNone/>
              <a:defRPr sz="1200"/>
            </a:lvl7pPr>
            <a:lvl8pPr marL="4266560" indent="0">
              <a:buNone/>
              <a:defRPr sz="1200"/>
            </a:lvl8pPr>
            <a:lvl9pPr marL="4876069" indent="0">
              <a:buNone/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4C10B-F5A8-4B0A-8037-642417D250EE}" type="datetime1">
              <a:rPr lang="es-PE"/>
              <a:pPr>
                <a:defRPr/>
              </a:pPr>
              <a:t>16/10/2019</a:t>
            </a:fld>
            <a:endParaRPr lang="es-PE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05B8EE-66D1-479F-9689-D3719CEF6BFE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300"/>
            </a:lvl1pPr>
            <a:lvl2pPr marL="609507" indent="0">
              <a:buNone/>
              <a:defRPr sz="3700"/>
            </a:lvl2pPr>
            <a:lvl3pPr marL="1219020" indent="0">
              <a:buNone/>
              <a:defRPr sz="3200"/>
            </a:lvl3pPr>
            <a:lvl4pPr marL="1828528" indent="0">
              <a:buNone/>
              <a:defRPr sz="2700"/>
            </a:lvl4pPr>
            <a:lvl5pPr marL="2438038" indent="0">
              <a:buNone/>
              <a:defRPr sz="2700"/>
            </a:lvl5pPr>
            <a:lvl6pPr marL="3047544" indent="0">
              <a:buNone/>
              <a:defRPr sz="2700"/>
            </a:lvl6pPr>
            <a:lvl7pPr marL="3657051" indent="0">
              <a:buNone/>
              <a:defRPr sz="2700"/>
            </a:lvl7pPr>
            <a:lvl8pPr marL="4266560" indent="0">
              <a:buNone/>
              <a:defRPr sz="2700"/>
            </a:lvl8pPr>
            <a:lvl9pPr marL="4876069" indent="0">
              <a:buNone/>
              <a:defRPr sz="2700"/>
            </a:lvl9pPr>
          </a:lstStyle>
          <a:p>
            <a:pPr lvl="0"/>
            <a:endParaRPr lang="es-PE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4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07" indent="0">
              <a:buNone/>
              <a:defRPr sz="1600"/>
            </a:lvl2pPr>
            <a:lvl3pPr marL="1219020" indent="0">
              <a:buNone/>
              <a:defRPr sz="1300"/>
            </a:lvl3pPr>
            <a:lvl4pPr marL="1828528" indent="0">
              <a:buNone/>
              <a:defRPr sz="1200"/>
            </a:lvl4pPr>
            <a:lvl5pPr marL="2438038" indent="0">
              <a:buNone/>
              <a:defRPr sz="1200"/>
            </a:lvl5pPr>
            <a:lvl6pPr marL="3047544" indent="0">
              <a:buNone/>
              <a:defRPr sz="1200"/>
            </a:lvl6pPr>
            <a:lvl7pPr marL="3657051" indent="0">
              <a:buNone/>
              <a:defRPr sz="1200"/>
            </a:lvl7pPr>
            <a:lvl8pPr marL="4266560" indent="0">
              <a:buNone/>
              <a:defRPr sz="1200"/>
            </a:lvl8pPr>
            <a:lvl9pPr marL="4876069" indent="0">
              <a:buNone/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C08A0-A407-40E5-A61F-FA4A0E78F08C}" type="datetime1">
              <a:rPr lang="es-PE"/>
              <a:pPr>
                <a:defRPr/>
              </a:pPr>
              <a:t>16/10/2019</a:t>
            </a:fld>
            <a:endParaRPr lang="es-PE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4161A-B622-4970-AC92-EFDE526C6DCA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133F3-0D69-47D1-91EB-DD2BA9F13D9B}" type="datetime1">
              <a:rPr lang="es-PE"/>
              <a:pPr>
                <a:defRPr/>
              </a:pPr>
              <a:t>16/10/2019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64727-49DB-4367-9C0B-AD06A3D8399C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1C820D-1BEF-4BED-8136-F6EEF7BC6FE5}" type="datetime1">
              <a:rPr lang="es-PE"/>
              <a:pPr>
                <a:defRPr/>
              </a:pPr>
              <a:t>16/10/2019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FF851-C57F-4EC1-ACCD-BD122E67896D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O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add emphasis part of title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09845" y="331107"/>
            <a:ext cx="8967721" cy="590212"/>
          </a:xfrm>
        </p:spPr>
        <p:txBody>
          <a:bodyPr anchor="b">
            <a:normAutofit/>
          </a:bodyPr>
          <a:lstStyle>
            <a:lvl1pPr marL="0" indent="0">
              <a:buNone/>
              <a:defRPr sz="25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330208" y="1851257"/>
            <a:ext cx="10493855" cy="352401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7189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6CD7D-6BE5-4571-BD27-30C6AD4F80A5}" type="datetime1">
              <a:rPr lang="es-PE"/>
              <a:pPr>
                <a:defRPr/>
              </a:pPr>
              <a:t>16/10/2019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086D7-35D4-49EF-9CFB-888A0441DB45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88E78-D70C-4C8D-A2AD-A527F36C3A38}" type="datetimeFigureOut">
              <a:rPr lang="es-PE" smtClean="0"/>
              <a:pPr/>
              <a:t>16/10/2019</a:t>
            </a:fld>
            <a:endParaRPr lang="es-PE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276AA-6564-4C57-A08D-BDE88D90C6BC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872104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7AC35A-1B52-4B62-B364-FA744587996D}" type="datetime1">
              <a:rPr lang="es-PE"/>
              <a:pPr>
                <a:defRPr/>
              </a:pPr>
              <a:t>16/10/2019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94212B-926B-4D2A-9595-A066172EAA45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A8F8A-44CD-4DCF-AAA0-FE49725A8A09}" type="datetime1">
              <a:rPr lang="es-PE"/>
              <a:pPr>
                <a:defRPr/>
              </a:pPr>
              <a:t>16/10/2019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0E77E-8CEB-4F6F-AC54-D5FBA1A2C907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5A7A3-E8E9-423F-87D2-507FB536C667}" type="datetime1">
              <a:rPr lang="es-PE"/>
              <a:pPr>
                <a:defRPr/>
              </a:pPr>
              <a:t>16/10/2019</a:t>
            </a:fld>
            <a:endParaRPr lang="es-PE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E070C8-F18E-4C9B-BF70-0F1F820175F6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1B264-1089-4478-BEAD-CD296D5A5B20}" type="datetime1">
              <a:rPr lang="es-PE"/>
              <a:pPr>
                <a:defRPr/>
              </a:pPr>
              <a:t>16/10/2019</a:t>
            </a:fld>
            <a:endParaRPr lang="es-PE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0BFEA-821C-48E9-ABD4-264C6068B8B2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E9443-5597-4D20-9C97-6C73DD0F14E2}" type="datetime1">
              <a:rPr lang="es-PE"/>
              <a:pPr>
                <a:defRPr/>
              </a:pPr>
              <a:t>16/10/2019</a:t>
            </a:fld>
            <a:endParaRPr lang="es-PE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CA8B9-DE0A-446A-B255-D646C0FB5D25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8FD6AA-5FEC-4D2F-856D-C04126A9D73E}" type="datetime1">
              <a:rPr lang="es-PE"/>
              <a:pPr>
                <a:defRPr/>
              </a:pPr>
              <a:t>16/10/2019</a:t>
            </a:fld>
            <a:endParaRPr lang="es-PE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22E73E-9731-4F3D-91E3-E90FD12A03D0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7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6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4C10B-F5A8-4B0A-8037-642417D250EE}" type="datetime1">
              <a:rPr lang="es-PE"/>
              <a:pPr>
                <a:defRPr/>
              </a:pPr>
              <a:t>16/10/2019</a:t>
            </a:fld>
            <a:endParaRPr lang="es-PE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05B8EE-66D1-479F-9689-D3719CEF6BFE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30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pPr lvl="0"/>
            <a:endParaRPr lang="es-PE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C08A0-A407-40E5-A61F-FA4A0E78F08C}" type="datetime1">
              <a:rPr lang="es-PE"/>
              <a:pPr>
                <a:defRPr/>
              </a:pPr>
              <a:t>16/10/2019</a:t>
            </a:fld>
            <a:endParaRPr lang="es-PE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4161A-B622-4970-AC92-EFDE526C6DCA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133F3-0D69-47D1-91EB-DD2BA9F13D9B}" type="datetime1">
              <a:rPr lang="es-PE"/>
              <a:pPr>
                <a:defRPr/>
              </a:pPr>
              <a:t>16/10/2019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64727-49DB-4367-9C0B-AD06A3D8399C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1C820D-1BEF-4BED-8136-F6EEF7BC6FE5}" type="datetime1">
              <a:rPr lang="es-PE"/>
              <a:pPr>
                <a:defRPr/>
              </a:pPr>
              <a:t>16/10/2019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FF851-C57F-4EC1-ACCD-BD122E67896D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88E78-D70C-4C8D-A2AD-A527F36C3A38}" type="datetimeFigureOut">
              <a:rPr lang="es-PE" smtClean="0"/>
              <a:pPr/>
              <a:t>16/10/2019</a:t>
            </a:fld>
            <a:endParaRPr lang="es-PE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276AA-6564-4C57-A08D-BDE88D90C6BC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8741800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O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add emphasis part of title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09838" y="331107"/>
            <a:ext cx="8967721" cy="590212"/>
          </a:xfrm>
        </p:spPr>
        <p:txBody>
          <a:bodyPr anchor="b">
            <a:normAutofit/>
          </a:bodyPr>
          <a:lstStyle>
            <a:lvl1pPr marL="0" indent="0">
              <a:buNone/>
              <a:defRPr sz="25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330203" y="1851256"/>
            <a:ext cx="10493855" cy="352401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7189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88E78-D70C-4C8D-A2AD-A527F36C3A38}" type="datetimeFigureOut">
              <a:rPr lang="es-PE" smtClean="0"/>
              <a:pPr/>
              <a:t>16/10/2019</a:t>
            </a:fld>
            <a:endParaRPr lang="es-PE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276AA-6564-4C57-A08D-BDE88D90C6BC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63443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7" indent="0">
              <a:buNone/>
              <a:defRPr sz="1500"/>
            </a:lvl2pPr>
            <a:lvl3pPr marL="914218" indent="0">
              <a:buNone/>
              <a:defRPr sz="1200"/>
            </a:lvl3pPr>
            <a:lvl4pPr marL="1371328" indent="0">
              <a:buNone/>
              <a:defRPr sz="1100"/>
            </a:lvl4pPr>
            <a:lvl5pPr marL="1828437" indent="0">
              <a:buNone/>
              <a:defRPr sz="1100"/>
            </a:lvl5pPr>
            <a:lvl6pPr marL="2285550" indent="0">
              <a:buNone/>
              <a:defRPr sz="1100"/>
            </a:lvl6pPr>
            <a:lvl7pPr marL="2742654" indent="0">
              <a:buNone/>
              <a:defRPr sz="1100"/>
            </a:lvl7pPr>
            <a:lvl8pPr marL="3199760" indent="0">
              <a:buNone/>
              <a:defRPr sz="1100"/>
            </a:lvl8pPr>
            <a:lvl9pPr marL="3656867" indent="0">
              <a:buNone/>
              <a:defRPr sz="11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88E78-D70C-4C8D-A2AD-A527F36C3A38}" type="datetimeFigureOut">
              <a:rPr lang="es-PE" smtClean="0"/>
              <a:pPr/>
              <a:t>16/10/2019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276AA-6564-4C57-A08D-BDE88D90C6BC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29971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07" indent="0">
              <a:buNone/>
              <a:defRPr sz="2800"/>
            </a:lvl2pPr>
            <a:lvl3pPr marL="914218" indent="0">
              <a:buNone/>
              <a:defRPr sz="2400"/>
            </a:lvl3pPr>
            <a:lvl4pPr marL="1371328" indent="0">
              <a:buNone/>
              <a:defRPr sz="2000"/>
            </a:lvl4pPr>
            <a:lvl5pPr marL="1828437" indent="0">
              <a:buNone/>
              <a:defRPr sz="2000"/>
            </a:lvl5pPr>
            <a:lvl6pPr marL="2285550" indent="0">
              <a:buNone/>
              <a:defRPr sz="2000"/>
            </a:lvl6pPr>
            <a:lvl7pPr marL="2742654" indent="0">
              <a:buNone/>
              <a:defRPr sz="2000"/>
            </a:lvl7pPr>
            <a:lvl8pPr marL="3199760" indent="0">
              <a:buNone/>
              <a:defRPr sz="2000"/>
            </a:lvl8pPr>
            <a:lvl9pPr marL="3656867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7" indent="0">
              <a:buNone/>
              <a:defRPr sz="1500"/>
            </a:lvl2pPr>
            <a:lvl3pPr marL="914218" indent="0">
              <a:buNone/>
              <a:defRPr sz="1200"/>
            </a:lvl3pPr>
            <a:lvl4pPr marL="1371328" indent="0">
              <a:buNone/>
              <a:defRPr sz="1100"/>
            </a:lvl4pPr>
            <a:lvl5pPr marL="1828437" indent="0">
              <a:buNone/>
              <a:defRPr sz="1100"/>
            </a:lvl5pPr>
            <a:lvl6pPr marL="2285550" indent="0">
              <a:buNone/>
              <a:defRPr sz="1100"/>
            </a:lvl6pPr>
            <a:lvl7pPr marL="2742654" indent="0">
              <a:buNone/>
              <a:defRPr sz="1100"/>
            </a:lvl7pPr>
            <a:lvl8pPr marL="3199760" indent="0">
              <a:buNone/>
              <a:defRPr sz="1100"/>
            </a:lvl8pPr>
            <a:lvl9pPr marL="3656867" indent="0">
              <a:buNone/>
              <a:defRPr sz="11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88E78-D70C-4C8D-A2AD-A527F36C3A38}" type="datetimeFigureOut">
              <a:rPr lang="es-PE" smtClean="0"/>
              <a:pPr/>
              <a:t>16/10/2019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276AA-6564-4C57-A08D-BDE88D90C6BC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75205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24" tIns="45718" rIns="91424" bIns="45718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4" tIns="45718" rIns="91424" bIns="45718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88E78-D70C-4C8D-A2AD-A527F36C3A38}" type="datetimeFigureOut">
              <a:rPr lang="es-PE" smtClean="0"/>
              <a:pPr/>
              <a:t>16/10/2019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3276AA-6564-4C57-A08D-BDE88D90C6BC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71770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 Marcador de título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896" tIns="60948" rIns="121896" bIns="609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s-PE" smtClean="0"/>
          </a:p>
        </p:txBody>
      </p:sp>
      <p:sp>
        <p:nvSpPr>
          <p:cNvPr id="12291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609600" y="1600215"/>
            <a:ext cx="10972800" cy="452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896" tIns="60948" rIns="121896" bIns="609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66"/>
            <a:ext cx="2844800" cy="366183"/>
          </a:xfrm>
          <a:prstGeom prst="rect">
            <a:avLst/>
          </a:prstGeom>
        </p:spPr>
        <p:txBody>
          <a:bodyPr vert="horz" lIns="121896" tIns="60948" rIns="121896" bIns="60948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CEB2334-71DD-4652-A31A-7A04987821F0}" type="datetime1">
              <a:rPr lang="es-PE"/>
              <a:pPr>
                <a:defRPr/>
              </a:pPr>
              <a:t>16/10/2019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66"/>
            <a:ext cx="3860800" cy="366183"/>
          </a:xfrm>
          <a:prstGeom prst="rect">
            <a:avLst/>
          </a:prstGeom>
        </p:spPr>
        <p:txBody>
          <a:bodyPr vert="horz" lIns="121896" tIns="60948" rIns="121896" bIns="60948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66"/>
            <a:ext cx="2844800" cy="366183"/>
          </a:xfrm>
          <a:prstGeom prst="rect">
            <a:avLst/>
          </a:prstGeom>
        </p:spPr>
        <p:txBody>
          <a:bodyPr vert="horz" lIns="121896" tIns="60948" rIns="121896" bIns="60948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F62F56A-6C0B-42EB-A7BA-3541E982AC97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5pPr>
      <a:lvl6pPr marL="60945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6pPr>
      <a:lvl7pPr marL="1218930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7pPr>
      <a:lvl8pPr marL="1828392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8pPr>
      <a:lvl9pPr marL="2437858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9pPr>
    </p:titleStyle>
    <p:bodyStyle>
      <a:lvl1pPr marL="457095" indent="-45709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382" indent="-380916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9" indent="-30472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2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6" indent="-30472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4" indent="-304728" algn="l" defTabSz="121893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512" indent="-304728" algn="l" defTabSz="121893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4" indent="-304728" algn="l" defTabSz="121893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6" indent="-304728" algn="l" defTabSz="121893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1218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59" algn="l" defTabSz="1218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30" algn="l" defTabSz="1218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92" algn="l" defTabSz="1218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8" algn="l" defTabSz="1218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6" algn="l" defTabSz="1218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5" algn="l" defTabSz="1218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 Marcador de título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898" tIns="60949" rIns="121898" bIns="6094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s-PE" smtClean="0"/>
          </a:p>
        </p:txBody>
      </p:sp>
      <p:sp>
        <p:nvSpPr>
          <p:cNvPr id="12291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609600" y="1600214"/>
            <a:ext cx="10972800" cy="452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898" tIns="60949" rIns="121898" bIns="609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65"/>
            <a:ext cx="2844800" cy="366183"/>
          </a:xfrm>
          <a:prstGeom prst="rect">
            <a:avLst/>
          </a:prstGeom>
        </p:spPr>
        <p:txBody>
          <a:bodyPr vert="horz" lIns="121898" tIns="60949" rIns="121898" bIns="60949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CEB2334-71DD-4652-A31A-7A04987821F0}" type="datetime1">
              <a:rPr lang="es-PE"/>
              <a:pPr>
                <a:defRPr/>
              </a:pPr>
              <a:t>16/10/2019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65"/>
            <a:ext cx="3860800" cy="366183"/>
          </a:xfrm>
          <a:prstGeom prst="rect">
            <a:avLst/>
          </a:prstGeom>
        </p:spPr>
        <p:txBody>
          <a:bodyPr vert="horz" lIns="121898" tIns="60949" rIns="121898" bIns="60949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65"/>
            <a:ext cx="2844800" cy="366183"/>
          </a:xfrm>
          <a:prstGeom prst="rect">
            <a:avLst/>
          </a:prstGeom>
        </p:spPr>
        <p:txBody>
          <a:bodyPr vert="horz" lIns="121898" tIns="60949" rIns="121898" bIns="60949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F62F56A-6C0B-42EB-A7BA-3541E982AC97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5pPr>
      <a:lvl6pPr marL="60947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6pPr>
      <a:lvl7pPr marL="1218960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7pPr>
      <a:lvl8pPr marL="182843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8pPr>
      <a:lvl9pPr marL="2437918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9pPr>
    </p:titleStyle>
    <p:bodyStyle>
      <a:lvl1pPr marL="457107" indent="-457107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406" indent="-38092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697" indent="-304736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173" indent="-304736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654" indent="-304736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28" indent="-304736" algn="l" defTabSz="121896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610" indent="-304736" algn="l" defTabSz="121896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088" indent="-304736" algn="l" defTabSz="121896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565" indent="-304736" algn="l" defTabSz="121896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75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60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37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18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92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867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347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825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 Marcador de título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04" tIns="60952" rIns="121904" bIns="6095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s-PE" smtClean="0"/>
          </a:p>
        </p:txBody>
      </p:sp>
      <p:sp>
        <p:nvSpPr>
          <p:cNvPr id="12291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609600" y="1600212"/>
            <a:ext cx="10972800" cy="452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04" tIns="60952" rIns="121904" bIns="609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62"/>
            <a:ext cx="2844800" cy="366183"/>
          </a:xfrm>
          <a:prstGeom prst="rect">
            <a:avLst/>
          </a:prstGeom>
        </p:spPr>
        <p:txBody>
          <a:bodyPr vert="horz" lIns="121904" tIns="60952" rIns="121904" bIns="60952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CEB2334-71DD-4652-A31A-7A04987821F0}" type="datetime1">
              <a:rPr lang="es-PE"/>
              <a:pPr>
                <a:defRPr/>
              </a:pPr>
              <a:t>16/10/2019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62"/>
            <a:ext cx="3860800" cy="366183"/>
          </a:xfrm>
          <a:prstGeom prst="rect">
            <a:avLst/>
          </a:prstGeom>
        </p:spPr>
        <p:txBody>
          <a:bodyPr vert="horz" lIns="121904" tIns="60952" rIns="121904" bIns="60952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62"/>
            <a:ext cx="2844800" cy="366183"/>
          </a:xfrm>
          <a:prstGeom prst="rect">
            <a:avLst/>
          </a:prstGeom>
        </p:spPr>
        <p:txBody>
          <a:bodyPr vert="horz" lIns="121904" tIns="60952" rIns="121904" bIns="60952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F62F56A-6C0B-42EB-A7BA-3541E982AC97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5pPr>
      <a:lvl6pPr marL="60950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6pPr>
      <a:lvl7pPr marL="1219020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7pPr>
      <a:lvl8pPr marL="1828528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8pPr>
      <a:lvl9pPr marL="2438038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9pPr>
    </p:titleStyle>
    <p:bodyStyle>
      <a:lvl1pPr marL="457131" indent="-457131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454" indent="-38094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773" indent="-30475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280" indent="-30475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790" indent="-30475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296" indent="-304752" algn="l" defTabSz="121902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808" indent="-304752" algn="l" defTabSz="121902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316" indent="-304752" algn="l" defTabSz="121902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824" indent="-304752" algn="l" defTabSz="121902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07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20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28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38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544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051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0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069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 Marcador de título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s-PE" smtClean="0"/>
          </a:p>
        </p:txBody>
      </p:sp>
      <p:sp>
        <p:nvSpPr>
          <p:cNvPr id="12291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609600" y="1600205"/>
            <a:ext cx="10972800" cy="452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6183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CEB2334-71DD-4652-A31A-7A04987821F0}" type="datetime1">
              <a:rPr lang="es-PE"/>
              <a:pPr>
                <a:defRPr/>
              </a:pPr>
              <a:t>16/10/2019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6183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6183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F62F56A-6C0B-42EB-A7BA-3541E982AC97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4.png"/><Relationship Id="rId4" Type="http://schemas.openxmlformats.org/officeDocument/2006/relationships/oleObject" Target="../embeddings/oleObject3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Hoja_de_c_lculo_de_Microsoft_Excel_97-20033.xls"/><Relationship Id="rId5" Type="http://schemas.openxmlformats.org/officeDocument/2006/relationships/image" Target="../media/image21.png"/><Relationship Id="rId4" Type="http://schemas.openxmlformats.org/officeDocument/2006/relationships/oleObject" Target="../embeddings/Hoja_de_c_lculo_de_Microsoft_Excel_97-20032.xls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3.emf"/><Relationship Id="rId4" Type="http://schemas.openxmlformats.org/officeDocument/2006/relationships/oleObject" Target="../embeddings/oleObject4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4.emf"/><Relationship Id="rId4" Type="http://schemas.openxmlformats.org/officeDocument/2006/relationships/oleObject" Target="../embeddings/oleObject5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25.png"/><Relationship Id="rId4" Type="http://schemas.openxmlformats.org/officeDocument/2006/relationships/oleObject" Target="../embeddings/oleObject6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17.xml"/><Relationship Id="rId7" Type="http://schemas.openxmlformats.org/officeDocument/2006/relationships/oleObject" Target="../embeddings/Hoja_de_c_lculo_de_Microsoft_Excel_97-20035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6.png"/><Relationship Id="rId5" Type="http://schemas.openxmlformats.org/officeDocument/2006/relationships/oleObject" Target="../embeddings/Hoja_de_c_lculo_de_Microsoft_Excel_97-20034.xls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28.png"/><Relationship Id="rId4" Type="http://schemas.openxmlformats.org/officeDocument/2006/relationships/oleObject" Target="../embeddings/Hoja_de_c_lculo_de_Microsoft_Excel_97-20036.xls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29.png"/><Relationship Id="rId4" Type="http://schemas.openxmlformats.org/officeDocument/2006/relationships/oleObject" Target="../embeddings/Hoja_de_c_lculo_de_Microsoft_Excel_97-20037.xls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0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5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microsoft.com/office/2007/relationships/diagramDrawing" Target="../diagrams/drawing4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3.xml"/><Relationship Id="rId12" Type="http://schemas.openxmlformats.org/officeDocument/2006/relationships/diagramColors" Target="../diagrams/colors4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5.xml"/><Relationship Id="rId6" Type="http://schemas.openxmlformats.org/officeDocument/2006/relationships/diagramQuickStyle" Target="../diagrams/quickStyle3.xml"/><Relationship Id="rId11" Type="http://schemas.openxmlformats.org/officeDocument/2006/relationships/diagramQuickStyle" Target="../diagrams/quickStyle4.xml"/><Relationship Id="rId5" Type="http://schemas.openxmlformats.org/officeDocument/2006/relationships/diagramLayout" Target="../diagrams/layout3.xml"/><Relationship Id="rId10" Type="http://schemas.openxmlformats.org/officeDocument/2006/relationships/diagramLayout" Target="../diagrams/layout4.xml"/><Relationship Id="rId4" Type="http://schemas.openxmlformats.org/officeDocument/2006/relationships/diagramData" Target="../diagrams/data3.xml"/><Relationship Id="rId9" Type="http://schemas.openxmlformats.org/officeDocument/2006/relationships/diagramData" Target="../diagrams/data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3" Type="http://schemas.openxmlformats.org/officeDocument/2006/relationships/image" Target="../media/image40.png"/><Relationship Id="rId21" Type="http://schemas.openxmlformats.org/officeDocument/2006/relationships/image" Target="../media/image58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image" Target="../media/image39.png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24" Type="http://schemas.openxmlformats.org/officeDocument/2006/relationships/image" Target="../media/image61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23" Type="http://schemas.openxmlformats.org/officeDocument/2006/relationships/image" Target="../media/image60.png"/><Relationship Id="rId10" Type="http://schemas.openxmlformats.org/officeDocument/2006/relationships/image" Target="../media/image47.png"/><Relationship Id="rId19" Type="http://schemas.openxmlformats.org/officeDocument/2006/relationships/image" Target="../media/image56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Relationship Id="rId22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6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7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7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7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7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7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68.jpeg"/></Relationships>
</file>

<file path=ppt/slides/_rels/slide6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5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2.png"/><Relationship Id="rId4" Type="http://schemas.openxmlformats.org/officeDocument/2006/relationships/image" Target="../media/image8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2.png"/><Relationship Id="rId4" Type="http://schemas.openxmlformats.org/officeDocument/2006/relationships/image" Target="../media/image8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1.bin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90.png"/><Relationship Id="rId4" Type="http://schemas.openxmlformats.org/officeDocument/2006/relationships/image" Target="../media/image89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2.png"/><Relationship Id="rId4" Type="http://schemas.openxmlformats.org/officeDocument/2006/relationships/image" Target="../media/image9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2.png"/><Relationship Id="rId4" Type="http://schemas.openxmlformats.org/officeDocument/2006/relationships/image" Target="../media/image9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2.png"/><Relationship Id="rId4" Type="http://schemas.openxmlformats.org/officeDocument/2006/relationships/image" Target="../media/image9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95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0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5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5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5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5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5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5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1.png"/><Relationship Id="rId4" Type="http://schemas.openxmlformats.org/officeDocument/2006/relationships/oleObject" Target="../embeddings/Hoja_de_c_lculo_de_Microsoft_Excel_97-20031.xls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5 CuadroTexto"/>
          <p:cNvSpPr txBox="1">
            <a:spLocks noChangeArrowheads="1"/>
          </p:cNvSpPr>
          <p:nvPr/>
        </p:nvSpPr>
        <p:spPr bwMode="auto">
          <a:xfrm>
            <a:off x="4476739" y="2331536"/>
            <a:ext cx="7660328" cy="1711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893" tIns="60946" rIns="121893" bIns="60946">
            <a:spAutoFit/>
          </a:bodyPr>
          <a:lstStyle/>
          <a:p>
            <a:pPr>
              <a:lnSpc>
                <a:spcPct val="80000"/>
              </a:lnSpc>
              <a:tabLst>
                <a:tab pos="9573163" algn="l"/>
              </a:tabLst>
              <a:defRPr/>
            </a:pPr>
            <a:r>
              <a:rPr lang="es-PE" sz="4300" b="1" spc="-200" dirty="0" smtClean="0">
                <a:latin typeface="Arial" panose="020B0604020202020204" pitchFamily="34" charset="0"/>
                <a:cs typeface="Arial" panose="020B0604020202020204" pitchFamily="34" charset="0"/>
              </a:rPr>
              <a:t>Lucha contra la corrupción, ética pública, y transparencia y acceso a la </a:t>
            </a:r>
            <a:r>
              <a:rPr lang="es-PE" sz="4300" b="1" spc="-200" dirty="0" smtClean="0">
                <a:latin typeface="Arial" panose="020B0604020202020204" pitchFamily="34" charset="0"/>
                <a:cs typeface="Arial" panose="020B0604020202020204" pitchFamily="34" charset="0"/>
              </a:rPr>
              <a:t>información</a:t>
            </a:r>
            <a:endParaRPr lang="es-PE" sz="4300" b="1" spc="-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5 Conector recto"/>
          <p:cNvCxnSpPr/>
          <p:nvPr/>
        </p:nvCxnSpPr>
        <p:spPr>
          <a:xfrm rot="5400000">
            <a:off x="3001432" y="3369671"/>
            <a:ext cx="2571751" cy="211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73"/>
          <a:stretch/>
        </p:blipFill>
        <p:spPr>
          <a:xfrm>
            <a:off x="1856494" y="2250981"/>
            <a:ext cx="2059303" cy="215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5087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1178272"/>
              </p:ext>
            </p:extLst>
          </p:nvPr>
        </p:nvGraphicFramePr>
        <p:xfrm>
          <a:off x="1221925" y="3238510"/>
          <a:ext cx="9522731" cy="3333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6" name="Worksheet" r:id="rId4" imgW="10943268" imgH="3548180" progId="">
                  <p:embed/>
                </p:oleObj>
              </mc:Choice>
              <mc:Fallback>
                <p:oleObj name="Worksheet" r:id="rId4" imgW="10943268" imgH="3548180" progId="">
                  <p:embed/>
                  <p:pic>
                    <p:nvPicPr>
                      <p:cNvPr id="0" name="Picture 245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1925" y="3238510"/>
                        <a:ext cx="9522731" cy="333375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58907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s-PE" sz="3600" b="1" dirty="0">
                <a:solidFill>
                  <a:schemeClr val="bg1"/>
                </a:solidFill>
              </a:rPr>
              <a:t>Hay noción del problema y pesimismo frente a su resolución</a:t>
            </a:r>
          </a:p>
        </p:txBody>
      </p:sp>
      <p:sp>
        <p:nvSpPr>
          <p:cNvPr id="9" name="Rectángulo 8"/>
          <p:cNvSpPr/>
          <p:nvPr/>
        </p:nvSpPr>
        <p:spPr>
          <a:xfrm>
            <a:off x="2935288" y="832677"/>
            <a:ext cx="6096000" cy="1261880"/>
          </a:xfrm>
          <a:prstGeom prst="rect">
            <a:avLst/>
          </a:prstGeom>
        </p:spPr>
        <p:txBody>
          <a:bodyPr lIns="91424" tIns="45718" rIns="91424" bIns="45718">
            <a:spAutoFit/>
          </a:bodyPr>
          <a:lstStyle/>
          <a:p>
            <a:pPr algn="ctr" defTabSz="900045">
              <a:defRPr/>
            </a:pPr>
            <a:r>
              <a:rPr lang="es-ES_tradnl" b="1" kern="0" dirty="0">
                <a:solidFill>
                  <a:sysClr val="windowText" lastClr="000000"/>
                </a:solidFill>
                <a:latin typeface="+mj-lt"/>
                <a:ea typeface="Times New Roman" panose="02020603050405020304" pitchFamily="18" charset="0"/>
              </a:rPr>
              <a:t>¿Cree que </a:t>
            </a:r>
            <a:r>
              <a:rPr lang="es-ES_tradnl" b="1" u="sng" kern="0" dirty="0">
                <a:solidFill>
                  <a:sysClr val="windowText" lastClr="000000"/>
                </a:solidFill>
                <a:latin typeface="+mj-lt"/>
                <a:ea typeface="Times New Roman" panose="02020603050405020304" pitchFamily="18" charset="0"/>
              </a:rPr>
              <a:t>en los últimos 5 años</a:t>
            </a:r>
            <a:r>
              <a:rPr lang="es-ES_tradnl" b="1" kern="0" dirty="0">
                <a:solidFill>
                  <a:sysClr val="windowText" lastClr="000000"/>
                </a:solidFill>
                <a:latin typeface="+mj-lt"/>
                <a:ea typeface="Times New Roman" panose="02020603050405020304" pitchFamily="18" charset="0"/>
              </a:rPr>
              <a:t> la corrupción en el Perú ha aumentado, sigue igual o ha disminuido?</a:t>
            </a:r>
          </a:p>
          <a:p>
            <a:pPr algn="ctr" defTabSz="900045">
              <a:defRPr/>
            </a:pPr>
            <a:r>
              <a:rPr lang="es-ES_tradnl" kern="0" dirty="0">
                <a:solidFill>
                  <a:sysClr val="windowText" lastClr="000000"/>
                </a:solidFill>
                <a:latin typeface="+mj-lt"/>
              </a:rPr>
              <a:t>(</a:t>
            </a:r>
            <a:r>
              <a:rPr lang="es-MX" dirty="0"/>
              <a:t>Ahora vs años anteriores</a:t>
            </a:r>
            <a:r>
              <a:rPr lang="es-ES_tradnl" kern="0" dirty="0">
                <a:solidFill>
                  <a:sysClr val="windowText" lastClr="000000"/>
                </a:solidFill>
                <a:latin typeface="+mj-lt"/>
              </a:rPr>
              <a:t>)</a:t>
            </a:r>
            <a:endParaRPr lang="es-PE" kern="0" dirty="0">
              <a:solidFill>
                <a:sysClr val="windowText" lastClr="000000"/>
              </a:solidFill>
              <a:latin typeface="+mj-lt"/>
            </a:endParaRPr>
          </a:p>
        </p:txBody>
      </p:sp>
      <p:sp>
        <p:nvSpPr>
          <p:cNvPr id="5" name="Rectángulo 7"/>
          <p:cNvSpPr/>
          <p:nvPr/>
        </p:nvSpPr>
        <p:spPr>
          <a:xfrm>
            <a:off x="6" y="6627168"/>
            <a:ext cx="5147531" cy="230828"/>
          </a:xfrm>
          <a:prstGeom prst="rect">
            <a:avLst/>
          </a:prstGeom>
        </p:spPr>
        <p:txBody>
          <a:bodyPr wrap="none" lIns="91424" tIns="45718" rIns="91424" bIns="45718">
            <a:spAutoFit/>
          </a:bodyPr>
          <a:lstStyle/>
          <a:p>
            <a:r>
              <a:rPr lang="es-ES" altLang="es-ES" sz="900" dirty="0">
                <a:latin typeface="Arial" panose="020B0604020202020204" pitchFamily="34" charset="0"/>
                <a:cs typeface="Arial" panose="020B0604020202020204" pitchFamily="34" charset="0"/>
              </a:rPr>
              <a:t>X Encuesta Nacional sobre Corrupción </a:t>
            </a:r>
            <a:r>
              <a:rPr lang="es-ES" altLang="es-E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 2017</a:t>
            </a:r>
            <a:r>
              <a:rPr lang="es-ES" altLang="es-ES" sz="900" dirty="0">
                <a:latin typeface="Arial" panose="020B0604020202020204" pitchFamily="34" charset="0"/>
                <a:cs typeface="Arial" panose="020B0604020202020204" pitchFamily="34" charset="0"/>
              </a:rPr>
              <a:t>, elaborada por </a:t>
            </a:r>
            <a:r>
              <a:rPr lang="es-ES" alt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Ipsos</a:t>
            </a:r>
            <a:r>
              <a:rPr lang="es-ES" altLang="es-ES" sz="900" dirty="0">
                <a:latin typeface="Arial" panose="020B0604020202020204" pitchFamily="34" charset="0"/>
                <a:cs typeface="Arial" panose="020B0604020202020204" pitchFamily="34" charset="0"/>
              </a:rPr>
              <a:t> Perú por  encargo de </a:t>
            </a:r>
            <a:r>
              <a:rPr lang="es-ES" alt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Proética</a:t>
            </a:r>
            <a:endParaRPr lang="es-E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91" name="Picture 195"/>
          <p:cNvPicPr>
            <a:picLocks noChangeAspect="1" noChangeArrowheads="1"/>
          </p:cNvPicPr>
          <p:nvPr/>
        </p:nvPicPr>
        <p:blipFill>
          <a:blip r:embed="rId6"/>
          <a:srcRect b="19198"/>
          <a:stretch>
            <a:fillRect/>
          </a:stretch>
        </p:blipFill>
        <p:spPr bwMode="auto">
          <a:xfrm>
            <a:off x="3071813" y="1800276"/>
            <a:ext cx="6224587" cy="13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10 Cerrar llave"/>
          <p:cNvSpPr/>
          <p:nvPr/>
        </p:nvSpPr>
        <p:spPr>
          <a:xfrm rot="16200000">
            <a:off x="6086475" y="-1114426"/>
            <a:ext cx="381000" cy="8705851"/>
          </a:xfrm>
          <a:prstGeom prst="rightBrace">
            <a:avLst>
              <a:gd name="adj1" fmla="val 46429"/>
              <a:gd name="adj2" fmla="val 50000"/>
            </a:avLst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4" tIns="45718" rIns="91424" bIns="45718" rtlCol="0" anchor="ctr"/>
          <a:lstStyle/>
          <a:p>
            <a:pPr algn="ctr"/>
            <a:endParaRPr lang="es-PE"/>
          </a:p>
        </p:txBody>
      </p:sp>
      <p:sp>
        <p:nvSpPr>
          <p:cNvPr id="13" name="12 Elipse"/>
          <p:cNvSpPr/>
          <p:nvPr/>
        </p:nvSpPr>
        <p:spPr>
          <a:xfrm>
            <a:off x="5791203" y="2228851"/>
            <a:ext cx="952500" cy="87630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/>
            <a:r>
              <a:rPr lang="es-ES" sz="2000" b="1" dirty="0">
                <a:solidFill>
                  <a:schemeClr val="tx1"/>
                </a:solidFill>
              </a:rPr>
              <a:t>95%</a:t>
            </a:r>
            <a:endParaRPr lang="es-PE" sz="2000" b="1" dirty="0">
              <a:solidFill>
                <a:schemeClr val="tx1"/>
              </a:solidFill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9201151" y="2324101"/>
            <a:ext cx="800100" cy="781051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/>
            <a:r>
              <a:rPr lang="es-ES" sz="2000" b="1" dirty="0">
                <a:solidFill>
                  <a:schemeClr val="tx1"/>
                </a:solidFill>
              </a:rPr>
              <a:t>6%</a:t>
            </a:r>
            <a:endParaRPr lang="es-PE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86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58907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s-PE" sz="3600" b="1" dirty="0">
                <a:solidFill>
                  <a:schemeClr val="bg1"/>
                </a:solidFill>
              </a:rPr>
              <a:t>Hay noción del problema y pesimismo frente a su resolución</a:t>
            </a:r>
          </a:p>
        </p:txBody>
      </p:sp>
      <p:sp>
        <p:nvSpPr>
          <p:cNvPr id="5" name="Rectángulo 7"/>
          <p:cNvSpPr/>
          <p:nvPr/>
        </p:nvSpPr>
        <p:spPr>
          <a:xfrm>
            <a:off x="32561" y="6599017"/>
            <a:ext cx="5115471" cy="230828"/>
          </a:xfrm>
          <a:prstGeom prst="rect">
            <a:avLst/>
          </a:prstGeom>
        </p:spPr>
        <p:txBody>
          <a:bodyPr wrap="none" lIns="91424" tIns="45718" rIns="91424" bIns="45718">
            <a:spAutoFit/>
          </a:bodyPr>
          <a:lstStyle/>
          <a:p>
            <a:r>
              <a:rPr lang="es-ES" altLang="es-ES" sz="900" dirty="0">
                <a:latin typeface="Arial" panose="020B0604020202020204" pitchFamily="34" charset="0"/>
                <a:cs typeface="Arial" panose="020B0604020202020204" pitchFamily="34" charset="0"/>
              </a:rPr>
              <a:t>X Encuesta Nacional sobre Corrupción 2017, elaborada por </a:t>
            </a:r>
            <a:r>
              <a:rPr lang="es-ES" alt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Ipsos</a:t>
            </a:r>
            <a:r>
              <a:rPr lang="es-ES" altLang="es-ES" sz="900" dirty="0">
                <a:latin typeface="Arial" panose="020B0604020202020204" pitchFamily="34" charset="0"/>
                <a:cs typeface="Arial" panose="020B0604020202020204" pitchFamily="34" charset="0"/>
              </a:rPr>
              <a:t> Perú por  encargo de </a:t>
            </a:r>
            <a:r>
              <a:rPr lang="es-ES" alt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Proética</a:t>
            </a:r>
            <a:endParaRPr lang="es-E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479425" y="675327"/>
            <a:ext cx="11539539" cy="763588"/>
          </a:xfrm>
          <a:prstGeom prst="rect">
            <a:avLst/>
          </a:prstGeom>
        </p:spPr>
        <p:txBody>
          <a:bodyPr vert="horz" lIns="91424" tIns="45718" rIns="91424" bIns="45718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32168">
              <a:spcBef>
                <a:spcPts val="544"/>
              </a:spcBef>
              <a:defRPr/>
            </a:pPr>
            <a:r>
              <a:rPr lang="es-PE" sz="2800" dirty="0"/>
              <a:t>La percepción es pesimista: La mitad considera que la corrupción habrá aumentado y un tercio considera que seguirá igual en los próximos años.</a:t>
            </a:r>
          </a:p>
        </p:txBody>
      </p:sp>
      <p:graphicFrame>
        <p:nvGraphicFramePr>
          <p:cNvPr id="11" name="1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9342953"/>
              </p:ext>
            </p:extLst>
          </p:nvPr>
        </p:nvGraphicFramePr>
        <p:xfrm>
          <a:off x="-338135" y="2333625"/>
          <a:ext cx="11649075" cy="383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0" r:id="rId4" imgW="11656562" imgH="3834716" progId="">
                  <p:embed/>
                </p:oleObj>
              </mc:Choice>
              <mc:Fallback>
                <p:oleObj r:id="rId4" imgW="11656562" imgH="3834716" progId="">
                  <p:embed/>
                  <p:pic>
                    <p:nvPicPr>
                      <p:cNvPr id="0" name="Picture 235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38135" y="2333625"/>
                        <a:ext cx="11649075" cy="3835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2989271" y="1589790"/>
            <a:ext cx="6519863" cy="6258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45718" rIns="0" bIns="45718">
            <a:spAutoFit/>
          </a:bodyPr>
          <a:lstStyle/>
          <a:p>
            <a:pPr algn="ctr" defTabSz="900045">
              <a:defRPr/>
            </a:pPr>
            <a:r>
              <a:rPr lang="es-PE" b="1" kern="0" dirty="0">
                <a:solidFill>
                  <a:sysClr val="windowText" lastClr="000000"/>
                </a:solidFill>
                <a:latin typeface="Calibri"/>
              </a:rPr>
              <a:t>¿Cree que en </a:t>
            </a:r>
            <a:r>
              <a:rPr lang="es-PE" b="1" u="sng" kern="0" dirty="0">
                <a:solidFill>
                  <a:sysClr val="windowText" lastClr="000000"/>
                </a:solidFill>
                <a:latin typeface="Calibri"/>
              </a:rPr>
              <a:t>los próximos 5 años</a:t>
            </a:r>
            <a:r>
              <a:rPr lang="es-PE" b="1" kern="0" dirty="0">
                <a:solidFill>
                  <a:sysClr val="windowText" lastClr="000000"/>
                </a:solidFill>
                <a:latin typeface="Calibri"/>
              </a:rPr>
              <a:t> la corrupción en el Perú…?</a:t>
            </a:r>
          </a:p>
          <a:p>
            <a:pPr algn="ctr" defTabSz="900045">
              <a:defRPr/>
            </a:pPr>
            <a:r>
              <a:rPr lang="es-PE" sz="1600" kern="0" dirty="0">
                <a:solidFill>
                  <a:sysClr val="windowText" lastClr="000000"/>
                </a:solidFill>
                <a:latin typeface="Calibri"/>
              </a:rPr>
              <a:t>-Medición comparativa-</a:t>
            </a:r>
            <a:endParaRPr lang="es-PE" kern="0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-171450" y="2819401"/>
            <a:ext cx="9867900" cy="3371851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/>
            <a:endParaRPr lang="es-PE"/>
          </a:p>
        </p:txBody>
      </p:sp>
      <p:sp>
        <p:nvSpPr>
          <p:cNvPr id="14" name="13 Rectángulo"/>
          <p:cNvSpPr/>
          <p:nvPr/>
        </p:nvSpPr>
        <p:spPr>
          <a:xfrm>
            <a:off x="7029451" y="2724151"/>
            <a:ext cx="3886200" cy="1866900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/>
            <a:endParaRPr lang="es-PE"/>
          </a:p>
        </p:txBody>
      </p:sp>
      <p:sp>
        <p:nvSpPr>
          <p:cNvPr id="15" name="14 Elipse"/>
          <p:cNvSpPr/>
          <p:nvPr/>
        </p:nvSpPr>
        <p:spPr>
          <a:xfrm>
            <a:off x="11239503" y="3714751"/>
            <a:ext cx="952500" cy="87630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/>
            <a:r>
              <a:rPr lang="es-ES" sz="2000" b="1" dirty="0">
                <a:solidFill>
                  <a:schemeClr val="tx1"/>
                </a:solidFill>
              </a:rPr>
              <a:t>84%</a:t>
            </a:r>
            <a:endParaRPr lang="es-PE" sz="2000" b="1" dirty="0">
              <a:solidFill>
                <a:schemeClr val="tx1"/>
              </a:solidFill>
            </a:endParaRPr>
          </a:p>
        </p:txBody>
      </p:sp>
      <p:sp>
        <p:nvSpPr>
          <p:cNvPr id="16" name="15 Cerrar llave"/>
          <p:cNvSpPr/>
          <p:nvPr/>
        </p:nvSpPr>
        <p:spPr>
          <a:xfrm>
            <a:off x="10896610" y="3028951"/>
            <a:ext cx="361951" cy="2247900"/>
          </a:xfrm>
          <a:prstGeom prst="rightBrace">
            <a:avLst>
              <a:gd name="adj1" fmla="val 46429"/>
              <a:gd name="adj2" fmla="val 50000"/>
            </a:avLst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4" tIns="45718" rIns="91424" bIns="45718"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2146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58907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s-PE" sz="3600" b="1" dirty="0">
                <a:solidFill>
                  <a:schemeClr val="bg1"/>
                </a:solidFill>
              </a:rPr>
              <a:t>Existe desconfianza en la autoridad y en las instituciones</a:t>
            </a:r>
          </a:p>
        </p:txBody>
      </p:sp>
      <p:sp>
        <p:nvSpPr>
          <p:cNvPr id="5" name="Rectángulo 7"/>
          <p:cNvSpPr/>
          <p:nvPr/>
        </p:nvSpPr>
        <p:spPr>
          <a:xfrm>
            <a:off x="32561" y="6599023"/>
            <a:ext cx="5177010" cy="261586"/>
          </a:xfrm>
          <a:prstGeom prst="rect">
            <a:avLst/>
          </a:prstGeom>
        </p:spPr>
        <p:txBody>
          <a:bodyPr wrap="none" lIns="121896" tIns="60948" rIns="121896" bIns="60948">
            <a:spAutoFit/>
          </a:bodyPr>
          <a:lstStyle/>
          <a:p>
            <a:r>
              <a:rPr lang="es-ES" altLang="es-ES" sz="900" dirty="0">
                <a:latin typeface="Arial" panose="020B0604020202020204" pitchFamily="34" charset="0"/>
                <a:cs typeface="Arial" panose="020B0604020202020204" pitchFamily="34" charset="0"/>
              </a:rPr>
              <a:t>X Encuesta Nacional sobre Corrupción 2017, elaborada por </a:t>
            </a:r>
            <a:r>
              <a:rPr lang="es-ES" alt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Ipsos</a:t>
            </a:r>
            <a:r>
              <a:rPr lang="es-ES" altLang="es-ES" sz="900" dirty="0">
                <a:latin typeface="Arial" panose="020B0604020202020204" pitchFamily="34" charset="0"/>
                <a:cs typeface="Arial" panose="020B0604020202020204" pitchFamily="34" charset="0"/>
              </a:rPr>
              <a:t> Perú por  encargo de </a:t>
            </a:r>
            <a:r>
              <a:rPr lang="es-ES" alt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Proética</a:t>
            </a:r>
            <a:endParaRPr lang="es-E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" t="4472" b="3055"/>
          <a:stretch>
            <a:fillRect/>
          </a:stretch>
        </p:blipFill>
        <p:spPr bwMode="auto">
          <a:xfrm>
            <a:off x="989704" y="747571"/>
            <a:ext cx="10175184" cy="587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6 Imagen" descr="Logo DP copia copia copia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0544" y="6117301"/>
            <a:ext cx="674493" cy="686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6059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58907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s-PE" sz="3600" b="1" dirty="0">
                <a:solidFill>
                  <a:schemeClr val="bg1"/>
                </a:solidFill>
              </a:rPr>
              <a:t>Existe desconfianza en la autoridad y en las instituciones</a:t>
            </a:r>
          </a:p>
        </p:txBody>
      </p:sp>
      <p:pic>
        <p:nvPicPr>
          <p:cNvPr id="11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07" r="2" b="11465"/>
          <a:stretch>
            <a:fillRect/>
          </a:stretch>
        </p:blipFill>
        <p:spPr bwMode="auto">
          <a:xfrm>
            <a:off x="4063400" y="704536"/>
            <a:ext cx="4937575" cy="2112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uadroTexto 13"/>
          <p:cNvSpPr txBox="1"/>
          <p:nvPr/>
        </p:nvSpPr>
        <p:spPr>
          <a:xfrm>
            <a:off x="6844" y="682675"/>
            <a:ext cx="4023295" cy="175432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4689" defTabSz="900023">
              <a:defRPr/>
            </a:pPr>
            <a:r>
              <a:rPr lang="es-PE" b="1" kern="0" dirty="0">
                <a:latin typeface="+mn-lt"/>
              </a:rPr>
              <a:t>En nuestro país han sido implicados expresidentes, gobernadores regionales, exministros y funcionarios de los últimos 3 gobiernos por haber recibido sobornos a cambio de concesiones públicas… </a:t>
            </a:r>
          </a:p>
        </p:txBody>
      </p:sp>
      <p:pic>
        <p:nvPicPr>
          <p:cNvPr id="16" name="10 Imagen"/>
          <p:cNvPicPr/>
          <p:nvPr/>
        </p:nvPicPr>
        <p:blipFill>
          <a:blip r:embed="rId3" cstate="print"/>
          <a:srcRect l="15533" t="21088" r="50931" b="15855"/>
          <a:stretch>
            <a:fillRect/>
          </a:stretch>
        </p:blipFill>
        <p:spPr bwMode="auto">
          <a:xfrm>
            <a:off x="0" y="2356445"/>
            <a:ext cx="4000528" cy="4501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n 7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90" r="2" b="19354"/>
          <a:stretch>
            <a:fillRect/>
          </a:stretch>
        </p:blipFill>
        <p:spPr bwMode="auto">
          <a:xfrm>
            <a:off x="7503329" y="1220755"/>
            <a:ext cx="4673551" cy="174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11 Imagen"/>
          <p:cNvPicPr/>
          <p:nvPr/>
        </p:nvPicPr>
        <p:blipFill>
          <a:blip r:embed="rId5" cstate="print"/>
          <a:srcRect l="15250" t="27438" r="50914" b="14949"/>
          <a:stretch>
            <a:fillRect/>
          </a:stretch>
        </p:blipFill>
        <p:spPr bwMode="auto">
          <a:xfrm>
            <a:off x="4136279" y="2983147"/>
            <a:ext cx="4071967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9 Imagen"/>
          <p:cNvPicPr/>
          <p:nvPr/>
        </p:nvPicPr>
        <p:blipFill>
          <a:blip r:embed="rId6" cstate="print"/>
          <a:srcRect l="15250" t="25780" r="50631" b="13948"/>
          <a:stretch>
            <a:fillRect/>
          </a:stretch>
        </p:blipFill>
        <p:spPr bwMode="auto">
          <a:xfrm>
            <a:off x="8191011" y="3126023"/>
            <a:ext cx="3857652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6 Imagen" descr="Logo DP copia copia copia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0544" y="6117301"/>
            <a:ext cx="674493" cy="686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244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58907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s-PE" sz="3600" b="1" dirty="0">
                <a:solidFill>
                  <a:schemeClr val="bg1"/>
                </a:solidFill>
              </a:rPr>
              <a:t>Existe desconfianza en la autoridad y en las instituciones</a:t>
            </a:r>
          </a:p>
        </p:txBody>
      </p:sp>
      <p:sp>
        <p:nvSpPr>
          <p:cNvPr id="5" name="Rectángulo 7"/>
          <p:cNvSpPr/>
          <p:nvPr/>
        </p:nvSpPr>
        <p:spPr>
          <a:xfrm>
            <a:off x="32561" y="6599023"/>
            <a:ext cx="5177010" cy="261586"/>
          </a:xfrm>
          <a:prstGeom prst="rect">
            <a:avLst/>
          </a:prstGeom>
        </p:spPr>
        <p:txBody>
          <a:bodyPr wrap="none" lIns="121896" tIns="60948" rIns="121896" bIns="60948">
            <a:spAutoFit/>
          </a:bodyPr>
          <a:lstStyle/>
          <a:p>
            <a:r>
              <a:rPr lang="es-ES" altLang="es-ES" sz="900" dirty="0">
                <a:latin typeface="Arial" panose="020B0604020202020204" pitchFamily="34" charset="0"/>
                <a:cs typeface="Arial" panose="020B0604020202020204" pitchFamily="34" charset="0"/>
              </a:rPr>
              <a:t>X Encuesta Nacional sobre Corrupción 2017, elaborada por </a:t>
            </a:r>
            <a:r>
              <a:rPr lang="es-ES" alt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Ipsos</a:t>
            </a:r>
            <a:r>
              <a:rPr lang="es-ES" altLang="es-ES" sz="900" dirty="0">
                <a:latin typeface="Arial" panose="020B0604020202020204" pitchFamily="34" charset="0"/>
                <a:cs typeface="Arial" panose="020B0604020202020204" pitchFamily="34" charset="0"/>
              </a:rPr>
              <a:t> Perú por  encargo de </a:t>
            </a:r>
            <a:r>
              <a:rPr lang="es-ES" alt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Proética</a:t>
            </a:r>
            <a:endParaRPr lang="es-E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6 Imagen" descr="Logo DP copia copia copia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0544" y="6117301"/>
            <a:ext cx="674493" cy="686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Gráfico 34"/>
          <p:cNvGraphicFramePr>
            <a:graphicFrameLocks/>
          </p:cNvGraphicFramePr>
          <p:nvPr/>
        </p:nvGraphicFramePr>
        <p:xfrm>
          <a:off x="-857251" y="2746377"/>
          <a:ext cx="5976939" cy="341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40" r:id="rId4" imgW="5980694" imgH="3420152" progId="Excel.Sheet.8">
                  <p:embed/>
                </p:oleObj>
              </mc:Choice>
              <mc:Fallback>
                <p:oleObj r:id="rId4" imgW="5980694" imgH="3420152" progId="Excel.Sheet.8">
                  <p:embed/>
                  <p:pic>
                    <p:nvPicPr>
                      <p:cNvPr id="0" name="Picture 2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857251" y="2746377"/>
                        <a:ext cx="5976939" cy="3419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Gráfico 37"/>
          <p:cNvGraphicFramePr>
            <a:graphicFrameLocks/>
          </p:cNvGraphicFramePr>
          <p:nvPr/>
        </p:nvGraphicFramePr>
        <p:xfrm>
          <a:off x="5435608" y="2433644"/>
          <a:ext cx="6635751" cy="3943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41" r:id="rId6" imgW="6633023" imgH="3944454" progId="Excel.Sheet.8">
                  <p:embed/>
                </p:oleObj>
              </mc:Choice>
              <mc:Fallback>
                <p:oleObj r:id="rId6" imgW="6633023" imgH="3944454" progId="Excel.Sheet.8">
                  <p:embed/>
                  <p:pic>
                    <p:nvPicPr>
                      <p:cNvPr id="0" name="Picture 3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5608" y="2433644"/>
                        <a:ext cx="6635751" cy="394335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ángulo 10"/>
          <p:cNvSpPr/>
          <p:nvPr/>
        </p:nvSpPr>
        <p:spPr>
          <a:xfrm>
            <a:off x="574684" y="2009779"/>
            <a:ext cx="3751263" cy="1000268"/>
          </a:xfrm>
          <a:prstGeom prst="rect">
            <a:avLst/>
          </a:prstGeom>
        </p:spPr>
        <p:txBody>
          <a:bodyPr lIns="121896" tIns="60948" rIns="121896" bIns="60948">
            <a:spAutoFit/>
          </a:bodyPr>
          <a:lstStyle/>
          <a:p>
            <a:pPr algn="ctr" defTabSz="900023">
              <a:defRPr/>
            </a:pPr>
            <a:r>
              <a:rPr lang="es-ES_tradnl" b="1" kern="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¿Usted ha escuchado hablar del caso Lava Jato / </a:t>
            </a:r>
            <a:r>
              <a:rPr lang="es-ES_tradnl" b="1" kern="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Odebrecht</a:t>
            </a:r>
            <a:r>
              <a:rPr lang="es-ES_tradnl" b="1" kern="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o no? </a:t>
            </a:r>
            <a:endParaRPr lang="es-PE" b="1" kern="0" dirty="0">
              <a:solidFill>
                <a:sysClr val="windowText" lastClr="000000"/>
              </a:solidFill>
              <a:latin typeface="+mj-lt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7003577" y="2070103"/>
            <a:ext cx="4354707" cy="415492"/>
          </a:xfrm>
          <a:prstGeom prst="rect">
            <a:avLst/>
          </a:prstGeom>
        </p:spPr>
        <p:txBody>
          <a:bodyPr wrap="none" lIns="121896" tIns="60948" rIns="121896" bIns="60948">
            <a:spAutoFit/>
          </a:bodyPr>
          <a:lstStyle/>
          <a:p>
            <a:pPr algn="ctr" defTabSz="900023">
              <a:defRPr/>
            </a:pPr>
            <a:r>
              <a:rPr lang="es-ES_tradnl" b="1" kern="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¿Cómo cree que perjudica al país? </a:t>
            </a:r>
            <a:endParaRPr lang="es-PE" b="1" kern="0" dirty="0">
              <a:solidFill>
                <a:sysClr val="windowText" lastClr="000000"/>
              </a:solidFill>
              <a:latin typeface="+mj-lt"/>
            </a:endParaRPr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309571" y="739589"/>
            <a:ext cx="11539537" cy="1144587"/>
          </a:xfrm>
          <a:prstGeom prst="rect">
            <a:avLst/>
          </a:prstGeom>
        </p:spPr>
        <p:txBody>
          <a:bodyPr vert="horz" lIns="91422" tIns="45718" rIns="91422" bIns="45718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32137">
              <a:spcBef>
                <a:spcPts val="544"/>
              </a:spcBef>
              <a:defRPr/>
            </a:pPr>
            <a:r>
              <a:rPr lang="es-PE" sz="2800" dirty="0"/>
              <a:t>Dada su implicancia en la política nacional, dos de cada tres ha escuchado hablar sobre el caso Lava Jato. Este hecho ha significado para muchos mayor desconfianza en el Estado.</a:t>
            </a:r>
          </a:p>
        </p:txBody>
      </p:sp>
    </p:spTree>
    <p:extLst>
      <p:ext uri="{BB962C8B-B14F-4D97-AF65-F5344CB8AC3E}">
        <p14:creationId xmlns:p14="http://schemas.microsoft.com/office/powerpoint/2010/main" val="176938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58907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s-PE" sz="3600" b="1" dirty="0">
                <a:solidFill>
                  <a:schemeClr val="bg1"/>
                </a:solidFill>
              </a:rPr>
              <a:t>Existe desconfianza en la autoridad y en las instituciones</a:t>
            </a:r>
          </a:p>
        </p:txBody>
      </p:sp>
      <p:sp>
        <p:nvSpPr>
          <p:cNvPr id="5" name="Rectángulo 7"/>
          <p:cNvSpPr/>
          <p:nvPr/>
        </p:nvSpPr>
        <p:spPr>
          <a:xfrm>
            <a:off x="32561" y="6599017"/>
            <a:ext cx="5115471" cy="230828"/>
          </a:xfrm>
          <a:prstGeom prst="rect">
            <a:avLst/>
          </a:prstGeom>
        </p:spPr>
        <p:txBody>
          <a:bodyPr wrap="none" lIns="91424" tIns="45718" rIns="91424" bIns="45718">
            <a:spAutoFit/>
          </a:bodyPr>
          <a:lstStyle/>
          <a:p>
            <a:r>
              <a:rPr lang="es-ES" altLang="es-ES" sz="900" dirty="0">
                <a:latin typeface="Arial" panose="020B0604020202020204" pitchFamily="34" charset="0"/>
                <a:cs typeface="Arial" panose="020B0604020202020204" pitchFamily="34" charset="0"/>
              </a:rPr>
              <a:t>X Encuesta Nacional sobre Corrupción 2017, elaborada por </a:t>
            </a:r>
            <a:r>
              <a:rPr lang="es-ES" alt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Ipsos</a:t>
            </a:r>
            <a:r>
              <a:rPr lang="es-ES" altLang="es-ES" sz="900" dirty="0">
                <a:latin typeface="Arial" panose="020B0604020202020204" pitchFamily="34" charset="0"/>
                <a:cs typeface="Arial" panose="020B0604020202020204" pitchFamily="34" charset="0"/>
              </a:rPr>
              <a:t> Perú por  encargo de </a:t>
            </a:r>
            <a:r>
              <a:rPr lang="es-ES" alt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Proética</a:t>
            </a:r>
            <a:endParaRPr lang="es-E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951708"/>
              </p:ext>
            </p:extLst>
          </p:nvPr>
        </p:nvGraphicFramePr>
        <p:xfrm>
          <a:off x="8" y="2381237"/>
          <a:ext cx="9582151" cy="37528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9" name="Worksheet" r:id="rId4" imgW="9582340" imgH="3753040" progId="">
                  <p:embed/>
                </p:oleObj>
              </mc:Choice>
              <mc:Fallback>
                <p:oleObj name="Worksheet" r:id="rId4" imgW="9582340" imgH="3753040" progId="">
                  <p:embed/>
                  <p:pic>
                    <p:nvPicPr>
                      <p:cNvPr id="0" name="Picture 244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" y="2381237"/>
                        <a:ext cx="9582151" cy="375285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Group 1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1100722"/>
              </p:ext>
            </p:extLst>
          </p:nvPr>
        </p:nvGraphicFramePr>
        <p:xfrm>
          <a:off x="8459788" y="2227349"/>
          <a:ext cx="2982913" cy="3906843"/>
        </p:xfrm>
        <a:graphic>
          <a:graphicData uri="http://schemas.openxmlformats.org/drawingml/2006/table">
            <a:tbl>
              <a:tblPr/>
              <a:tblGrid>
                <a:gridCol w="59658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965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9658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8082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1233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2499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lang="es-ES" sz="1600" b="1" i="0" u="none" strike="noStrike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2015</a:t>
                      </a:r>
                    </a:p>
                  </a:txBody>
                  <a:tcPr marL="17723" marR="17723" marT="34555" marB="3455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lang="es-ES" sz="1600" b="1" i="0" u="none" strike="noStrike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2013</a:t>
                      </a:r>
                    </a:p>
                  </a:txBody>
                  <a:tcPr marL="17723" marR="17723" marT="34555" marB="3455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lang="es-ES" sz="1600" b="1" i="0" u="none" strike="noStrike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2012</a:t>
                      </a:r>
                    </a:p>
                  </a:txBody>
                  <a:tcPr marL="17723" marR="17723" marT="34555" marB="3455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lang="es-ES" sz="1600" b="1" i="0" u="none" strike="noStrike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Lima</a:t>
                      </a:r>
                    </a:p>
                  </a:txBody>
                  <a:tcPr marL="17723" marR="17723" marT="34555" marB="3455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lang="es-ES" sz="1600" b="1" i="0" u="none" strike="noStrike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Interior</a:t>
                      </a:r>
                    </a:p>
                  </a:txBody>
                  <a:tcPr marL="17723" marR="17723" marT="34555" marB="3455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1759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PE" sz="1600" b="0" i="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47%</a:t>
                      </a:r>
                    </a:p>
                  </a:txBody>
                  <a:tcPr marL="9377" marR="9377" marT="93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PE" sz="1600" b="0" i="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49%</a:t>
                      </a:r>
                    </a:p>
                  </a:txBody>
                  <a:tcPr marL="9377" marR="9377" marT="93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600" b="0" i="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56%</a:t>
                      </a:r>
                    </a:p>
                  </a:txBody>
                  <a:tcPr marL="9377" marR="9377" marT="7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54%</a:t>
                      </a:r>
                    </a:p>
                  </a:txBody>
                  <a:tcPr marL="9377" marR="9377" marT="93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43%</a:t>
                      </a:r>
                    </a:p>
                  </a:txBody>
                  <a:tcPr marL="9377" marR="9377" marT="93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150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PE" sz="1600" b="0" i="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44%</a:t>
                      </a:r>
                    </a:p>
                  </a:txBody>
                  <a:tcPr marL="9377" marR="9377" marT="93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PE" sz="1600" b="0" i="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55%</a:t>
                      </a:r>
                    </a:p>
                  </a:txBody>
                  <a:tcPr marL="9377" marR="9377" marT="93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600" b="0" i="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47%</a:t>
                      </a:r>
                    </a:p>
                  </a:txBody>
                  <a:tcPr marL="9377" marR="9377" marT="7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45%</a:t>
                      </a:r>
                    </a:p>
                  </a:txBody>
                  <a:tcPr marL="9377" marR="9377" marT="93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45%</a:t>
                      </a:r>
                    </a:p>
                  </a:txBody>
                  <a:tcPr marL="9377" marR="9377" marT="93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1093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PE" sz="1600" b="0" i="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42%</a:t>
                      </a:r>
                    </a:p>
                  </a:txBody>
                  <a:tcPr marL="9377" marR="9377" marT="93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PE" sz="1600" b="0" i="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53%</a:t>
                      </a:r>
                    </a:p>
                  </a:txBody>
                  <a:tcPr marL="9377" marR="9377" marT="93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600" b="0" i="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52%</a:t>
                      </a:r>
                    </a:p>
                  </a:txBody>
                  <a:tcPr marL="9377" marR="9377" marT="7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36%</a:t>
                      </a:r>
                    </a:p>
                  </a:txBody>
                  <a:tcPr marL="9377" marR="9377" marT="93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36%</a:t>
                      </a:r>
                    </a:p>
                  </a:txBody>
                  <a:tcPr marL="9377" marR="9377" marT="93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31093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PE" sz="1600" b="0" i="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24%</a:t>
                      </a:r>
                    </a:p>
                  </a:txBody>
                  <a:tcPr marL="9377" marR="9377" marT="93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PE" sz="1600" b="0" i="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24%</a:t>
                      </a:r>
                    </a:p>
                  </a:txBody>
                  <a:tcPr marL="9377" marR="9377" marT="93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600" b="0" i="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20%</a:t>
                      </a:r>
                    </a:p>
                  </a:txBody>
                  <a:tcPr marL="9377" marR="9377" marT="7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24%</a:t>
                      </a:r>
                    </a:p>
                  </a:txBody>
                  <a:tcPr marL="9377" marR="9377" marT="93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30%</a:t>
                      </a:r>
                    </a:p>
                  </a:txBody>
                  <a:tcPr marL="9377" marR="9377" marT="93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11499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PE" sz="1600" b="0" i="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30%</a:t>
                      </a:r>
                    </a:p>
                  </a:txBody>
                  <a:tcPr marL="9377" marR="9377" marT="93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PE" sz="1600" b="0" i="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22%</a:t>
                      </a:r>
                    </a:p>
                  </a:txBody>
                  <a:tcPr marL="9377" marR="9377" marT="93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600" b="0" i="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27%</a:t>
                      </a:r>
                    </a:p>
                  </a:txBody>
                  <a:tcPr marL="9377" marR="9377" marT="7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27%</a:t>
                      </a:r>
                    </a:p>
                  </a:txBody>
                  <a:tcPr marL="9377" marR="9377" marT="93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23%</a:t>
                      </a:r>
                    </a:p>
                  </a:txBody>
                  <a:tcPr marL="9377" marR="9377" marT="93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31096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PE" sz="1600" b="0" i="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--</a:t>
                      </a:r>
                    </a:p>
                  </a:txBody>
                  <a:tcPr marL="9377" marR="9377" marT="93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PE" sz="1600" b="0" i="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--</a:t>
                      </a:r>
                    </a:p>
                  </a:txBody>
                  <a:tcPr marL="9377" marR="9377" marT="93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600" b="0" i="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--</a:t>
                      </a:r>
                    </a:p>
                  </a:txBody>
                  <a:tcPr marL="9377" marR="9377" marT="7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24%</a:t>
                      </a:r>
                    </a:p>
                  </a:txBody>
                  <a:tcPr marL="9377" marR="9377" marT="93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20%</a:t>
                      </a:r>
                    </a:p>
                  </a:txBody>
                  <a:tcPr marL="9377" marR="9377" marT="93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2308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PE" sz="1600" b="0" i="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19%</a:t>
                      </a:r>
                    </a:p>
                  </a:txBody>
                  <a:tcPr marL="9377" marR="9377" marT="93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PE" sz="1600" b="0" i="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13%</a:t>
                      </a:r>
                    </a:p>
                  </a:txBody>
                  <a:tcPr marL="9377" marR="9377" marT="93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600" b="0" i="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16%</a:t>
                      </a:r>
                    </a:p>
                  </a:txBody>
                  <a:tcPr marL="9377" marR="9377" marT="7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22%</a:t>
                      </a:r>
                    </a:p>
                  </a:txBody>
                  <a:tcPr marL="9377" marR="9377" marT="93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19%</a:t>
                      </a:r>
                    </a:p>
                  </a:txBody>
                  <a:tcPr marL="9377" marR="9377" marT="93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1150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PE" sz="1600" b="0" i="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16%</a:t>
                      </a:r>
                    </a:p>
                  </a:txBody>
                  <a:tcPr marL="9377" marR="9377" marT="93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PE" sz="1600" b="0" i="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11%</a:t>
                      </a:r>
                    </a:p>
                  </a:txBody>
                  <a:tcPr marL="9377" marR="9377" marT="93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600" b="0" i="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9%</a:t>
                      </a:r>
                    </a:p>
                  </a:txBody>
                  <a:tcPr marL="9377" marR="9377" marT="7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19%</a:t>
                      </a:r>
                    </a:p>
                  </a:txBody>
                  <a:tcPr marL="9377" marR="9377" marT="93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21%</a:t>
                      </a:r>
                    </a:p>
                  </a:txBody>
                  <a:tcPr marL="9377" marR="9377" marT="93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11" name="Rectángulo 10"/>
          <p:cNvSpPr/>
          <p:nvPr/>
        </p:nvSpPr>
        <p:spPr>
          <a:xfrm>
            <a:off x="1900239" y="1944773"/>
            <a:ext cx="6578600" cy="677107"/>
          </a:xfrm>
          <a:prstGeom prst="rect">
            <a:avLst/>
          </a:prstGeom>
        </p:spPr>
        <p:txBody>
          <a:bodyPr lIns="91424" tIns="45718" rIns="91424" bIns="45718">
            <a:spAutoFit/>
          </a:bodyPr>
          <a:lstStyle/>
          <a:p>
            <a:pPr algn="ctr" defTabSz="900045">
              <a:defRPr/>
            </a:pPr>
            <a:r>
              <a:rPr lang="es-ES_tradnl" b="1" kern="0" dirty="0">
                <a:solidFill>
                  <a:sysClr val="windowText" lastClr="000000"/>
                </a:solidFill>
                <a:latin typeface="+mj-lt"/>
                <a:ea typeface="Times New Roman" panose="02020603050405020304" pitchFamily="18" charset="0"/>
              </a:rPr>
              <a:t>¿Cuáles son las tres instituciones más corruptas de nuestro país?</a:t>
            </a:r>
            <a:endParaRPr lang="es-PE" b="1" kern="0" dirty="0">
              <a:solidFill>
                <a:sysClr val="windowText" lastClr="000000"/>
              </a:solidFill>
              <a:latin typeface="+mj-lt"/>
            </a:endParaRPr>
          </a:p>
        </p:txBody>
      </p:sp>
      <p:cxnSp>
        <p:nvCxnSpPr>
          <p:cNvPr id="13" name="12 Conector recto"/>
          <p:cNvCxnSpPr/>
          <p:nvPr/>
        </p:nvCxnSpPr>
        <p:spPr>
          <a:xfrm>
            <a:off x="838201" y="4000491"/>
            <a:ext cx="4057651" cy="1588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1 Elipse"/>
          <p:cNvSpPr/>
          <p:nvPr/>
        </p:nvSpPr>
        <p:spPr>
          <a:xfrm>
            <a:off x="10267959" y="2762239"/>
            <a:ext cx="438151" cy="4191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/>
            <a:endParaRPr lang="es-PE" sz="2000" b="1" dirty="0">
              <a:solidFill>
                <a:schemeClr val="tx1"/>
              </a:solidFill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11506210" y="3428991"/>
            <a:ext cx="438151" cy="4191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/>
            <a:r>
              <a:rPr lang="es-MX" sz="2000" dirty="0">
                <a:solidFill>
                  <a:srgbClr val="FF0000"/>
                </a:solidFill>
              </a:rPr>
              <a:t>=</a:t>
            </a:r>
            <a:endParaRPr lang="es-PE" sz="2000" dirty="0">
              <a:solidFill>
                <a:srgbClr val="FF0000"/>
              </a:solidFill>
            </a:endParaRPr>
          </a:p>
        </p:txBody>
      </p:sp>
      <p:cxnSp>
        <p:nvCxnSpPr>
          <p:cNvPr id="21" name="20 Conector recto"/>
          <p:cNvCxnSpPr/>
          <p:nvPr/>
        </p:nvCxnSpPr>
        <p:spPr>
          <a:xfrm>
            <a:off x="11445875" y="3394063"/>
            <a:ext cx="279400" cy="36512"/>
          </a:xfrm>
          <a:prstGeom prst="lin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3" name="22 Conector recto"/>
          <p:cNvCxnSpPr>
            <a:endCxn id="14" idx="4"/>
          </p:cNvCxnSpPr>
          <p:nvPr/>
        </p:nvCxnSpPr>
        <p:spPr>
          <a:xfrm flipV="1">
            <a:off x="11449061" y="3848091"/>
            <a:ext cx="276225" cy="38100"/>
          </a:xfrm>
          <a:prstGeom prst="lin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5" name="24 Elipse"/>
          <p:cNvSpPr/>
          <p:nvPr/>
        </p:nvSpPr>
        <p:spPr>
          <a:xfrm>
            <a:off x="7667259" y="3581391"/>
            <a:ext cx="438151" cy="4191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/>
            <a:endParaRPr lang="es-PE" sz="2000" b="1" dirty="0">
              <a:solidFill>
                <a:schemeClr val="tx1"/>
              </a:solidFill>
            </a:endParaRPr>
          </a:p>
        </p:txBody>
      </p:sp>
      <p:cxnSp>
        <p:nvCxnSpPr>
          <p:cNvPr id="27" name="26 Conector recto de flecha"/>
          <p:cNvCxnSpPr/>
          <p:nvPr/>
        </p:nvCxnSpPr>
        <p:spPr>
          <a:xfrm rot="5400000">
            <a:off x="7772401" y="3810007"/>
            <a:ext cx="217715" cy="158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30 Conector recto"/>
          <p:cNvCxnSpPr/>
          <p:nvPr/>
        </p:nvCxnSpPr>
        <p:spPr>
          <a:xfrm>
            <a:off x="8563431" y="3991419"/>
            <a:ext cx="943428" cy="1588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31 Elipse"/>
          <p:cNvSpPr/>
          <p:nvPr/>
        </p:nvSpPr>
        <p:spPr>
          <a:xfrm>
            <a:off x="7906740" y="3138715"/>
            <a:ext cx="438151" cy="4191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/>
            <a:r>
              <a:rPr lang="es-MX" sz="2000" dirty="0">
                <a:solidFill>
                  <a:srgbClr val="FF0000"/>
                </a:solidFill>
              </a:rPr>
              <a:t>=</a:t>
            </a:r>
            <a:endParaRPr lang="es-PE" sz="2000" dirty="0">
              <a:solidFill>
                <a:srgbClr val="FF0000"/>
              </a:solidFill>
            </a:endParaRPr>
          </a:p>
        </p:txBody>
      </p:sp>
      <p:sp>
        <p:nvSpPr>
          <p:cNvPr id="33" name="32 Elipse"/>
          <p:cNvSpPr/>
          <p:nvPr/>
        </p:nvSpPr>
        <p:spPr>
          <a:xfrm>
            <a:off x="8044630" y="2754099"/>
            <a:ext cx="438151" cy="4191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/>
            <a:r>
              <a:rPr lang="es-MX" sz="2000" dirty="0">
                <a:solidFill>
                  <a:srgbClr val="FF0000"/>
                </a:solidFill>
              </a:rPr>
              <a:t>=</a:t>
            </a:r>
            <a:endParaRPr lang="es-PE" sz="2000" dirty="0">
              <a:solidFill>
                <a:srgbClr val="FF0000"/>
              </a:solidFill>
            </a:endParaRPr>
          </a:p>
        </p:txBody>
      </p:sp>
      <p:sp>
        <p:nvSpPr>
          <p:cNvPr id="20" name="Título 1"/>
          <p:cNvSpPr txBox="1">
            <a:spLocks/>
          </p:cNvSpPr>
          <p:nvPr/>
        </p:nvSpPr>
        <p:spPr>
          <a:xfrm>
            <a:off x="215901" y="770313"/>
            <a:ext cx="11539539" cy="763587"/>
          </a:xfrm>
          <a:prstGeom prst="rect">
            <a:avLst/>
          </a:prstGeom>
        </p:spPr>
        <p:txBody>
          <a:bodyPr vert="horz" lIns="91424" tIns="45718" rIns="91424" bIns="45718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32168">
              <a:spcBef>
                <a:spcPts val="544"/>
              </a:spcBef>
              <a:defRPr/>
            </a:pPr>
            <a:r>
              <a:rPr lang="es-PE" sz="2800" dirty="0"/>
              <a:t>La desconfianza es alta respecto de las autoridades y también de las instituciones</a:t>
            </a:r>
          </a:p>
        </p:txBody>
      </p:sp>
    </p:spTree>
    <p:extLst>
      <p:ext uri="{BB962C8B-B14F-4D97-AF65-F5344CB8AC3E}">
        <p14:creationId xmlns:p14="http://schemas.microsoft.com/office/powerpoint/2010/main" val="257919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58907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s-PE" sz="3600" b="1" dirty="0">
                <a:solidFill>
                  <a:schemeClr val="bg1"/>
                </a:solidFill>
              </a:rPr>
              <a:t>Existe desconfianza en la autoridad y en las instituciones</a:t>
            </a:r>
          </a:p>
        </p:txBody>
      </p:sp>
      <p:graphicFrame>
        <p:nvGraphicFramePr>
          <p:cNvPr id="1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6231729"/>
              </p:ext>
            </p:extLst>
          </p:nvPr>
        </p:nvGraphicFramePr>
        <p:xfrm>
          <a:off x="781053" y="1728919"/>
          <a:ext cx="10307091" cy="43805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21" name="Worksheet" r:id="rId4" imgW="8953557" imgH="3791084" progId="">
                  <p:embed/>
                </p:oleObj>
              </mc:Choice>
              <mc:Fallback>
                <p:oleObj name="Worksheet" r:id="rId4" imgW="8953557" imgH="3791084" progId="">
                  <p:embed/>
                  <p:pic>
                    <p:nvPicPr>
                      <p:cNvPr id="0" name="Picture 2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1053" y="1728919"/>
                        <a:ext cx="10307091" cy="438055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ángulo 16"/>
          <p:cNvSpPr/>
          <p:nvPr/>
        </p:nvSpPr>
        <p:spPr>
          <a:xfrm>
            <a:off x="3124208" y="1831749"/>
            <a:ext cx="5811839" cy="677107"/>
          </a:xfrm>
          <a:prstGeom prst="rect">
            <a:avLst/>
          </a:prstGeom>
        </p:spPr>
        <p:txBody>
          <a:bodyPr lIns="91424" tIns="45718" rIns="91424" bIns="45718">
            <a:spAutoFit/>
          </a:bodyPr>
          <a:lstStyle/>
          <a:p>
            <a:pPr algn="ctr" defTabSz="900045">
              <a:defRPr/>
            </a:pPr>
            <a:r>
              <a:rPr lang="es-PE" b="1" kern="0" dirty="0">
                <a:solidFill>
                  <a:sysClr val="windowText" lastClr="000000"/>
                </a:solidFill>
                <a:latin typeface="+mj-lt"/>
                <a:ea typeface="Calibri" panose="020F0502020204030204" pitchFamily="34" charset="0"/>
              </a:rPr>
              <a:t>¿Cuán efectivos creen que son los resultados de las denuncias por casos de corrupción?</a:t>
            </a:r>
            <a:endParaRPr lang="es-PE" b="1" kern="0" dirty="0">
              <a:solidFill>
                <a:sysClr val="windowText" lastClr="000000"/>
              </a:solidFill>
              <a:latin typeface="+mj-lt"/>
            </a:endParaRPr>
          </a:p>
        </p:txBody>
      </p:sp>
      <p:cxnSp>
        <p:nvCxnSpPr>
          <p:cNvPr id="19" name="5 Conector recto"/>
          <p:cNvCxnSpPr/>
          <p:nvPr/>
        </p:nvCxnSpPr>
        <p:spPr>
          <a:xfrm rot="10800000" flipV="1">
            <a:off x="8084449" y="3462799"/>
            <a:ext cx="857259" cy="71438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5 Conector recto"/>
          <p:cNvCxnSpPr/>
          <p:nvPr/>
        </p:nvCxnSpPr>
        <p:spPr>
          <a:xfrm>
            <a:off x="8941714" y="3462801"/>
            <a:ext cx="1097647" cy="537699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23 CuadroTexto"/>
          <p:cNvSpPr txBox="1"/>
          <p:nvPr/>
        </p:nvSpPr>
        <p:spPr>
          <a:xfrm>
            <a:off x="8584516" y="2962745"/>
            <a:ext cx="720069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24" tIns="45718" rIns="91424" bIns="45718" rtlCol="0">
            <a:spAutoFit/>
          </a:bodyPr>
          <a:lstStyle/>
          <a:p>
            <a:r>
              <a:rPr lang="es-MX" sz="2400" b="1" dirty="0"/>
              <a:t>86%</a:t>
            </a:r>
            <a:endParaRPr lang="es-PE" sz="2400" b="1" dirty="0"/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1204916" y="917451"/>
            <a:ext cx="9520237" cy="776288"/>
          </a:xfrm>
          <a:prstGeom prst="rect">
            <a:avLst/>
          </a:prstGeom>
        </p:spPr>
        <p:txBody>
          <a:bodyPr vert="horz" lIns="91424" tIns="45718" rIns="91424" bIns="4571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2400" dirty="0"/>
              <a:t>La ciudadanía no cree que la denuncia sea un mecanismo efectivo para combatir la corrupción.</a:t>
            </a:r>
          </a:p>
        </p:txBody>
      </p:sp>
      <p:sp>
        <p:nvSpPr>
          <p:cNvPr id="10" name="Rectángulo 3"/>
          <p:cNvSpPr>
            <a:spLocks noChangeArrowheads="1"/>
          </p:cNvSpPr>
          <p:nvPr/>
        </p:nvSpPr>
        <p:spPr bwMode="auto">
          <a:xfrm>
            <a:off x="274638" y="6338176"/>
            <a:ext cx="533788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altLang="es-ES" sz="1200" dirty="0">
                <a:latin typeface="Calibri" pitchFamily="34" charset="0"/>
              </a:rPr>
              <a:t>* </a:t>
            </a:r>
            <a:r>
              <a:rPr lang="es-ES" altLang="es-ES" sz="1200" dirty="0"/>
              <a:t>VIII Encuesta Nacional sobre percepciones de la corrupción </a:t>
            </a:r>
            <a:r>
              <a:rPr lang="es-ES" altLang="es-ES" sz="1200" dirty="0" err="1"/>
              <a:t>Ipsos</a:t>
            </a:r>
            <a:r>
              <a:rPr lang="es-ES" altLang="es-ES" sz="1200" dirty="0"/>
              <a:t>-Apoyo 2013 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126878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58907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s-PE" sz="3600" b="1" dirty="0">
                <a:solidFill>
                  <a:schemeClr val="bg1"/>
                </a:solidFill>
              </a:rPr>
              <a:t>Existe desconfianza en la autoridad y en las instituciones</a:t>
            </a:r>
          </a:p>
        </p:txBody>
      </p:sp>
      <p:sp>
        <p:nvSpPr>
          <p:cNvPr id="5" name="Rectángulo 7"/>
          <p:cNvSpPr/>
          <p:nvPr/>
        </p:nvSpPr>
        <p:spPr>
          <a:xfrm>
            <a:off x="32565" y="6599017"/>
            <a:ext cx="5147531" cy="230828"/>
          </a:xfrm>
          <a:prstGeom prst="rect">
            <a:avLst/>
          </a:prstGeom>
        </p:spPr>
        <p:txBody>
          <a:bodyPr wrap="none" lIns="91424" tIns="45718" rIns="91424" bIns="45718">
            <a:spAutoFit/>
          </a:bodyPr>
          <a:lstStyle/>
          <a:p>
            <a:r>
              <a:rPr lang="es-ES" altLang="es-ES" sz="900" dirty="0">
                <a:latin typeface="Arial" panose="020B0604020202020204" pitchFamily="34" charset="0"/>
                <a:cs typeface="Arial" panose="020B0604020202020204" pitchFamily="34" charset="0"/>
              </a:rPr>
              <a:t>IX Encuesta Nacional sobre Corrupción 2017, elaborada por </a:t>
            </a:r>
            <a:r>
              <a:rPr lang="es-ES" alt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Ipsos</a:t>
            </a:r>
            <a:r>
              <a:rPr lang="es-ES" altLang="es-ES" sz="900" dirty="0">
                <a:latin typeface="Arial" panose="020B0604020202020204" pitchFamily="34" charset="0"/>
                <a:cs typeface="Arial" panose="020B0604020202020204" pitchFamily="34" charset="0"/>
              </a:rPr>
              <a:t> Perú por  encargo de </a:t>
            </a:r>
            <a:r>
              <a:rPr lang="es-ES" alt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Proética</a:t>
            </a:r>
            <a:endParaRPr lang="es-E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914401" y="952501"/>
            <a:ext cx="10458451" cy="677107"/>
          </a:xfrm>
          <a:prstGeom prst="rect">
            <a:avLst/>
          </a:prstGeom>
        </p:spPr>
        <p:txBody>
          <a:bodyPr wrap="square" lIns="91424" tIns="45718" rIns="91424" bIns="45718">
            <a:spAutoFit/>
          </a:bodyPr>
          <a:lstStyle>
            <a:defPPr>
              <a:defRPr lang="es-PE"/>
            </a:defPPr>
            <a:lvl1pPr algn="ctr" defTabSz="900227" fontAlgn="auto">
              <a:spcBef>
                <a:spcPts val="0"/>
              </a:spcBef>
              <a:spcAft>
                <a:spcPts val="0"/>
              </a:spcAft>
              <a:defRPr b="1" kern="0">
                <a:solidFill>
                  <a:sysClr val="windowText" lastClr="000000"/>
                </a:solidFill>
                <a:latin typeface="+mj-lt"/>
                <a:ea typeface="Calibri" panose="020F0502020204030204" pitchFamily="34" charset="0"/>
              </a:defRPr>
            </a:lvl1pPr>
          </a:lstStyle>
          <a:p>
            <a:r>
              <a:rPr lang="es-PE" dirty="0"/>
              <a:t>Más de la mitad de los encuestados considera que la corrupción no se sanciona porque se producen acuerdos entre los corruptos y quienes debieran sancionarlos. </a:t>
            </a:r>
          </a:p>
        </p:txBody>
      </p:sp>
      <p:sp>
        <p:nvSpPr>
          <p:cNvPr id="14" name="Freeform 8"/>
          <p:cNvSpPr/>
          <p:nvPr/>
        </p:nvSpPr>
        <p:spPr>
          <a:xfrm>
            <a:off x="2291949" y="3102034"/>
            <a:ext cx="7148945" cy="2836583"/>
          </a:xfrm>
          <a:custGeom>
            <a:avLst/>
            <a:gdLst>
              <a:gd name="connsiteX0" fmla="*/ 0 w 10027087"/>
              <a:gd name="connsiteY0" fmla="*/ 0 h 3899350"/>
              <a:gd name="connsiteX1" fmla="*/ 5230368 w 10027087"/>
              <a:gd name="connsiteY1" fmla="*/ 1152144 h 3899350"/>
              <a:gd name="connsiteX2" fmla="*/ 9957816 w 10027087"/>
              <a:gd name="connsiteY2" fmla="*/ 3813048 h 3899350"/>
              <a:gd name="connsiteX3" fmla="*/ 7607808 w 10027087"/>
              <a:gd name="connsiteY3" fmla="*/ 2990088 h 3899350"/>
              <a:gd name="connsiteX0" fmla="*/ 0 w 9957816"/>
              <a:gd name="connsiteY0" fmla="*/ 0 h 3813048"/>
              <a:gd name="connsiteX1" fmla="*/ 5230368 w 9957816"/>
              <a:gd name="connsiteY1" fmla="*/ 1152144 h 3813048"/>
              <a:gd name="connsiteX2" fmla="*/ 9957816 w 9957816"/>
              <a:gd name="connsiteY2" fmla="*/ 3813048 h 3813048"/>
              <a:gd name="connsiteX0" fmla="*/ 0 w 9957816"/>
              <a:gd name="connsiteY0" fmla="*/ 0 h 3813048"/>
              <a:gd name="connsiteX1" fmla="*/ 9957816 w 9957816"/>
              <a:gd name="connsiteY1" fmla="*/ 3813048 h 3813048"/>
              <a:gd name="connsiteX0" fmla="*/ 0 w 9957816"/>
              <a:gd name="connsiteY0" fmla="*/ 0 h 3813048"/>
              <a:gd name="connsiteX1" fmla="*/ 9957816 w 9957816"/>
              <a:gd name="connsiteY1" fmla="*/ 3813048 h 3813048"/>
              <a:gd name="connsiteX0" fmla="*/ 0 w 9957816"/>
              <a:gd name="connsiteY0" fmla="*/ 0 h 3813048"/>
              <a:gd name="connsiteX1" fmla="*/ 9957816 w 9957816"/>
              <a:gd name="connsiteY1" fmla="*/ 3813048 h 3813048"/>
              <a:gd name="connsiteX0" fmla="*/ 0 w 9482328"/>
              <a:gd name="connsiteY0" fmla="*/ 0 h 3346704"/>
              <a:gd name="connsiteX1" fmla="*/ 9482328 w 9482328"/>
              <a:gd name="connsiteY1" fmla="*/ 3346704 h 3346704"/>
              <a:gd name="connsiteX0" fmla="*/ 0 w 9537192"/>
              <a:gd name="connsiteY0" fmla="*/ 0 h 3849624"/>
              <a:gd name="connsiteX1" fmla="*/ 9537192 w 9537192"/>
              <a:gd name="connsiteY1" fmla="*/ 3849624 h 3849624"/>
              <a:gd name="connsiteX0" fmla="*/ 0 w 7818120"/>
              <a:gd name="connsiteY0" fmla="*/ 0 h 1517904"/>
              <a:gd name="connsiteX1" fmla="*/ 7818120 w 7818120"/>
              <a:gd name="connsiteY1" fmla="*/ 1517904 h 1517904"/>
              <a:gd name="connsiteX0" fmla="*/ 0 w 7818120"/>
              <a:gd name="connsiteY0" fmla="*/ 594135 h 2112039"/>
              <a:gd name="connsiteX1" fmla="*/ 7818120 w 7818120"/>
              <a:gd name="connsiteY1" fmla="*/ 2112039 h 2112039"/>
              <a:gd name="connsiteX0" fmla="*/ 0 w 9957816"/>
              <a:gd name="connsiteY0" fmla="*/ 409719 h 2915175"/>
              <a:gd name="connsiteX1" fmla="*/ 9957816 w 9957816"/>
              <a:gd name="connsiteY1" fmla="*/ 2915175 h 2915175"/>
              <a:gd name="connsiteX0" fmla="*/ 0 w 9957816"/>
              <a:gd name="connsiteY0" fmla="*/ 954 h 2506410"/>
              <a:gd name="connsiteX1" fmla="*/ 9957816 w 9957816"/>
              <a:gd name="connsiteY1" fmla="*/ 2506410 h 2506410"/>
              <a:gd name="connsiteX0" fmla="*/ 0 w 9957816"/>
              <a:gd name="connsiteY0" fmla="*/ 1929 h 2507385"/>
              <a:gd name="connsiteX1" fmla="*/ 9957816 w 9957816"/>
              <a:gd name="connsiteY1" fmla="*/ 2507385 h 2507385"/>
              <a:gd name="connsiteX0" fmla="*/ 0 w 9957816"/>
              <a:gd name="connsiteY0" fmla="*/ 131973 h 2637429"/>
              <a:gd name="connsiteX1" fmla="*/ 9957816 w 9957816"/>
              <a:gd name="connsiteY1" fmla="*/ 2637429 h 2637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957816" h="2637429">
                <a:moveTo>
                  <a:pt x="0" y="131973"/>
                </a:moveTo>
                <a:cubicBezTo>
                  <a:pt x="3090672" y="-316083"/>
                  <a:pt x="7397496" y="342285"/>
                  <a:pt x="9957816" y="2637429"/>
                </a:cubicBezTo>
              </a:path>
            </a:pathLst>
          </a:custGeom>
          <a:noFill/>
          <a:ln w="12700" cap="rnd">
            <a:solidFill>
              <a:schemeClr val="tx2"/>
            </a:solidFill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/>
            <a:endParaRPr lang="en-GB" dirty="0"/>
          </a:p>
        </p:txBody>
      </p:sp>
      <p:sp>
        <p:nvSpPr>
          <p:cNvPr id="15" name="Oval 9"/>
          <p:cNvSpPr/>
          <p:nvPr/>
        </p:nvSpPr>
        <p:spPr>
          <a:xfrm>
            <a:off x="2567364" y="2960929"/>
            <a:ext cx="938421" cy="50489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</a:rPr>
              <a:t>53</a:t>
            </a:r>
            <a:r>
              <a:rPr lang="es-ES" b="1" dirty="0">
                <a:solidFill>
                  <a:schemeClr val="bg1"/>
                </a:solidFill>
              </a:rPr>
              <a:t>%</a:t>
            </a:r>
          </a:p>
        </p:txBody>
      </p:sp>
      <p:sp>
        <p:nvSpPr>
          <p:cNvPr id="16" name="57 CuadroTexto"/>
          <p:cNvSpPr txBox="1"/>
          <p:nvPr/>
        </p:nvSpPr>
        <p:spPr>
          <a:xfrm>
            <a:off x="2278848" y="3629436"/>
            <a:ext cx="1515473" cy="5386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endParaRPr lang="es-ES" sz="500" b="1" dirty="0">
              <a:solidFill>
                <a:schemeClr val="accent6"/>
              </a:solidFill>
            </a:endParaRPr>
          </a:p>
          <a:p>
            <a:pPr algn="ctr"/>
            <a:r>
              <a:rPr lang="es-ES" sz="1500" b="1" dirty="0">
                <a:solidFill>
                  <a:schemeClr val="accent6"/>
                </a:solidFill>
              </a:rPr>
              <a:t>Todos están amarrados</a:t>
            </a: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2086552" y="1976745"/>
            <a:ext cx="7626853" cy="38471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45718" rIns="0" bIns="45718">
            <a:spAutoFit/>
          </a:bodyPr>
          <a:lstStyle/>
          <a:p>
            <a:pPr algn="ctr"/>
            <a:r>
              <a:rPr lang="es-PE" b="1" dirty="0">
                <a:solidFill>
                  <a:srgbClr val="1F497D"/>
                </a:solidFill>
                <a:latin typeface="Calibri"/>
              </a:rPr>
              <a:t>¿Por qué cree que no se sanciona la corrupción?</a:t>
            </a:r>
          </a:p>
        </p:txBody>
      </p:sp>
      <p:sp>
        <p:nvSpPr>
          <p:cNvPr id="22" name="Oval 9"/>
          <p:cNvSpPr/>
          <p:nvPr/>
        </p:nvSpPr>
        <p:spPr>
          <a:xfrm>
            <a:off x="4208192" y="2976317"/>
            <a:ext cx="938421" cy="50489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</a:rPr>
              <a:t>29</a:t>
            </a:r>
            <a:r>
              <a:rPr lang="es-ES" b="1" dirty="0">
                <a:solidFill>
                  <a:schemeClr val="bg1"/>
                </a:solidFill>
              </a:rPr>
              <a:t>%</a:t>
            </a:r>
          </a:p>
        </p:txBody>
      </p:sp>
      <p:sp>
        <p:nvSpPr>
          <p:cNvPr id="23" name="35 CuadroTexto"/>
          <p:cNvSpPr txBox="1"/>
          <p:nvPr/>
        </p:nvSpPr>
        <p:spPr>
          <a:xfrm>
            <a:off x="3919667" y="3644825"/>
            <a:ext cx="1515473" cy="5386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endParaRPr lang="es-ES" sz="500" b="1" dirty="0">
              <a:solidFill>
                <a:schemeClr val="accent2"/>
              </a:solidFill>
            </a:endParaRPr>
          </a:p>
          <a:p>
            <a:pPr algn="ctr"/>
            <a:r>
              <a:rPr lang="es-ES" sz="1500" b="1" dirty="0">
                <a:solidFill>
                  <a:schemeClr val="accent2"/>
                </a:solidFill>
              </a:rPr>
              <a:t>Faltan leyes adecuadas</a:t>
            </a:r>
          </a:p>
        </p:txBody>
      </p:sp>
      <p:sp>
        <p:nvSpPr>
          <p:cNvPr id="24" name="Oval 9"/>
          <p:cNvSpPr/>
          <p:nvPr/>
        </p:nvSpPr>
        <p:spPr>
          <a:xfrm>
            <a:off x="5866412" y="3404945"/>
            <a:ext cx="938421" cy="50489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</a:rPr>
              <a:t>22</a:t>
            </a:r>
            <a:r>
              <a:rPr lang="es-ES" b="1" dirty="0">
                <a:solidFill>
                  <a:schemeClr val="bg1"/>
                </a:solidFill>
              </a:rPr>
              <a:t>%</a:t>
            </a:r>
          </a:p>
        </p:txBody>
      </p:sp>
      <p:sp>
        <p:nvSpPr>
          <p:cNvPr id="25" name="38 CuadroTexto"/>
          <p:cNvSpPr txBox="1"/>
          <p:nvPr/>
        </p:nvSpPr>
        <p:spPr>
          <a:xfrm>
            <a:off x="5866419" y="4073453"/>
            <a:ext cx="938423" cy="5386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endParaRPr lang="es-ES" sz="500" b="1" dirty="0">
              <a:solidFill>
                <a:schemeClr val="accent5"/>
              </a:solidFill>
            </a:endParaRPr>
          </a:p>
          <a:p>
            <a:pPr algn="ctr"/>
            <a:r>
              <a:rPr lang="es-ES" sz="1500" b="1" dirty="0">
                <a:solidFill>
                  <a:schemeClr val="accent5"/>
                </a:solidFill>
              </a:rPr>
              <a:t>No se investiga</a:t>
            </a:r>
          </a:p>
        </p:txBody>
      </p:sp>
      <p:sp>
        <p:nvSpPr>
          <p:cNvPr id="26" name="Oval 9"/>
          <p:cNvSpPr/>
          <p:nvPr/>
        </p:nvSpPr>
        <p:spPr>
          <a:xfrm>
            <a:off x="7133440" y="4190765"/>
            <a:ext cx="938421" cy="50489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</a:rPr>
              <a:t>6</a:t>
            </a:r>
            <a:r>
              <a:rPr lang="es-ES" b="1" dirty="0">
                <a:solidFill>
                  <a:schemeClr val="bg1"/>
                </a:solidFill>
              </a:rPr>
              <a:t>%</a:t>
            </a:r>
          </a:p>
        </p:txBody>
      </p:sp>
      <p:sp>
        <p:nvSpPr>
          <p:cNvPr id="27" name="42 CuadroTexto"/>
          <p:cNvSpPr txBox="1"/>
          <p:nvPr/>
        </p:nvSpPr>
        <p:spPr>
          <a:xfrm>
            <a:off x="6953736" y="4859272"/>
            <a:ext cx="1307805" cy="5386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endParaRPr lang="es-ES" sz="500" b="1" dirty="0">
              <a:solidFill>
                <a:schemeClr val="accent3"/>
              </a:solidFill>
            </a:endParaRPr>
          </a:p>
          <a:p>
            <a:pPr algn="ctr"/>
            <a:r>
              <a:rPr lang="es-ES" sz="1500" b="1" dirty="0">
                <a:solidFill>
                  <a:schemeClr val="accent3"/>
                </a:solidFill>
              </a:rPr>
              <a:t>No hay dinero para investigar</a:t>
            </a:r>
          </a:p>
        </p:txBody>
      </p:sp>
      <p:sp>
        <p:nvSpPr>
          <p:cNvPr id="28" name="Oval 9"/>
          <p:cNvSpPr/>
          <p:nvPr/>
        </p:nvSpPr>
        <p:spPr>
          <a:xfrm>
            <a:off x="8502464" y="5219393"/>
            <a:ext cx="938421" cy="50489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</a:rPr>
              <a:t>6</a:t>
            </a:r>
            <a:r>
              <a:rPr lang="es-ES" b="1" dirty="0">
                <a:solidFill>
                  <a:schemeClr val="bg1"/>
                </a:solidFill>
              </a:rPr>
              <a:t>%</a:t>
            </a:r>
          </a:p>
        </p:txBody>
      </p:sp>
      <p:sp>
        <p:nvSpPr>
          <p:cNvPr id="29" name="62 CuadroTexto"/>
          <p:cNvSpPr txBox="1"/>
          <p:nvPr/>
        </p:nvSpPr>
        <p:spPr>
          <a:xfrm>
            <a:off x="8317769" y="4621100"/>
            <a:ext cx="1307805" cy="3539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" sz="1500" b="1" dirty="0">
                <a:solidFill>
                  <a:schemeClr val="accent4">
                    <a:lumMod val="75000"/>
                  </a:schemeClr>
                </a:solidFill>
              </a:rPr>
              <a:t>No precisa</a:t>
            </a:r>
          </a:p>
          <a:p>
            <a:pPr algn="ctr"/>
            <a:endParaRPr lang="es-ES" sz="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cxnSp>
        <p:nvCxnSpPr>
          <p:cNvPr id="20" name="Straight Connector 5"/>
          <p:cNvCxnSpPr/>
          <p:nvPr/>
        </p:nvCxnSpPr>
        <p:spPr>
          <a:xfrm rot="5400000">
            <a:off x="2954780" y="3549933"/>
            <a:ext cx="163609" cy="1"/>
          </a:xfrm>
          <a:prstGeom prst="line">
            <a:avLst/>
          </a:prstGeom>
          <a:ln cap="rnd">
            <a:solidFill>
              <a:schemeClr val="accent6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5"/>
          <p:cNvCxnSpPr/>
          <p:nvPr/>
        </p:nvCxnSpPr>
        <p:spPr>
          <a:xfrm rot="5400000">
            <a:off x="4595606" y="3562151"/>
            <a:ext cx="163609" cy="1"/>
          </a:xfrm>
          <a:prstGeom prst="line">
            <a:avLst/>
          </a:prstGeom>
          <a:ln cap="rnd">
            <a:solidFill>
              <a:schemeClr val="accent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5"/>
          <p:cNvCxnSpPr/>
          <p:nvPr/>
        </p:nvCxnSpPr>
        <p:spPr>
          <a:xfrm rot="5400000">
            <a:off x="6236882" y="3990771"/>
            <a:ext cx="163609" cy="1588"/>
          </a:xfrm>
          <a:prstGeom prst="line">
            <a:avLst/>
          </a:prstGeom>
          <a:ln cap="rnd">
            <a:solidFill>
              <a:schemeClr val="accent5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5"/>
          <p:cNvCxnSpPr/>
          <p:nvPr/>
        </p:nvCxnSpPr>
        <p:spPr>
          <a:xfrm rot="16200000" flipH="1">
            <a:off x="7519850" y="4774097"/>
            <a:ext cx="163609" cy="4987"/>
          </a:xfrm>
          <a:prstGeom prst="line">
            <a:avLst/>
          </a:prstGeom>
          <a:ln cap="rnd">
            <a:solidFill>
              <a:schemeClr val="accent3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5"/>
          <p:cNvCxnSpPr/>
          <p:nvPr/>
        </p:nvCxnSpPr>
        <p:spPr>
          <a:xfrm flipV="1">
            <a:off x="8971682" y="5006362"/>
            <a:ext cx="1" cy="228865"/>
          </a:xfrm>
          <a:prstGeom prst="line">
            <a:avLst/>
          </a:prstGeom>
          <a:ln cap="rnd">
            <a:solidFill>
              <a:schemeClr val="accent4">
                <a:lumMod val="75000"/>
              </a:schemeClr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680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58907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s-PE" sz="3600" b="1" dirty="0">
                <a:solidFill>
                  <a:schemeClr val="bg1"/>
                </a:solidFill>
              </a:rPr>
              <a:t>Existe tolerancia y apatía ciudadana</a:t>
            </a:r>
          </a:p>
        </p:txBody>
      </p:sp>
      <p:sp>
        <p:nvSpPr>
          <p:cNvPr id="5" name="Rectángulo 7"/>
          <p:cNvSpPr/>
          <p:nvPr/>
        </p:nvSpPr>
        <p:spPr>
          <a:xfrm>
            <a:off x="32561" y="6599017"/>
            <a:ext cx="5115471" cy="230828"/>
          </a:xfrm>
          <a:prstGeom prst="rect">
            <a:avLst/>
          </a:prstGeom>
        </p:spPr>
        <p:txBody>
          <a:bodyPr wrap="none" lIns="91424" tIns="45718" rIns="91424" bIns="45718">
            <a:spAutoFit/>
          </a:bodyPr>
          <a:lstStyle/>
          <a:p>
            <a:r>
              <a:rPr lang="es-ES" altLang="es-ES" sz="900" dirty="0">
                <a:latin typeface="Arial" panose="020B0604020202020204" pitchFamily="34" charset="0"/>
                <a:cs typeface="Arial" panose="020B0604020202020204" pitchFamily="34" charset="0"/>
              </a:rPr>
              <a:t>X Encuesta Nacional sobre Corrupción 2017, elaborada por </a:t>
            </a:r>
            <a:r>
              <a:rPr lang="es-ES" alt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Ipsos</a:t>
            </a:r>
            <a:r>
              <a:rPr lang="es-ES" altLang="es-ES" sz="900" dirty="0">
                <a:latin typeface="Arial" panose="020B0604020202020204" pitchFamily="34" charset="0"/>
                <a:cs typeface="Arial" panose="020B0604020202020204" pitchFamily="34" charset="0"/>
              </a:rPr>
              <a:t> Perú por  encargo de </a:t>
            </a:r>
            <a:r>
              <a:rPr lang="es-ES" alt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Proética</a:t>
            </a:r>
            <a:endParaRPr lang="es-E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176213" y="685810"/>
            <a:ext cx="11820525" cy="737441"/>
          </a:xfrm>
          <a:prstGeom prst="rect">
            <a:avLst/>
          </a:prstGeom>
        </p:spPr>
        <p:txBody>
          <a:bodyPr vert="horz" lIns="91424" tIns="45718" rIns="91424" bIns="4571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2000" dirty="0"/>
              <a:t>Si bien la tolerancia ha disminuido, 2 de cada 3 aún no consideran como negativo estos hechos.</a:t>
            </a:r>
          </a:p>
        </p:txBody>
      </p:sp>
      <p:graphicFrame>
        <p:nvGraphicFramePr>
          <p:cNvPr id="13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415697"/>
              </p:ext>
            </p:extLst>
          </p:nvPr>
        </p:nvGraphicFramePr>
        <p:xfrm>
          <a:off x="123303" y="1733798"/>
          <a:ext cx="11957095" cy="4698962"/>
        </p:xfrm>
        <a:graphic>
          <a:graphicData uri="http://schemas.openxmlformats.org/drawingml/2006/table">
            <a:tbl>
              <a:tblPr bandCol="1">
                <a:solidFill>
                  <a:srgbClr val="FFFFFF"/>
                </a:solidFill>
              </a:tblPr>
              <a:tblGrid>
                <a:gridCol w="265472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3815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191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191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7625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43815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438151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38151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438151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417112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497288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495300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438151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438151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15"/>
                    </a:ext>
                  </a:extLst>
                </a:gridCol>
                <a:gridCol w="438151">
                  <a:extLst>
                    <a:ext uri="{9D8B030D-6E8A-4147-A177-3AD203B41FA5}">
                      <a16:colId xmlns:a16="http://schemas.microsoft.com/office/drawing/2014/main" xmlns="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17"/>
                    </a:ext>
                  </a:extLst>
                </a:gridCol>
                <a:gridCol w="483456">
                  <a:extLst>
                    <a:ext uri="{9D8B030D-6E8A-4147-A177-3AD203B41FA5}">
                      <a16:colId xmlns:a16="http://schemas.microsoft.com/office/drawing/2014/main" xmlns="" val="20018"/>
                    </a:ext>
                  </a:extLst>
                </a:gridCol>
                <a:gridCol w="378372">
                  <a:extLst>
                    <a:ext uri="{9D8B030D-6E8A-4147-A177-3AD203B41FA5}">
                      <a16:colId xmlns:a16="http://schemas.microsoft.com/office/drawing/2014/main" xmlns="" val="20019"/>
                    </a:ext>
                  </a:extLst>
                </a:gridCol>
                <a:gridCol w="414523">
                  <a:extLst>
                    <a:ext uri="{9D8B030D-6E8A-4147-A177-3AD203B41FA5}">
                      <a16:colId xmlns:a16="http://schemas.microsoft.com/office/drawing/2014/main" xmlns="" val="20020"/>
                    </a:ext>
                  </a:extLst>
                </a:gridCol>
                <a:gridCol w="425061">
                  <a:extLst>
                    <a:ext uri="{9D8B030D-6E8A-4147-A177-3AD203B41FA5}">
                      <a16:colId xmlns:a16="http://schemas.microsoft.com/office/drawing/2014/main" xmlns="" val="20021"/>
                    </a:ext>
                  </a:extLst>
                </a:gridCol>
              </a:tblGrid>
              <a:tr h="250112">
                <a:tc>
                  <a:txBody>
                    <a:bodyPr/>
                    <a:lstStyle/>
                    <a:p>
                      <a:pPr algn="l" fontAlgn="b"/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315" marR="5315" marT="53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s-PE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Alta tolerancia</a:t>
                      </a:r>
                    </a:p>
                  </a:txBody>
                  <a:tcPr marL="5315" marR="5315" marT="531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1C2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PE" sz="1600" b="1" i="0" u="none" strike="noStrike" dirty="0"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5314" marR="5314" marT="5314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s-PE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Tolerancia media</a:t>
                      </a:r>
                    </a:p>
                  </a:txBody>
                  <a:tcPr marL="5315" marR="5315" marT="53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PE" sz="16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5314" marR="5314" marT="53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s-PE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Rechazo definido</a:t>
                      </a:r>
                    </a:p>
                  </a:txBody>
                  <a:tcPr marL="5315" marR="5315" marT="53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61C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PE" sz="16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5314" marR="5314" marT="53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2515">
                <a:tc>
                  <a:txBody>
                    <a:bodyPr/>
                    <a:lstStyle/>
                    <a:p>
                      <a:pPr algn="l" fontAlgn="b"/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315" marR="5315" marT="53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s-ES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% Totalmente de acuerdo + % De acuerdo</a:t>
                      </a:r>
                    </a:p>
                  </a:txBody>
                  <a:tcPr marL="5315" marR="5315" marT="531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1C2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 dirty="0"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5314" marR="5314" marT="5314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s-ES" sz="15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% Ni de acuerdo ni en desacuerdo </a:t>
                      </a:r>
                    </a:p>
                  </a:txBody>
                  <a:tcPr marL="5315" marR="5315" marT="53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5314" marR="5314" marT="53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s-PE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% Totalmente en desacuerdo</a:t>
                      </a:r>
                    </a:p>
                  </a:txBody>
                  <a:tcPr marL="5315" marR="5315" marT="53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61C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PE" sz="14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5314" marR="5314" marT="53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2515">
                <a:tc>
                  <a:txBody>
                    <a:bodyPr/>
                    <a:lstStyle/>
                    <a:p>
                      <a:pPr algn="l" fontAlgn="b"/>
                      <a:endParaRPr lang="es-PE" sz="15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315" marR="5315" marT="53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2017</a:t>
                      </a:r>
                    </a:p>
                  </a:txBody>
                  <a:tcPr marL="5315" marR="5315" marT="531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1C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1C2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2015</a:t>
                      </a:r>
                    </a:p>
                  </a:txBody>
                  <a:tcPr marL="5315" marR="5315" marT="531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1C2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2013</a:t>
                      </a:r>
                    </a:p>
                  </a:txBody>
                  <a:tcPr marL="5315" marR="5315" marT="5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1C2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2012</a:t>
                      </a:r>
                    </a:p>
                  </a:txBody>
                  <a:tcPr marL="5315" marR="5315" marT="5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1C2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2010</a:t>
                      </a:r>
                    </a:p>
                  </a:txBody>
                  <a:tcPr marL="5315" marR="5315" marT="5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1C2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2008</a:t>
                      </a:r>
                    </a:p>
                  </a:txBody>
                  <a:tcPr marL="5315" marR="5315" marT="5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1C2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2006</a:t>
                      </a:r>
                    </a:p>
                  </a:txBody>
                  <a:tcPr marL="5315" marR="5315" marT="5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1C2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5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2017</a:t>
                      </a:r>
                    </a:p>
                  </a:txBody>
                  <a:tcPr marL="5315" marR="5315" marT="53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5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2015</a:t>
                      </a:r>
                    </a:p>
                  </a:txBody>
                  <a:tcPr marL="5315" marR="5315" marT="53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5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2013</a:t>
                      </a:r>
                    </a:p>
                  </a:txBody>
                  <a:tcPr marL="5315" marR="5315" marT="53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5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2012</a:t>
                      </a:r>
                    </a:p>
                  </a:txBody>
                  <a:tcPr marL="5315" marR="5315" marT="53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5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2010</a:t>
                      </a:r>
                    </a:p>
                  </a:txBody>
                  <a:tcPr marL="5315" marR="5315" marT="53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5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2008</a:t>
                      </a:r>
                    </a:p>
                  </a:txBody>
                  <a:tcPr marL="5315" marR="5315" marT="53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5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2006</a:t>
                      </a:r>
                    </a:p>
                  </a:txBody>
                  <a:tcPr marL="5315" marR="5315" marT="53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2017</a:t>
                      </a:r>
                    </a:p>
                  </a:txBody>
                  <a:tcPr marL="5315" marR="5315" marT="53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561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6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2015</a:t>
                      </a:r>
                    </a:p>
                  </a:txBody>
                  <a:tcPr marL="5315" marR="5315" marT="53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6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2013</a:t>
                      </a:r>
                    </a:p>
                  </a:txBody>
                  <a:tcPr marL="5315" marR="5315" marT="5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6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2012</a:t>
                      </a:r>
                    </a:p>
                  </a:txBody>
                  <a:tcPr marL="5315" marR="5315" marT="5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6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2010</a:t>
                      </a:r>
                    </a:p>
                  </a:txBody>
                  <a:tcPr marL="5315" marR="5315" marT="5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6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2008</a:t>
                      </a:r>
                    </a:p>
                  </a:txBody>
                  <a:tcPr marL="5315" marR="5315" marT="5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6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2006</a:t>
                      </a:r>
                    </a:p>
                  </a:txBody>
                  <a:tcPr marL="5315" marR="5315" marT="5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61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317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Que una autoridad elegida coloque a simpatizantes poco calificados en puestos clave</a:t>
                      </a:r>
                      <a:r>
                        <a:rPr lang="es-PE" sz="16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s-PE" sz="2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85" marR="45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1C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</a:t>
                      </a:r>
                    </a:p>
                  </a:txBody>
                  <a:tcPr marL="5315" marR="5315" marT="5315" marB="0" anchor="ctr">
                    <a:lnL w="28575" cap="flat" cmpd="sng" algn="ctr">
                      <a:solidFill>
                        <a:srgbClr val="ED1C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1C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1C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</a:t>
                      </a:r>
                    </a:p>
                  </a:txBody>
                  <a:tcPr marL="5315" marR="5315" marT="5315" marB="0" anchor="ctr">
                    <a:lnL w="28575" cap="flat" cmpd="sng" algn="ctr">
                      <a:solidFill>
                        <a:srgbClr val="ED1C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</a:t>
                      </a:r>
                    </a:p>
                  </a:txBody>
                  <a:tcPr marL="5315" marR="5315" marT="5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</a:t>
                      </a:r>
                    </a:p>
                  </a:txBody>
                  <a:tcPr marL="5315" marR="5315" marT="5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</a:t>
                      </a:r>
                    </a:p>
                  </a:txBody>
                  <a:tcPr marL="5315" marR="5315" marT="5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</a:t>
                      </a:r>
                    </a:p>
                  </a:txBody>
                  <a:tcPr marL="5315" marR="5315" marT="5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</a:t>
                      </a:r>
                    </a:p>
                  </a:txBody>
                  <a:tcPr marL="5315" marR="5315" marT="5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61</a:t>
                      </a:r>
                    </a:p>
                  </a:txBody>
                  <a:tcPr marL="5315" marR="5315" marT="5315" marB="0"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68</a:t>
                      </a:r>
                    </a:p>
                  </a:txBody>
                  <a:tcPr marL="5315" marR="5315" marT="5315" marB="0"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71</a:t>
                      </a:r>
                    </a:p>
                  </a:txBody>
                  <a:tcPr marL="5315" marR="5315" marT="53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65</a:t>
                      </a:r>
                    </a:p>
                  </a:txBody>
                  <a:tcPr marL="5315" marR="5315" marT="53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69</a:t>
                      </a:r>
                    </a:p>
                  </a:txBody>
                  <a:tcPr marL="5315" marR="5315" marT="53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72</a:t>
                      </a:r>
                    </a:p>
                  </a:txBody>
                  <a:tcPr marL="5315" marR="5315" marT="53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65</a:t>
                      </a:r>
                    </a:p>
                  </a:txBody>
                  <a:tcPr marL="5315" marR="5315" marT="53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4561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28</a:t>
                      </a:r>
                    </a:p>
                  </a:txBody>
                  <a:tcPr marL="5315" marR="5315" marT="5315" marB="0" anchor="ctr">
                    <a:lnL w="28575" cap="flat" cmpd="sng" algn="ctr">
                      <a:solidFill>
                        <a:srgbClr val="4561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4561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561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23</a:t>
                      </a:r>
                    </a:p>
                  </a:txBody>
                  <a:tcPr marL="5315" marR="5315" marT="5315" marB="0" anchor="ctr">
                    <a:lnL w="28575" cap="flat" cmpd="sng" algn="ctr">
                      <a:solidFill>
                        <a:srgbClr val="4561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61C7">
                        <a:alpha val="2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17</a:t>
                      </a:r>
                    </a:p>
                  </a:txBody>
                  <a:tcPr marL="5315" marR="5315" marT="5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61C7">
                        <a:alpha val="2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27</a:t>
                      </a:r>
                    </a:p>
                  </a:txBody>
                  <a:tcPr marL="5315" marR="5315" marT="5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61C7">
                        <a:alpha val="2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18</a:t>
                      </a:r>
                    </a:p>
                  </a:txBody>
                  <a:tcPr marL="5315" marR="5315" marT="5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61C7">
                        <a:alpha val="2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21</a:t>
                      </a:r>
                    </a:p>
                  </a:txBody>
                  <a:tcPr marL="5315" marR="5315" marT="5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61C7">
                        <a:alpha val="2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27</a:t>
                      </a:r>
                    </a:p>
                  </a:txBody>
                  <a:tcPr marL="5315" marR="5315" marT="5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61C7">
                        <a:alpha val="2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2128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Pagar una ‘propina’ para que le perdonen una multa o para agilizar un trámite público</a:t>
                      </a:r>
                      <a:r>
                        <a:rPr lang="es-PE" sz="16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s-PE" sz="2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85" marR="45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1C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</a:t>
                      </a:r>
                    </a:p>
                  </a:txBody>
                  <a:tcPr marL="5315" marR="5315" marT="5315" marB="0" anchor="ctr">
                    <a:lnL w="28575" cap="flat" cmpd="sng" algn="ctr">
                      <a:solidFill>
                        <a:srgbClr val="ED1C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1C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</a:t>
                      </a:r>
                    </a:p>
                  </a:txBody>
                  <a:tcPr marL="5315" marR="5315" marT="5315" marB="0" anchor="ctr">
                    <a:lnL w="28575" cap="flat" cmpd="sng" algn="ctr">
                      <a:solidFill>
                        <a:srgbClr val="ED1C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</a:t>
                      </a:r>
                    </a:p>
                  </a:txBody>
                  <a:tcPr marL="5315" marR="5315" marT="5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5315" marR="5315" marT="5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</a:t>
                      </a:r>
                    </a:p>
                  </a:txBody>
                  <a:tcPr marL="5315" marR="5315" marT="5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marL="5315" marR="5315" marT="5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</a:t>
                      </a:r>
                    </a:p>
                  </a:txBody>
                  <a:tcPr marL="5315" marR="5315" marT="5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66</a:t>
                      </a:r>
                    </a:p>
                  </a:txBody>
                  <a:tcPr marL="5315" marR="5315" marT="5315" marB="0"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77</a:t>
                      </a:r>
                    </a:p>
                  </a:txBody>
                  <a:tcPr marL="5315" marR="5315" marT="5315" marB="0"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73</a:t>
                      </a:r>
                    </a:p>
                  </a:txBody>
                  <a:tcPr marL="5315" marR="5315" marT="53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64</a:t>
                      </a:r>
                    </a:p>
                  </a:txBody>
                  <a:tcPr marL="5315" marR="5315" marT="53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76</a:t>
                      </a:r>
                    </a:p>
                  </a:txBody>
                  <a:tcPr marL="5315" marR="5315" marT="53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78</a:t>
                      </a:r>
                    </a:p>
                  </a:txBody>
                  <a:tcPr marL="5315" marR="5315" marT="53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67</a:t>
                      </a:r>
                    </a:p>
                  </a:txBody>
                  <a:tcPr marL="5315" marR="5315" marT="53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4561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26</a:t>
                      </a:r>
                    </a:p>
                  </a:txBody>
                  <a:tcPr marL="5315" marR="5315" marT="5315" marB="0" anchor="ctr">
                    <a:lnL w="28575" cap="flat" cmpd="sng" algn="ctr">
                      <a:solidFill>
                        <a:srgbClr val="4561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4561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18</a:t>
                      </a:r>
                    </a:p>
                  </a:txBody>
                  <a:tcPr marL="5315" marR="5315" marT="5315" marB="0" anchor="ctr">
                    <a:lnL w="28575" cap="flat" cmpd="sng" algn="ctr">
                      <a:solidFill>
                        <a:srgbClr val="4561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61C7">
                        <a:alpha val="2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19</a:t>
                      </a:r>
                    </a:p>
                  </a:txBody>
                  <a:tcPr marL="5315" marR="5315" marT="5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61C7">
                        <a:alpha val="2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34</a:t>
                      </a:r>
                    </a:p>
                  </a:txBody>
                  <a:tcPr marL="5315" marR="5315" marT="5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61C7">
                        <a:alpha val="2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</a:t>
                      </a:r>
                    </a:p>
                  </a:txBody>
                  <a:tcPr marL="5315" marR="5315" marT="5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61C7">
                        <a:alpha val="2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18</a:t>
                      </a:r>
                    </a:p>
                  </a:txBody>
                  <a:tcPr marL="5315" marR="5315" marT="5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61C7">
                        <a:alpha val="2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27</a:t>
                      </a:r>
                    </a:p>
                  </a:txBody>
                  <a:tcPr marL="5315" marR="5315" marT="5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61C7">
                        <a:alpha val="2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4124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Piratear servicios públicos (agua, luz, cable, Internet, etc.)</a:t>
                      </a:r>
                      <a:endParaRPr lang="es-PE" sz="2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85" marR="45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1C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</a:t>
                      </a:r>
                    </a:p>
                  </a:txBody>
                  <a:tcPr marL="5315" marR="5315" marT="5315" marB="0" anchor="ctr">
                    <a:lnL w="28575" cap="flat" cmpd="sng" algn="ctr">
                      <a:solidFill>
                        <a:srgbClr val="ED1C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1C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5315" marR="5315" marT="5315" marB="0" anchor="ctr">
                    <a:lnL w="28575" cap="flat" cmpd="sng" algn="ctr">
                      <a:solidFill>
                        <a:srgbClr val="ED1C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</a:t>
                      </a:r>
                    </a:p>
                  </a:txBody>
                  <a:tcPr marL="5315" marR="5315" marT="5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5315" marR="5315" marT="5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*</a:t>
                      </a:r>
                    </a:p>
                  </a:txBody>
                  <a:tcPr marL="5315" marR="5315" marT="5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*</a:t>
                      </a:r>
                    </a:p>
                  </a:txBody>
                  <a:tcPr marL="5315" marR="5315" marT="5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*</a:t>
                      </a:r>
                    </a:p>
                  </a:txBody>
                  <a:tcPr marL="5315" marR="5315" marT="5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67</a:t>
                      </a:r>
                    </a:p>
                  </a:txBody>
                  <a:tcPr marL="5315" marR="5315" marT="5315" marB="0"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72</a:t>
                      </a:r>
                    </a:p>
                  </a:txBody>
                  <a:tcPr marL="5315" marR="5315" marT="5315" marB="0"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66</a:t>
                      </a:r>
                    </a:p>
                  </a:txBody>
                  <a:tcPr marL="5315" marR="5315" marT="53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62</a:t>
                      </a:r>
                    </a:p>
                  </a:txBody>
                  <a:tcPr marL="5315" marR="5315" marT="53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*</a:t>
                      </a:r>
                    </a:p>
                  </a:txBody>
                  <a:tcPr marL="5315" marR="5315" marT="53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*</a:t>
                      </a:r>
                    </a:p>
                  </a:txBody>
                  <a:tcPr marL="5315" marR="5315" marT="53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*</a:t>
                      </a:r>
                    </a:p>
                  </a:txBody>
                  <a:tcPr marL="5315" marR="5315" marT="53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4561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27</a:t>
                      </a:r>
                    </a:p>
                  </a:txBody>
                  <a:tcPr marL="5315" marR="5315" marT="5315" marB="0" anchor="ctr">
                    <a:lnL w="28575" cap="flat" cmpd="sng" algn="ctr">
                      <a:solidFill>
                        <a:srgbClr val="4561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4561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25</a:t>
                      </a:r>
                    </a:p>
                  </a:txBody>
                  <a:tcPr marL="5315" marR="5315" marT="5315" marB="0" anchor="ctr">
                    <a:lnL w="28575" cap="flat" cmpd="sng" algn="ctr">
                      <a:solidFill>
                        <a:srgbClr val="4561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61C7">
                        <a:alpha val="2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29</a:t>
                      </a:r>
                    </a:p>
                  </a:txBody>
                  <a:tcPr marL="5315" marR="5315" marT="5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61C7">
                        <a:alpha val="2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38</a:t>
                      </a:r>
                    </a:p>
                  </a:txBody>
                  <a:tcPr marL="5315" marR="5315" marT="5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61C7">
                        <a:alpha val="2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*</a:t>
                      </a:r>
                    </a:p>
                  </a:txBody>
                  <a:tcPr marL="5315" marR="5315" marT="5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61C7">
                        <a:alpha val="2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*</a:t>
                      </a:r>
                    </a:p>
                  </a:txBody>
                  <a:tcPr marL="5315" marR="5315" marT="5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61C7">
                        <a:alpha val="2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*</a:t>
                      </a:r>
                    </a:p>
                  </a:txBody>
                  <a:tcPr marL="5315" marR="5315" marT="53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61C7">
                        <a:alpha val="2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38017">
                <a:tc>
                  <a:txBody>
                    <a:bodyPr/>
                    <a:lstStyle/>
                    <a:p>
                      <a:pPr algn="ctr" fontAlgn="b"/>
                      <a:r>
                        <a:rPr lang="es-PE" sz="15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Promedio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1C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ED1C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1C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1C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ED1C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65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72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64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74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75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66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4561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4561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4561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561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4561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61C7">
                        <a:alpha val="2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61C7">
                        <a:alpha val="2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61C7">
                        <a:alpha val="2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61C7">
                        <a:alpha val="2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61C7">
                        <a:alpha val="2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61C7">
                        <a:alpha val="2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2908301" y="1358809"/>
            <a:ext cx="7508875" cy="33855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45718" rIns="0" bIns="45718">
            <a:spAutoFit/>
          </a:bodyPr>
          <a:lstStyle/>
          <a:p>
            <a:pPr algn="ctr" defTabSz="900045">
              <a:defRPr/>
            </a:pPr>
            <a:r>
              <a:rPr lang="es-ES" sz="1600" b="1" kern="0" dirty="0">
                <a:solidFill>
                  <a:sysClr val="windowText" lastClr="000000"/>
                </a:solidFill>
              </a:rPr>
              <a:t>¿Qué tan de acuerdo o en desacuerdo está con las siguientes situaciones?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43563" y="2046530"/>
            <a:ext cx="3614057" cy="384719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r>
              <a:rPr lang="es-MX" dirty="0"/>
              <a:t>Se tolera la corrupción…</a:t>
            </a:r>
            <a:endParaRPr lang="es-PE" dirty="0"/>
          </a:p>
        </p:txBody>
      </p:sp>
      <p:sp>
        <p:nvSpPr>
          <p:cNvPr id="11" name="10 Elipse"/>
          <p:cNvSpPr/>
          <p:nvPr/>
        </p:nvSpPr>
        <p:spPr>
          <a:xfrm>
            <a:off x="5812891" y="6060697"/>
            <a:ext cx="488044" cy="500743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/>
            <a:endParaRPr lang="es-PE" sz="2000" b="1" dirty="0">
              <a:solidFill>
                <a:schemeClr val="tx1"/>
              </a:solidFill>
            </a:endParaRPr>
          </a:p>
        </p:txBody>
      </p:sp>
      <p:sp>
        <p:nvSpPr>
          <p:cNvPr id="15" name="14 Elipse"/>
          <p:cNvSpPr/>
          <p:nvPr/>
        </p:nvSpPr>
        <p:spPr>
          <a:xfrm>
            <a:off x="2739654" y="6026145"/>
            <a:ext cx="488044" cy="500743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/>
            <a:endParaRPr lang="es-PE" sz="2000" b="1" dirty="0">
              <a:solidFill>
                <a:schemeClr val="tx1"/>
              </a:solidFill>
            </a:endParaRPr>
          </a:p>
        </p:txBody>
      </p:sp>
      <p:sp>
        <p:nvSpPr>
          <p:cNvPr id="16" name="15 Elipse"/>
          <p:cNvSpPr/>
          <p:nvPr/>
        </p:nvSpPr>
        <p:spPr>
          <a:xfrm>
            <a:off x="8947975" y="5977946"/>
            <a:ext cx="488044" cy="500743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/>
            <a:endParaRPr lang="es-PE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34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58907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s-PE" sz="3600" b="1" dirty="0">
                <a:solidFill>
                  <a:schemeClr val="bg1"/>
                </a:solidFill>
              </a:rPr>
              <a:t>Existe tolerancia y apatía ciudadana</a:t>
            </a:r>
          </a:p>
        </p:txBody>
      </p:sp>
      <p:sp>
        <p:nvSpPr>
          <p:cNvPr id="5" name="Rectángulo 7"/>
          <p:cNvSpPr/>
          <p:nvPr/>
        </p:nvSpPr>
        <p:spPr>
          <a:xfrm>
            <a:off x="32561" y="6599017"/>
            <a:ext cx="5115471" cy="230828"/>
          </a:xfrm>
          <a:prstGeom prst="rect">
            <a:avLst/>
          </a:prstGeom>
        </p:spPr>
        <p:txBody>
          <a:bodyPr wrap="none" lIns="91424" tIns="45718" rIns="91424" bIns="45718">
            <a:spAutoFit/>
          </a:bodyPr>
          <a:lstStyle/>
          <a:p>
            <a:r>
              <a:rPr lang="es-ES" altLang="es-ES" sz="900" dirty="0">
                <a:latin typeface="Arial" panose="020B0604020202020204" pitchFamily="34" charset="0"/>
                <a:cs typeface="Arial" panose="020B0604020202020204" pitchFamily="34" charset="0"/>
              </a:rPr>
              <a:t>X Encuesta Nacional sobre Corrupción 2017, elaborada por </a:t>
            </a:r>
            <a:r>
              <a:rPr lang="es-ES" alt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Ipsos</a:t>
            </a:r>
            <a:r>
              <a:rPr lang="es-ES" altLang="es-ES" sz="900" dirty="0">
                <a:latin typeface="Arial" panose="020B0604020202020204" pitchFamily="34" charset="0"/>
                <a:cs typeface="Arial" panose="020B0604020202020204" pitchFamily="34" charset="0"/>
              </a:rPr>
              <a:t> Perú por  encargo de </a:t>
            </a:r>
            <a:r>
              <a:rPr lang="es-ES" alt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Proética</a:t>
            </a:r>
            <a:endParaRPr lang="es-E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309571" y="961545"/>
            <a:ext cx="11539537" cy="763587"/>
          </a:xfrm>
          <a:prstGeom prst="rect">
            <a:avLst/>
          </a:prstGeom>
        </p:spPr>
        <p:txBody>
          <a:bodyPr vert="horz" lIns="91424" tIns="45718" rIns="91424" bIns="45718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32168">
              <a:spcBef>
                <a:spcPts val="544"/>
              </a:spcBef>
              <a:defRPr/>
            </a:pPr>
            <a:r>
              <a:rPr lang="es-PE" sz="2800" dirty="0"/>
              <a:t>Entre los que declaran haber dado alguna coima, las principales razones incluyen para evitar mayores sanciones y porque sino las cosas no funcionan. Mas de la mitad de participantes justifica el pago de coimas</a:t>
            </a:r>
          </a:p>
        </p:txBody>
      </p:sp>
      <p:graphicFrame>
        <p:nvGraphicFramePr>
          <p:cNvPr id="3" name="4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8401249"/>
              </p:ext>
            </p:extLst>
          </p:nvPr>
        </p:nvGraphicFramePr>
        <p:xfrm>
          <a:off x="439737" y="2603510"/>
          <a:ext cx="11358563" cy="3541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2033588" y="1963747"/>
            <a:ext cx="7986712" cy="38471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45718" rIns="0" bIns="45718">
            <a:spAutoFit/>
          </a:bodyPr>
          <a:lstStyle/>
          <a:p>
            <a:pPr algn="ctr" defTabSz="900045">
              <a:defRPr/>
            </a:pPr>
            <a:r>
              <a:rPr lang="es-PE" b="1" kern="0" dirty="0">
                <a:solidFill>
                  <a:sysClr val="windowText" lastClr="000000"/>
                </a:solidFill>
                <a:latin typeface="Calibri"/>
              </a:rPr>
              <a:t>¿Por qué dio regalos, propinas, sobornos o coimas?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2550802" y="3524259"/>
            <a:ext cx="742951" cy="384719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r>
              <a:rPr lang="es-PE" b="1" dirty="0"/>
              <a:t>41%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5370202" y="3371861"/>
            <a:ext cx="742951" cy="384719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r>
              <a:rPr lang="es-PE" b="1" dirty="0"/>
              <a:t>45%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8189602" y="4438661"/>
            <a:ext cx="742951" cy="384719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r>
              <a:rPr lang="es-PE" b="1" dirty="0"/>
              <a:t>20%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11104251" y="4857761"/>
            <a:ext cx="742951" cy="384719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r>
              <a:rPr lang="es-PE" b="1" dirty="0"/>
              <a:t>8%</a:t>
            </a:r>
          </a:p>
        </p:txBody>
      </p:sp>
    </p:spTree>
    <p:extLst>
      <p:ext uri="{BB962C8B-B14F-4D97-AF65-F5344CB8AC3E}">
        <p14:creationId xmlns:p14="http://schemas.microsoft.com/office/powerpoint/2010/main" val="318239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-95275"/>
            <a:ext cx="10972800" cy="1143000"/>
          </a:xfrm>
        </p:spPr>
        <p:txBody>
          <a:bodyPr/>
          <a:lstStyle/>
          <a:p>
            <a:r>
              <a:rPr lang="es-ES" dirty="0" smtClean="0"/>
              <a:t>Rol de la Defensoría del Pueblo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94212B-926B-4D2A-9595-A066172EAA45}" type="slidenum">
              <a:rPr lang="es-PE" smtClean="0"/>
              <a:pPr>
                <a:defRPr/>
              </a:pPr>
              <a:t>2</a:t>
            </a:fld>
            <a:endParaRPr lang="es-PE"/>
          </a:p>
        </p:txBody>
      </p:sp>
      <p:pic>
        <p:nvPicPr>
          <p:cNvPr id="5" name="8 Imagen" descr="logo-dp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53768" y="5897036"/>
            <a:ext cx="781049" cy="713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/>
          <p:cNvPicPr/>
          <p:nvPr/>
        </p:nvPicPr>
        <p:blipFill>
          <a:blip r:embed="rId3" cstate="print"/>
          <a:srcRect l="21874" t="3613" b="69031"/>
          <a:stretch>
            <a:fillRect/>
          </a:stretch>
        </p:blipFill>
        <p:spPr bwMode="auto">
          <a:xfrm>
            <a:off x="3993024" y="952496"/>
            <a:ext cx="5627253" cy="202672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" name="6 Imagen"/>
          <p:cNvPicPr/>
          <p:nvPr/>
        </p:nvPicPr>
        <p:blipFill>
          <a:blip r:embed="rId3" cstate="print"/>
          <a:srcRect l="59287" t="30766" b="55764"/>
          <a:stretch>
            <a:fillRect/>
          </a:stretch>
        </p:blipFill>
        <p:spPr bwMode="auto">
          <a:xfrm>
            <a:off x="8119801" y="2907725"/>
            <a:ext cx="2929247" cy="99752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" name="7 Imagen"/>
          <p:cNvPicPr/>
          <p:nvPr/>
        </p:nvPicPr>
        <p:blipFill>
          <a:blip r:embed="rId3" cstate="print"/>
          <a:srcRect l="40140" t="44235" r="29149" b="42295"/>
          <a:stretch>
            <a:fillRect/>
          </a:stretch>
        </p:blipFill>
        <p:spPr bwMode="auto">
          <a:xfrm>
            <a:off x="4953005" y="2952747"/>
            <a:ext cx="2207161" cy="99752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" name="8 Imagen"/>
          <p:cNvPicPr/>
          <p:nvPr/>
        </p:nvPicPr>
        <p:blipFill>
          <a:blip r:embed="rId3" cstate="print"/>
          <a:srcRect t="30126" r="56339" b="50844"/>
          <a:stretch>
            <a:fillRect/>
          </a:stretch>
        </p:blipFill>
        <p:spPr bwMode="auto">
          <a:xfrm>
            <a:off x="952464" y="2762248"/>
            <a:ext cx="3141352" cy="140920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" name="9 Imagen"/>
          <p:cNvPicPr/>
          <p:nvPr/>
        </p:nvPicPr>
        <p:blipFill>
          <a:blip r:embed="rId3" cstate="print"/>
          <a:srcRect t="3613" r="76937" b="72002"/>
          <a:stretch>
            <a:fillRect/>
          </a:stretch>
        </p:blipFill>
        <p:spPr bwMode="auto">
          <a:xfrm>
            <a:off x="2436446" y="952496"/>
            <a:ext cx="1659303" cy="180504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" name="10 Imagen"/>
          <p:cNvPicPr/>
          <p:nvPr/>
        </p:nvPicPr>
        <p:blipFill>
          <a:blip r:embed="rId3" cstate="print"/>
          <a:srcRect t="61103" r="40493"/>
          <a:stretch>
            <a:fillRect/>
          </a:stretch>
        </p:blipFill>
        <p:spPr bwMode="auto">
          <a:xfrm>
            <a:off x="2952728" y="3905257"/>
            <a:ext cx="5715040" cy="295274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7"/>
          <p:cNvSpPr/>
          <p:nvPr/>
        </p:nvSpPr>
        <p:spPr>
          <a:xfrm>
            <a:off x="32561" y="6599017"/>
            <a:ext cx="5115471" cy="230828"/>
          </a:xfrm>
          <a:prstGeom prst="rect">
            <a:avLst/>
          </a:prstGeom>
        </p:spPr>
        <p:txBody>
          <a:bodyPr wrap="none" lIns="91424" tIns="45718" rIns="91424" bIns="45718">
            <a:spAutoFit/>
          </a:bodyPr>
          <a:lstStyle/>
          <a:p>
            <a:r>
              <a:rPr lang="es-ES" altLang="es-ES" sz="900" dirty="0">
                <a:latin typeface="Arial" panose="020B0604020202020204" pitchFamily="34" charset="0"/>
                <a:cs typeface="Arial" panose="020B0604020202020204" pitchFamily="34" charset="0"/>
              </a:rPr>
              <a:t>X Encuesta Nacional sobre Corrupción 2017, elaborada por </a:t>
            </a:r>
            <a:r>
              <a:rPr lang="es-ES" alt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Ipsos</a:t>
            </a:r>
            <a:r>
              <a:rPr lang="es-ES" altLang="es-ES" sz="900" dirty="0">
                <a:latin typeface="Arial" panose="020B0604020202020204" pitchFamily="34" charset="0"/>
                <a:cs typeface="Arial" panose="020B0604020202020204" pitchFamily="34" charset="0"/>
              </a:rPr>
              <a:t> Perú por  encargo de </a:t>
            </a:r>
            <a:r>
              <a:rPr lang="es-ES" alt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Proética</a:t>
            </a:r>
            <a:endParaRPr lang="es-E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309563" y="984909"/>
            <a:ext cx="11539537" cy="381000"/>
          </a:xfrm>
          <a:prstGeom prst="rect">
            <a:avLst/>
          </a:prstGeom>
        </p:spPr>
        <p:txBody>
          <a:bodyPr vert="horz" lIns="91424" tIns="45718" rIns="91424" bIns="45718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32168">
              <a:spcBef>
                <a:spcPts val="544"/>
              </a:spcBef>
              <a:defRPr/>
            </a:pPr>
            <a:r>
              <a:rPr lang="es-PE" sz="2800" dirty="0"/>
              <a:t>Tan solo una minoría declara haber denunciado el pedido de coimas. </a:t>
            </a:r>
          </a:p>
        </p:txBody>
      </p:sp>
      <p:graphicFrame>
        <p:nvGraphicFramePr>
          <p:cNvPr id="12" name="1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7639505"/>
              </p:ext>
            </p:extLst>
          </p:nvPr>
        </p:nvGraphicFramePr>
        <p:xfrm>
          <a:off x="808040" y="2487613"/>
          <a:ext cx="10296525" cy="3557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03" r:id="rId4" imgW="10297036" imgH="3560373" progId="">
                  <p:embed/>
                </p:oleObj>
              </mc:Choice>
              <mc:Fallback>
                <p:oleObj r:id="rId4" imgW="10297036" imgH="3560373" progId="">
                  <p:embed/>
                  <p:pic>
                    <p:nvPicPr>
                      <p:cNvPr id="0" name="Picture 214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8040" y="2487613"/>
                        <a:ext cx="10296525" cy="3557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2390777" y="1917701"/>
            <a:ext cx="7627939" cy="677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45718" rIns="0" bIns="45718">
            <a:spAutoFit/>
          </a:bodyPr>
          <a:lstStyle/>
          <a:p>
            <a:pPr algn="ctr" defTabSz="900045">
              <a:defRPr/>
            </a:pPr>
            <a:r>
              <a:rPr lang="es-ES" b="1" kern="0" dirty="0">
                <a:solidFill>
                  <a:sysClr val="windowText" lastClr="000000"/>
                </a:solidFill>
                <a:latin typeface="+mn-lt"/>
              </a:rPr>
              <a:t>Cuando le solicitaron dar, o cuando dio regalos, propinas, coimas, etc. ¿lo denunció?</a:t>
            </a:r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0" y="1"/>
            <a:ext cx="12192000" cy="65890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="horz" lIns="91424" tIns="45718" rIns="91424" bIns="45718" rtlCol="0" anchor="ctr">
            <a:normAutofit fontScale="975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es-PE" sz="3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Existe desconfianza en la autoridad y en las instituciones</a:t>
            </a:r>
          </a:p>
        </p:txBody>
      </p:sp>
    </p:spTree>
    <p:extLst>
      <p:ext uri="{BB962C8B-B14F-4D97-AF65-F5344CB8AC3E}">
        <p14:creationId xmlns:p14="http://schemas.microsoft.com/office/powerpoint/2010/main" val="428055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58907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s-PE" sz="3600" b="1" dirty="0">
                <a:solidFill>
                  <a:schemeClr val="bg1"/>
                </a:solidFill>
              </a:rPr>
              <a:t>Existe tolerancia y apatía ciudadana</a:t>
            </a:r>
          </a:p>
        </p:txBody>
      </p:sp>
      <p:sp>
        <p:nvSpPr>
          <p:cNvPr id="5" name="Rectángulo 7"/>
          <p:cNvSpPr/>
          <p:nvPr/>
        </p:nvSpPr>
        <p:spPr>
          <a:xfrm>
            <a:off x="32561" y="6599017"/>
            <a:ext cx="5115471" cy="230828"/>
          </a:xfrm>
          <a:prstGeom prst="rect">
            <a:avLst/>
          </a:prstGeom>
        </p:spPr>
        <p:txBody>
          <a:bodyPr wrap="none" lIns="91424" tIns="45718" rIns="91424" bIns="45718">
            <a:spAutoFit/>
          </a:bodyPr>
          <a:lstStyle/>
          <a:p>
            <a:r>
              <a:rPr lang="es-ES" altLang="es-ES" sz="900" dirty="0">
                <a:latin typeface="Arial" panose="020B0604020202020204" pitchFamily="34" charset="0"/>
                <a:cs typeface="Arial" panose="020B0604020202020204" pitchFamily="34" charset="0"/>
              </a:rPr>
              <a:t>X Encuesta Nacional sobre Corrupción 2017, elaborada por </a:t>
            </a:r>
            <a:r>
              <a:rPr lang="es-ES" alt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Ipsos</a:t>
            </a:r>
            <a:r>
              <a:rPr lang="es-ES" altLang="es-ES" sz="900" dirty="0">
                <a:latin typeface="Arial" panose="020B0604020202020204" pitchFamily="34" charset="0"/>
                <a:cs typeface="Arial" panose="020B0604020202020204" pitchFamily="34" charset="0"/>
              </a:rPr>
              <a:t> Perú por  encargo de </a:t>
            </a:r>
            <a:r>
              <a:rPr lang="es-ES" alt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Proética</a:t>
            </a:r>
            <a:endParaRPr lang="es-E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ítulo 1"/>
          <p:cNvSpPr txBox="1">
            <a:spLocks/>
          </p:cNvSpPr>
          <p:nvPr/>
        </p:nvSpPr>
        <p:spPr>
          <a:xfrm>
            <a:off x="309563" y="961340"/>
            <a:ext cx="11669712" cy="1163637"/>
          </a:xfrm>
          <a:prstGeom prst="rect">
            <a:avLst/>
          </a:prstGeom>
        </p:spPr>
        <p:txBody>
          <a:bodyPr vert="horz" lIns="91424" tIns="45718" rIns="91424" bIns="4571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2100" dirty="0"/>
              <a:t>La mitad de entrevistados, en promedio, muestra una tolerancia media o alta. Uno de cada cinco cree que no se debe condenar a funcionarios corruptos si es que hacen obras que beneficien a la población.</a:t>
            </a:r>
          </a:p>
        </p:txBody>
      </p:sp>
      <p:graphicFrame>
        <p:nvGraphicFramePr>
          <p:cNvPr id="21" name="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4450193"/>
              </p:ext>
            </p:extLst>
          </p:nvPr>
        </p:nvGraphicFramePr>
        <p:xfrm>
          <a:off x="614364" y="2235200"/>
          <a:ext cx="10893428" cy="3241906"/>
        </p:xfrm>
        <a:graphic>
          <a:graphicData uri="http://schemas.openxmlformats.org/drawingml/2006/table">
            <a:tbl>
              <a:tblPr/>
              <a:tblGrid>
                <a:gridCol w="48169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671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3176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7994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2838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0755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4214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307751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pitchFamily="2" charset="2"/>
                        <a:buNone/>
                        <a:tabLst/>
                      </a:pPr>
                      <a:endParaRPr lang="es-ES" sz="1200" b="1" i="0" u="none" strike="noStrike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Arial" pitchFamily="34" charset="0"/>
                      </a:endParaRPr>
                    </a:p>
                  </a:txBody>
                  <a:tcPr marL="17719" marR="17719" marT="34563" marB="3456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s-ES" sz="1500" b="1" i="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Tolerancia</a:t>
                      </a:r>
                    </a:p>
                  </a:txBody>
                  <a:tcPr marL="17719" marR="17719" marT="34563" marB="3456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pitchFamily="2" charset="2"/>
                        <a:buNone/>
                        <a:tabLst/>
                      </a:pPr>
                      <a:endParaRPr lang="es-ES" sz="1400" b="1" i="0" u="none" strike="noStrike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Arial" pitchFamily="34" charset="0"/>
                      </a:endParaRPr>
                    </a:p>
                  </a:txBody>
                  <a:tcPr marL="18000" marR="18000" marT="35100" marB="35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pitchFamily="2" charset="2"/>
                        <a:buNone/>
                        <a:tabLst/>
                      </a:pPr>
                      <a:endParaRPr lang="es-ES" sz="1400" b="1" i="0" u="none" strike="noStrike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Arial" pitchFamily="34" charset="0"/>
                      </a:endParaRPr>
                    </a:p>
                  </a:txBody>
                  <a:tcPr marL="18000" marR="18000" marT="35100" marB="35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561C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7751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pitchFamily="2" charset="2"/>
                        <a:buNone/>
                        <a:tabLst/>
                      </a:pPr>
                      <a:endParaRPr lang="es-ES" sz="1200" b="1" i="0" u="none" strike="noStrike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Arial" pitchFamily="34" charset="0"/>
                      </a:endParaRPr>
                    </a:p>
                  </a:txBody>
                  <a:tcPr marL="17719" marR="17719" marT="34563" marB="3456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lang="es-ES" sz="1500" b="1" i="0" u="none" strike="noStrike" kern="120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Arial" pitchFamily="34" charset="0"/>
                        </a:rPr>
                        <a:t>Alta </a:t>
                      </a:r>
                    </a:p>
                  </a:txBody>
                  <a:tcPr marL="17719" marR="17719" marT="34563" marB="3456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1C2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pitchFamily="2" charset="2"/>
                        <a:buNone/>
                        <a:tabLst/>
                      </a:pPr>
                      <a:endParaRPr lang="es-ES" sz="1400" b="1" i="0" u="none" strike="noStrike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Arial" pitchFamily="34" charset="0"/>
                      </a:endParaRPr>
                    </a:p>
                  </a:txBody>
                  <a:tcPr marL="18000" marR="18000" marT="35100" marB="35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1C2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lang="es-ES" sz="1500" b="1" i="0" u="none" strike="noStrike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 pitchFamily="34" charset="0"/>
                        </a:rPr>
                        <a:t>Media </a:t>
                      </a:r>
                    </a:p>
                  </a:txBody>
                  <a:tcPr marL="17719" marR="17719" marT="34563" marB="3456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pitchFamily="2" charset="2"/>
                        <a:buNone/>
                        <a:tabLst/>
                      </a:pPr>
                      <a:endParaRPr lang="es-ES" sz="1400" b="1" i="0" u="none" strike="noStrike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Arial" pitchFamily="34" charset="0"/>
                      </a:endParaRPr>
                    </a:p>
                  </a:txBody>
                  <a:tcPr marL="18000" marR="18000" marT="35100" marB="35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lang="es-ES_tradnl" sz="1500" b="1" i="0" u="none" strike="noStrike" kern="120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Arial" pitchFamily="34" charset="0"/>
                        </a:rPr>
                        <a:t>Rechazo</a:t>
                      </a:r>
                      <a:r>
                        <a:rPr lang="es-ES_tradnl" sz="1500" b="1" i="0" u="none" strike="noStrike" kern="1200" baseline="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Arial" pitchFamily="34" charset="0"/>
                        </a:rPr>
                        <a:t> definido</a:t>
                      </a:r>
                      <a:endParaRPr lang="es-ES" sz="1500" b="1" i="0" u="none" strike="noStrike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Arial" pitchFamily="34" charset="0"/>
                      </a:endParaRPr>
                    </a:p>
                  </a:txBody>
                  <a:tcPr marL="17719" marR="17719" marT="34563" marB="3456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F469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pitchFamily="2" charset="2"/>
                        <a:buNone/>
                        <a:tabLst/>
                      </a:pPr>
                      <a:endParaRPr lang="es-ES" sz="1400" b="1" i="0" u="none" strike="noStrike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Arial" pitchFamily="34" charset="0"/>
                      </a:endParaRPr>
                    </a:p>
                  </a:txBody>
                  <a:tcPr marL="18000" marR="18000" marT="35100" marB="35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561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7751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pitchFamily="2" charset="2"/>
                        <a:buNone/>
                        <a:tabLst/>
                      </a:pPr>
                      <a:endParaRPr lang="es-ES" sz="1200" b="1" i="0" u="none" strike="noStrike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Arial" pitchFamily="34" charset="0"/>
                      </a:endParaRPr>
                    </a:p>
                  </a:txBody>
                  <a:tcPr marL="17719" marR="17719" marT="34563" marB="3456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lang="es-ES" sz="1500" b="1" i="0" u="none" strike="noStrike" kern="120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Arial" pitchFamily="34" charset="0"/>
                        </a:rPr>
                        <a:t>2017</a:t>
                      </a:r>
                    </a:p>
                  </a:txBody>
                  <a:tcPr marL="17719" marR="17719" marT="34563" marB="3456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D1C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1C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lang="es-ES" sz="1500" b="1" i="0" u="none" strike="noStrike" kern="120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Arial" pitchFamily="34" charset="0"/>
                        </a:rPr>
                        <a:t>2015</a:t>
                      </a:r>
                    </a:p>
                  </a:txBody>
                  <a:tcPr marL="17719" marR="17719" marT="34563" marB="3456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1C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lang="es-ES" sz="1500" b="1" i="0" u="none" strike="noStrike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 pitchFamily="34" charset="0"/>
                        </a:rPr>
                        <a:t>2017</a:t>
                      </a:r>
                    </a:p>
                  </a:txBody>
                  <a:tcPr marL="17719" marR="17719" marT="34563" marB="3456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lang="es-ES" sz="1500" b="1" i="0" u="none" strike="noStrike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 pitchFamily="34" charset="0"/>
                        </a:rPr>
                        <a:t>2015</a:t>
                      </a:r>
                    </a:p>
                  </a:txBody>
                  <a:tcPr marL="17719" marR="17719" marT="34563" marB="3456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lang="es-ES" sz="1500" b="1" i="0" u="none" strike="noStrike" kern="120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Arial" pitchFamily="34" charset="0"/>
                        </a:rPr>
                        <a:t>2017</a:t>
                      </a:r>
                    </a:p>
                  </a:txBody>
                  <a:tcPr marL="17719" marR="17719" marT="34563" marB="3456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F4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F469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lang="es-ES" sz="1500" b="1" i="0" u="none" strike="noStrike" kern="120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Arial" pitchFamily="34" charset="0"/>
                        </a:rPr>
                        <a:t>2015</a:t>
                      </a:r>
                    </a:p>
                  </a:txBody>
                  <a:tcPr marL="17719" marR="17719" marT="34563" marB="3456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F46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2567">
                <a:tc>
                  <a:txBody>
                    <a:bodyPr/>
                    <a:lstStyle/>
                    <a:p>
                      <a:pPr algn="just" fontAlgn="b"/>
                      <a:r>
                        <a:rPr lang="es-PE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Es necesario algo de corrupción para poder facilitar el crecimiento</a:t>
                      </a:r>
                      <a:r>
                        <a:rPr lang="es-PE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 de la economía y desarrollo</a:t>
                      </a:r>
                      <a:endParaRPr lang="es-PE" sz="15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45716" marR="45716" marT="45727" marB="45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D1C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15%</a:t>
                      </a:r>
                    </a:p>
                  </a:txBody>
                  <a:tcPr marL="9376" marR="9376" marT="9379" marB="0" anchor="ctr">
                    <a:lnL w="38100" cap="flat" cmpd="sng" algn="ctr">
                      <a:solidFill>
                        <a:srgbClr val="ED1C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D1C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D1C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51%</a:t>
                      </a:r>
                    </a:p>
                  </a:txBody>
                  <a:tcPr marL="9376" marR="9376" marT="9379" marB="0" anchor="ctr">
                    <a:lnL w="38100" cap="flat" cmpd="sng" algn="ctr">
                      <a:solidFill>
                        <a:srgbClr val="ED1C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32%</a:t>
                      </a:r>
                    </a:p>
                  </a:txBody>
                  <a:tcPr marL="9376" marR="9376" marT="9379" marB="0" anchor="ctr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24%</a:t>
                      </a:r>
                    </a:p>
                  </a:txBody>
                  <a:tcPr marL="9376" marR="9376" marT="9379" marB="0" anchor="ctr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F4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51%</a:t>
                      </a:r>
                    </a:p>
                  </a:txBody>
                  <a:tcPr marL="9376" marR="9376" marT="9379" marB="0" anchor="ctr">
                    <a:lnL w="38100" cap="flat" cmpd="sng" algn="ctr">
                      <a:solidFill>
                        <a:srgbClr val="2F4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F4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F4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23%</a:t>
                      </a:r>
                    </a:p>
                  </a:txBody>
                  <a:tcPr marL="9376" marR="9376" marT="9379" marB="0" anchor="ctr">
                    <a:lnL w="38100" cap="flat" cmpd="sng" algn="ctr">
                      <a:solidFill>
                        <a:srgbClr val="2F4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02331">
                <a:tc>
                  <a:txBody>
                    <a:bodyPr/>
                    <a:lstStyle/>
                    <a:p>
                      <a:pPr algn="just" fontAlgn="b"/>
                      <a:r>
                        <a:rPr lang="es-PE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Es necesario algo</a:t>
                      </a:r>
                      <a:r>
                        <a:rPr lang="es-PE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 de corrupción para poder facilitar los trámites y procedimientos en las instituciones públicas</a:t>
                      </a:r>
                      <a:endParaRPr lang="es-PE" sz="15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45716" marR="45716" marT="45727" marB="45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D1C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17%</a:t>
                      </a:r>
                    </a:p>
                  </a:txBody>
                  <a:tcPr marL="9376" marR="9376" marT="9379" marB="0" anchor="ctr">
                    <a:lnL w="38100" cap="flat" cmpd="sng" algn="ctr">
                      <a:solidFill>
                        <a:srgbClr val="ED1C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D1C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14%</a:t>
                      </a:r>
                    </a:p>
                  </a:txBody>
                  <a:tcPr marL="9376" marR="9376" marT="9379" marB="0" anchor="ctr">
                    <a:lnL w="38100" cap="flat" cmpd="sng" algn="ctr">
                      <a:solidFill>
                        <a:srgbClr val="ED1C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31%</a:t>
                      </a:r>
                    </a:p>
                  </a:txBody>
                  <a:tcPr marL="9376" marR="9376" marT="9379" marB="0" anchor="ctr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37%</a:t>
                      </a:r>
                    </a:p>
                  </a:txBody>
                  <a:tcPr marL="9376" marR="9376" marT="9379" marB="0" anchor="ctr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F4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50%</a:t>
                      </a:r>
                    </a:p>
                  </a:txBody>
                  <a:tcPr marL="9376" marR="9376" marT="9379" marB="0" anchor="ctr">
                    <a:lnL w="38100" cap="flat" cmpd="sng" algn="ctr">
                      <a:solidFill>
                        <a:srgbClr val="2F4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F4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47%</a:t>
                      </a:r>
                    </a:p>
                  </a:txBody>
                  <a:tcPr marL="9376" marR="9376" marT="9379" marB="0" anchor="ctr">
                    <a:lnL w="38100" cap="flat" cmpd="sng" algn="ctr">
                      <a:solidFill>
                        <a:srgbClr val="2F4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64520">
                <a:tc>
                  <a:txBody>
                    <a:bodyPr/>
                    <a:lstStyle/>
                    <a:p>
                      <a:pPr algn="just" fontAlgn="b"/>
                      <a:r>
                        <a:rPr lang="es-PE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No se les debe sancionar a los funcionarios corruptos que hacen obras en beneficio</a:t>
                      </a:r>
                      <a:r>
                        <a:rPr lang="es-PE" sz="15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 de la población</a:t>
                      </a:r>
                      <a:endParaRPr lang="es-PE" sz="15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45716" marR="45716" marT="45727" marB="45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D1C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22%</a:t>
                      </a:r>
                    </a:p>
                  </a:txBody>
                  <a:tcPr marL="9376" marR="9376" marT="9379" marB="0" anchor="ctr">
                    <a:lnL w="38100" cap="flat" cmpd="sng" algn="ctr">
                      <a:solidFill>
                        <a:srgbClr val="ED1C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D1C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13%</a:t>
                      </a:r>
                    </a:p>
                  </a:txBody>
                  <a:tcPr marL="9376" marR="9376" marT="9379" marB="0" anchor="ctr">
                    <a:lnL w="38100" cap="flat" cmpd="sng" algn="ctr">
                      <a:solidFill>
                        <a:srgbClr val="ED1C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26%</a:t>
                      </a:r>
                    </a:p>
                  </a:txBody>
                  <a:tcPr marL="9376" marR="9376" marT="9379" marB="0" anchor="ctr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37%</a:t>
                      </a:r>
                    </a:p>
                  </a:txBody>
                  <a:tcPr marL="9376" marR="9376" marT="9379" marB="0" anchor="ctr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F4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50%</a:t>
                      </a:r>
                    </a:p>
                  </a:txBody>
                  <a:tcPr marL="9376" marR="9376" marT="9379" marB="0" anchor="ctr">
                    <a:lnL w="38100" cap="flat" cmpd="sng" algn="ctr">
                      <a:solidFill>
                        <a:srgbClr val="2F4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F4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49%</a:t>
                      </a:r>
                    </a:p>
                  </a:txBody>
                  <a:tcPr marL="9376" marR="9376" marT="9379" marB="0" anchor="ctr">
                    <a:lnL w="38100" cap="flat" cmpd="sng" algn="ctr">
                      <a:solidFill>
                        <a:srgbClr val="2F4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09235"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Promedio</a:t>
                      </a:r>
                      <a:endParaRPr lang="es-PE" sz="20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9376" marR="9376" marT="93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D1C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18%</a:t>
                      </a:r>
                    </a:p>
                  </a:txBody>
                  <a:tcPr marL="9524" marR="9524" marT="9527" marB="0" anchor="ctr">
                    <a:lnL w="38100" cap="flat" cmpd="sng" algn="ctr">
                      <a:solidFill>
                        <a:srgbClr val="ED1C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D1C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D1C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26%</a:t>
                      </a:r>
                    </a:p>
                  </a:txBody>
                  <a:tcPr marL="9524" marR="9524" marT="9527" marB="0" anchor="ctr">
                    <a:lnL w="38100" cap="flat" cmpd="sng" algn="ctr">
                      <a:solidFill>
                        <a:srgbClr val="ED1C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30%</a:t>
                      </a:r>
                    </a:p>
                  </a:txBody>
                  <a:tcPr marL="9524" marR="9524" marT="9527" marB="0" anchor="ctr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33%</a:t>
                      </a:r>
                    </a:p>
                  </a:txBody>
                  <a:tcPr marL="9524" marR="9524" marT="9527" marB="0" anchor="ctr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F4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50%</a:t>
                      </a:r>
                    </a:p>
                  </a:txBody>
                  <a:tcPr marL="9524" marR="9524" marT="9527" marB="0" anchor="ctr">
                    <a:lnL w="38100" cap="flat" cmpd="sng" algn="ctr">
                      <a:solidFill>
                        <a:srgbClr val="2F4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F4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F4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40%</a:t>
                      </a:r>
                    </a:p>
                  </a:txBody>
                  <a:tcPr marL="9524" marR="9524" marT="9527" marB="0" anchor="ctr">
                    <a:lnL w="38100" cap="flat" cmpd="sng" algn="ctr">
                      <a:solidFill>
                        <a:srgbClr val="2F46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10" name="9 Elipse"/>
          <p:cNvSpPr/>
          <p:nvPr/>
        </p:nvSpPr>
        <p:spPr>
          <a:xfrm>
            <a:off x="6319157" y="5704125"/>
            <a:ext cx="894443" cy="558799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/>
            <a:r>
              <a:rPr lang="es-ES" sz="2000" b="1" dirty="0">
                <a:solidFill>
                  <a:schemeClr val="tx1"/>
                </a:solidFill>
              </a:rPr>
              <a:t>48%</a:t>
            </a:r>
            <a:endParaRPr lang="es-PE" sz="2000" b="1" dirty="0">
              <a:solidFill>
                <a:schemeClr val="tx1"/>
              </a:solidFill>
            </a:endParaRPr>
          </a:p>
        </p:txBody>
      </p:sp>
      <p:cxnSp>
        <p:nvCxnSpPr>
          <p:cNvPr id="12" name="11 Conector recto"/>
          <p:cNvCxnSpPr>
            <a:stCxn id="10" idx="2"/>
            <a:endCxn id="15" idx="5"/>
          </p:cNvCxnSpPr>
          <p:nvPr/>
        </p:nvCxnSpPr>
        <p:spPr>
          <a:xfrm rot="10800000">
            <a:off x="5981003" y="5527963"/>
            <a:ext cx="338154" cy="455563"/>
          </a:xfrm>
          <a:prstGeom prst="lin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4" name="13 Conector recto"/>
          <p:cNvCxnSpPr>
            <a:stCxn id="10" idx="6"/>
          </p:cNvCxnSpPr>
          <p:nvPr/>
        </p:nvCxnSpPr>
        <p:spPr>
          <a:xfrm flipV="1">
            <a:off x="7213600" y="5583507"/>
            <a:ext cx="482226" cy="400018"/>
          </a:xfrm>
          <a:prstGeom prst="lin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6" name="15 Conector recto"/>
          <p:cNvCxnSpPr/>
          <p:nvPr/>
        </p:nvCxnSpPr>
        <p:spPr>
          <a:xfrm rot="5400000">
            <a:off x="4949383" y="2714171"/>
            <a:ext cx="957943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12 CuadroTexto"/>
          <p:cNvSpPr txBox="1"/>
          <p:nvPr/>
        </p:nvSpPr>
        <p:spPr>
          <a:xfrm>
            <a:off x="769268" y="2351325"/>
            <a:ext cx="3614057" cy="384719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r>
              <a:rPr lang="es-MX" dirty="0"/>
              <a:t>Se justifica la corrupción…</a:t>
            </a:r>
            <a:endParaRPr lang="es-PE" dirty="0"/>
          </a:p>
        </p:txBody>
      </p:sp>
      <p:sp>
        <p:nvSpPr>
          <p:cNvPr id="15" name="14 Elipse"/>
          <p:cNvSpPr/>
          <p:nvPr/>
        </p:nvSpPr>
        <p:spPr>
          <a:xfrm>
            <a:off x="5564431" y="5100551"/>
            <a:ext cx="488044" cy="500743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/>
            <a:endParaRPr lang="es-PE" sz="2000" b="1" dirty="0">
              <a:solidFill>
                <a:schemeClr val="tx1"/>
              </a:solidFill>
            </a:endParaRPr>
          </a:p>
        </p:txBody>
      </p:sp>
      <p:sp>
        <p:nvSpPr>
          <p:cNvPr id="18" name="17 Elipse"/>
          <p:cNvSpPr/>
          <p:nvPr/>
        </p:nvSpPr>
        <p:spPr>
          <a:xfrm>
            <a:off x="7535917" y="5142593"/>
            <a:ext cx="513523" cy="46993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/>
            <a:endParaRPr lang="es-PE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33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58907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s-PE" sz="3600" b="1" dirty="0">
                <a:solidFill>
                  <a:schemeClr val="bg1"/>
                </a:solidFill>
              </a:rPr>
              <a:t>Existe tolerancia y apatía ciudadana</a:t>
            </a:r>
          </a:p>
        </p:txBody>
      </p:sp>
      <p:sp>
        <p:nvSpPr>
          <p:cNvPr id="5" name="Rectángulo 7"/>
          <p:cNvSpPr/>
          <p:nvPr/>
        </p:nvSpPr>
        <p:spPr>
          <a:xfrm>
            <a:off x="32561" y="6599023"/>
            <a:ext cx="5177010" cy="261586"/>
          </a:xfrm>
          <a:prstGeom prst="rect">
            <a:avLst/>
          </a:prstGeom>
        </p:spPr>
        <p:txBody>
          <a:bodyPr wrap="none" lIns="121896" tIns="60948" rIns="121896" bIns="60948">
            <a:spAutoFit/>
          </a:bodyPr>
          <a:lstStyle/>
          <a:p>
            <a:r>
              <a:rPr lang="es-ES" altLang="es-ES" sz="900" dirty="0">
                <a:latin typeface="Arial" panose="020B0604020202020204" pitchFamily="34" charset="0"/>
                <a:cs typeface="Arial" panose="020B0604020202020204" pitchFamily="34" charset="0"/>
              </a:rPr>
              <a:t>X Encuesta Nacional sobre Corrupción 2017, elaborada por </a:t>
            </a:r>
            <a:r>
              <a:rPr lang="es-ES" alt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Ipsos</a:t>
            </a:r>
            <a:r>
              <a:rPr lang="es-ES" altLang="es-ES" sz="900" dirty="0">
                <a:latin typeface="Arial" panose="020B0604020202020204" pitchFamily="34" charset="0"/>
                <a:cs typeface="Arial" panose="020B0604020202020204" pitchFamily="34" charset="0"/>
              </a:rPr>
              <a:t> Perú por  encargo de </a:t>
            </a:r>
            <a:r>
              <a:rPr lang="es-ES" alt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Proética</a:t>
            </a:r>
            <a:endParaRPr lang="es-E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6 Imagen" descr="Logo DP copia copia copia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0544" y="6117301"/>
            <a:ext cx="674493" cy="686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ítulo 1"/>
          <p:cNvSpPr txBox="1">
            <a:spLocks/>
          </p:cNvSpPr>
          <p:nvPr/>
        </p:nvSpPr>
        <p:spPr>
          <a:xfrm>
            <a:off x="309571" y="706448"/>
            <a:ext cx="11539537" cy="765175"/>
          </a:xfrm>
          <a:prstGeom prst="rect">
            <a:avLst/>
          </a:prstGeom>
        </p:spPr>
        <p:txBody>
          <a:bodyPr vert="horz" lIns="91422" tIns="45718" rIns="91422" bIns="45718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32137">
              <a:spcBef>
                <a:spcPts val="544"/>
              </a:spcBef>
              <a:defRPr/>
            </a:pPr>
            <a:r>
              <a:rPr lang="es-PE" sz="2800" dirty="0"/>
              <a:t>Para los encuestados, la corrupción impacta en la economía familiar y reduce su confianza en el Estado.</a:t>
            </a:r>
          </a:p>
        </p:txBody>
      </p:sp>
      <p:graphicFrame>
        <p:nvGraphicFramePr>
          <p:cNvPr id="14" name="Gráfico 6"/>
          <p:cNvGraphicFramePr>
            <a:graphicFrameLocks/>
          </p:cNvGraphicFramePr>
          <p:nvPr>
            <p:extLst/>
          </p:nvPr>
        </p:nvGraphicFramePr>
        <p:xfrm>
          <a:off x="309563" y="2425382"/>
          <a:ext cx="3416300" cy="3460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4" r:id="rId5" imgW="3414056" imgH="3462828" progId="Excel.Sheet.8">
                  <p:embed/>
                </p:oleObj>
              </mc:Choice>
              <mc:Fallback>
                <p:oleObj r:id="rId5" imgW="3414056" imgH="3462828" progId="Excel.Sheet.8">
                  <p:embed/>
                  <p:pic>
                    <p:nvPicPr>
                      <p:cNvPr id="0" name="Picture 2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563" y="2425382"/>
                        <a:ext cx="3416300" cy="346075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Gráfico 10"/>
          <p:cNvGraphicFramePr>
            <a:graphicFrameLocks/>
          </p:cNvGraphicFramePr>
          <p:nvPr>
            <p:extLst/>
          </p:nvPr>
        </p:nvGraphicFramePr>
        <p:xfrm>
          <a:off x="4017965" y="2422207"/>
          <a:ext cx="6554787" cy="35512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5" r:id="rId7" imgW="6553768" imgH="3548180" progId="Excel.Sheet.8">
                  <p:embed/>
                </p:oleObj>
              </mc:Choice>
              <mc:Fallback>
                <p:oleObj r:id="rId7" imgW="6553768" imgH="3548180" progId="Excel.Sheet.8">
                  <p:embed/>
                  <p:pic>
                    <p:nvPicPr>
                      <p:cNvPr id="0" name="Picture 3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7965" y="2422207"/>
                        <a:ext cx="6554787" cy="355123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ángulo 15"/>
          <p:cNvSpPr/>
          <p:nvPr/>
        </p:nvSpPr>
        <p:spPr>
          <a:xfrm>
            <a:off x="96839" y="1295617"/>
            <a:ext cx="3921125" cy="707880"/>
          </a:xfrm>
          <a:prstGeom prst="rect">
            <a:avLst/>
          </a:prstGeom>
        </p:spPr>
        <p:txBody>
          <a:bodyPr lIns="121896" tIns="60948" rIns="121896" bIns="60948">
            <a:spAutoFit/>
          </a:bodyPr>
          <a:lstStyle/>
          <a:p>
            <a:pPr algn="ctr" defTabSz="900023">
              <a:defRPr/>
            </a:pPr>
            <a:r>
              <a:rPr lang="es-ES_tradnl" b="1" kern="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¿Usted cree que la corrupción lo perjudica en su vida cotidiana o no? </a:t>
            </a:r>
            <a:endParaRPr lang="es-PE" b="1" kern="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17" name="Abrir llave 16"/>
          <p:cNvSpPr/>
          <p:nvPr/>
        </p:nvSpPr>
        <p:spPr>
          <a:xfrm>
            <a:off x="3390911" y="2425384"/>
            <a:ext cx="798513" cy="3933825"/>
          </a:xfrm>
          <a:prstGeom prst="leftBrace">
            <a:avLst/>
          </a:prstGeom>
          <a:noFill/>
          <a:ln w="28575">
            <a:solidFill>
              <a:srgbClr val="800000"/>
            </a:solidFill>
            <a:prstDash val="sysDash"/>
            <a:round/>
            <a:headEnd/>
            <a:tailEnd/>
          </a:ln>
          <a:effectLst/>
          <a:extLst/>
        </p:spPr>
        <p:txBody>
          <a:bodyPr lIns="121896" tIns="60948" rIns="121896" bIns="60948" anchor="ctr"/>
          <a:lstStyle/>
          <a:p>
            <a:pPr algn="ctr" defTabSz="900023">
              <a:defRPr/>
            </a:pPr>
            <a:endParaRPr lang="es-PE" kern="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4719648" y="1604635"/>
            <a:ext cx="5441951" cy="707880"/>
          </a:xfrm>
          <a:prstGeom prst="rect">
            <a:avLst/>
          </a:prstGeom>
        </p:spPr>
        <p:txBody>
          <a:bodyPr lIns="121896" tIns="60948" rIns="121896" bIns="60948">
            <a:spAutoFit/>
          </a:bodyPr>
          <a:lstStyle/>
          <a:p>
            <a:pPr algn="ctr" defTabSz="900023">
              <a:defRPr/>
            </a:pPr>
            <a:r>
              <a:rPr lang="es-ES_tradnl" b="1" kern="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¿De qué forma cree que la corrupción lo perjudica en su vida cotidiana?</a:t>
            </a:r>
            <a:endParaRPr lang="es-PE" b="1" kern="0" dirty="0">
              <a:solidFill>
                <a:sysClr val="windowText" lastClr="000000"/>
              </a:solidFill>
              <a:latin typeface="+mj-lt"/>
            </a:endParaRPr>
          </a:p>
        </p:txBody>
      </p:sp>
      <p:graphicFrame>
        <p:nvGraphicFramePr>
          <p:cNvPr id="19" name="Tabla 18"/>
          <p:cNvGraphicFramePr>
            <a:graphicFrameLocks noGrp="1"/>
          </p:cNvGraphicFramePr>
          <p:nvPr>
            <p:extLst/>
          </p:nvPr>
        </p:nvGraphicFramePr>
        <p:xfrm>
          <a:off x="10401302" y="1938024"/>
          <a:ext cx="1597026" cy="384809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668839">
                  <a:extLst>
                    <a:ext uri="{9D8B030D-6E8A-4147-A177-3AD203B41FA5}"/>
                  </a:extLst>
                </a:gridCol>
                <a:gridCol w="928187">
                  <a:extLst>
                    <a:ext uri="{9D8B030D-6E8A-4147-A177-3AD203B41FA5}"/>
                  </a:extLst>
                </a:gridCol>
              </a:tblGrid>
              <a:tr h="694144">
                <a:tc>
                  <a:txBody>
                    <a:bodyPr/>
                    <a:lstStyle/>
                    <a:p>
                      <a:pPr algn="ctr"/>
                      <a:r>
                        <a:rPr lang="es-PE" sz="1600" dirty="0"/>
                        <a:t>Lima</a:t>
                      </a:r>
                    </a:p>
                  </a:txBody>
                  <a:tcPr marL="91455" marR="91455" marT="45731" marB="457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600" dirty="0"/>
                        <a:t>Interior</a:t>
                      </a:r>
                    </a:p>
                  </a:txBody>
                  <a:tcPr marL="91455" marR="91455" marT="45731" marB="45731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/>
                </a:extLst>
              </a:tr>
              <a:tr h="630791"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u="none" strike="noStrike" dirty="0">
                          <a:effectLst/>
                        </a:rPr>
                        <a:t>48%</a:t>
                      </a:r>
                      <a:endParaRPr lang="es-P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7" marR="9527" marT="95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u="none" strike="noStrike">
                          <a:effectLst/>
                        </a:rPr>
                        <a:t>42%</a:t>
                      </a:r>
                      <a:endParaRPr lang="es-P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7" marR="9527" marT="9527" marB="0" anchor="ctr"/>
                </a:tc>
                <a:extLst>
                  <a:ext uri="{0D108BD9-81ED-4DB2-BD59-A6C34878D82A}"/>
                </a:extLst>
              </a:tr>
              <a:tr h="630791"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u="none" strike="noStrike">
                          <a:effectLst/>
                        </a:rPr>
                        <a:t>50%</a:t>
                      </a:r>
                      <a:endParaRPr lang="es-P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7" marR="9527" marT="95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u="none" strike="noStrike" dirty="0">
                          <a:effectLst/>
                        </a:rPr>
                        <a:t>39%</a:t>
                      </a:r>
                      <a:endParaRPr lang="es-P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7" marR="9527" marT="9527" marB="0" anchor="ctr"/>
                </a:tc>
                <a:extLst>
                  <a:ext uri="{0D108BD9-81ED-4DB2-BD59-A6C34878D82A}"/>
                </a:extLst>
              </a:tr>
              <a:tr h="630791"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u="none" strike="noStrike">
                          <a:effectLst/>
                        </a:rPr>
                        <a:t>51%</a:t>
                      </a:r>
                      <a:endParaRPr lang="es-P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7" marR="9527" marT="95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u="none" strike="noStrike" dirty="0">
                          <a:effectLst/>
                        </a:rPr>
                        <a:t>36%</a:t>
                      </a:r>
                      <a:endParaRPr lang="es-P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7" marR="9527" marT="9527" marB="0" anchor="ctr"/>
                </a:tc>
                <a:extLst>
                  <a:ext uri="{0D108BD9-81ED-4DB2-BD59-A6C34878D82A}"/>
                </a:extLst>
              </a:tr>
              <a:tr h="630791"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u="none" strike="noStrike">
                          <a:effectLst/>
                        </a:rPr>
                        <a:t>30%</a:t>
                      </a:r>
                      <a:endParaRPr lang="es-P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7" marR="9527" marT="95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u="none" strike="noStrike" dirty="0">
                          <a:effectLst/>
                        </a:rPr>
                        <a:t>31%</a:t>
                      </a:r>
                      <a:endParaRPr lang="es-P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7" marR="9527" marT="9527" marB="0" anchor="ctr"/>
                </a:tc>
                <a:extLst>
                  <a:ext uri="{0D108BD9-81ED-4DB2-BD59-A6C34878D82A}"/>
                </a:extLst>
              </a:tr>
              <a:tr h="630791"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u="none" strike="noStrike">
                          <a:effectLst/>
                        </a:rPr>
                        <a:t>30%</a:t>
                      </a:r>
                      <a:endParaRPr lang="es-P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7" marR="9527" marT="95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u="none" strike="noStrike" dirty="0">
                          <a:effectLst/>
                        </a:rPr>
                        <a:t>28%</a:t>
                      </a:r>
                      <a:endParaRPr lang="es-P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7" marR="9527" marT="9527" marB="0" anchor="ctr"/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483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58907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s-PE" sz="3600" b="1" dirty="0">
                <a:solidFill>
                  <a:schemeClr val="bg1"/>
                </a:solidFill>
              </a:rPr>
              <a:t>Existe desconocimiento sobre dónde denunciar</a:t>
            </a:r>
          </a:p>
        </p:txBody>
      </p:sp>
      <p:grpSp>
        <p:nvGrpSpPr>
          <p:cNvPr id="3" name="Grupo 5"/>
          <p:cNvGrpSpPr/>
          <p:nvPr/>
        </p:nvGrpSpPr>
        <p:grpSpPr>
          <a:xfrm>
            <a:off x="3038543" y="6117285"/>
            <a:ext cx="9056492" cy="686442"/>
            <a:chOff x="1835150" y="4587973"/>
            <a:chExt cx="6792369" cy="514832"/>
          </a:xfrm>
        </p:grpSpPr>
        <p:sp>
          <p:nvSpPr>
            <p:cNvPr id="7" name="10 CuadroTexto"/>
            <p:cNvSpPr txBox="1"/>
            <p:nvPr/>
          </p:nvSpPr>
          <p:spPr bwMode="auto">
            <a:xfrm>
              <a:off x="1835150" y="4664082"/>
              <a:ext cx="6286500" cy="32316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>
                <a:defRPr/>
              </a:pPr>
              <a:r>
                <a:rPr lang="es-PE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2" charset="0"/>
                </a:rPr>
                <a:t>Política Nacional de Integridad y Lucha contra la Corrupción</a:t>
              </a:r>
            </a:p>
            <a:p>
              <a:pPr algn="r">
                <a:defRPr/>
              </a:pPr>
              <a:r>
                <a:rPr lang="es-PE" sz="1100" b="1" dirty="0">
                  <a:latin typeface="Calibri" pitchFamily="32" charset="0"/>
                </a:rPr>
                <a:t>Programa de Ética Pública, Prevención de la Corrupción y Políticas </a:t>
              </a:r>
              <a:r>
                <a:rPr lang="es-PE" sz="1100" b="1" dirty="0" smtClean="0">
                  <a:latin typeface="Calibri" pitchFamily="32" charset="0"/>
                </a:rPr>
                <a:t>Públicas</a:t>
              </a:r>
              <a:endParaRPr lang="es-PE" sz="1100" b="1" dirty="0">
                <a:latin typeface="Calibri" pitchFamily="32" charset="0"/>
              </a:endParaRPr>
            </a:p>
          </p:txBody>
        </p:sp>
        <p:pic>
          <p:nvPicPr>
            <p:cNvPr id="8" name="6 Imagen" descr="Logo DP copia copia copia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1649" y="4587973"/>
              <a:ext cx="505870" cy="514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1376664" y="1062057"/>
            <a:ext cx="91805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96" tIns="60948" rIns="121896" bIns="60948" anchor="ctr"/>
          <a:lstStyle/>
          <a:p>
            <a:pPr algn="ctr"/>
            <a:r>
              <a:rPr lang="es-ES_tradnl" sz="1600" dirty="0">
                <a:latin typeface="Calibri" pitchFamily="34" charset="0"/>
              </a:rPr>
              <a:t>¿Sabe usted o no dónde denunciar un caso de corrupción?</a:t>
            </a:r>
          </a:p>
          <a:p>
            <a:pPr algn="ctr"/>
            <a:r>
              <a:rPr lang="es-ES_tradnl" sz="1600" dirty="0">
                <a:latin typeface="Calibri" pitchFamily="34" charset="0"/>
              </a:rPr>
              <a:t>-Medición comparativa- </a:t>
            </a:r>
            <a:endParaRPr lang="es-ES" sz="1600" dirty="0">
              <a:latin typeface="Calibri" pitchFamily="34" charset="0"/>
            </a:endParaRPr>
          </a:p>
        </p:txBody>
      </p:sp>
      <p:graphicFrame>
        <p:nvGraphicFramePr>
          <p:cNvPr id="12" name="Object 2"/>
          <p:cNvGraphicFramePr>
            <a:graphicFrameLocks noChangeAspect="1"/>
          </p:cNvGraphicFramePr>
          <p:nvPr>
            <p:extLst/>
          </p:nvPr>
        </p:nvGraphicFramePr>
        <p:xfrm>
          <a:off x="1463964" y="2366981"/>
          <a:ext cx="8950325" cy="34115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83" r:id="rId4" imgW="8955800" imgH="3407959" progId="Excel.Sheet.8">
                  <p:embed/>
                </p:oleObj>
              </mc:Choice>
              <mc:Fallback>
                <p:oleObj r:id="rId4" imgW="8955800" imgH="3407959" progId="Excel.Shee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3964" y="2366981"/>
                        <a:ext cx="8950325" cy="341153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ángulo 3"/>
          <p:cNvSpPr>
            <a:spLocks noChangeArrowheads="1"/>
          </p:cNvSpPr>
          <p:nvPr/>
        </p:nvSpPr>
        <p:spPr bwMode="auto">
          <a:xfrm>
            <a:off x="0" y="6550223"/>
            <a:ext cx="627467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altLang="es-ES" sz="1400" dirty="0">
                <a:latin typeface="Calibri" pitchFamily="34" charset="0"/>
              </a:rPr>
              <a:t>* </a:t>
            </a:r>
            <a:r>
              <a:rPr lang="es-ES" altLang="es-ES" sz="1400" dirty="0"/>
              <a:t>VIII Encuesta Nacional sobre percepciones de la corrupción </a:t>
            </a:r>
            <a:r>
              <a:rPr lang="es-ES" altLang="es-ES" sz="1400" dirty="0" err="1"/>
              <a:t>Ipsos</a:t>
            </a:r>
            <a:r>
              <a:rPr lang="es-ES" altLang="es-ES" sz="1400" dirty="0"/>
              <a:t>-Apoyo 2013 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90098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 8"/>
          <p:cNvSpPr/>
          <p:nvPr/>
        </p:nvSpPr>
        <p:spPr>
          <a:xfrm>
            <a:off x="1076715" y="2694912"/>
            <a:ext cx="9895287" cy="3782109"/>
          </a:xfrm>
          <a:custGeom>
            <a:avLst/>
            <a:gdLst>
              <a:gd name="connsiteX0" fmla="*/ 0 w 10027087"/>
              <a:gd name="connsiteY0" fmla="*/ 0 h 3899350"/>
              <a:gd name="connsiteX1" fmla="*/ 5230368 w 10027087"/>
              <a:gd name="connsiteY1" fmla="*/ 1152144 h 3899350"/>
              <a:gd name="connsiteX2" fmla="*/ 9957816 w 10027087"/>
              <a:gd name="connsiteY2" fmla="*/ 3813048 h 3899350"/>
              <a:gd name="connsiteX3" fmla="*/ 7607808 w 10027087"/>
              <a:gd name="connsiteY3" fmla="*/ 2990088 h 3899350"/>
              <a:gd name="connsiteX0" fmla="*/ 0 w 9957816"/>
              <a:gd name="connsiteY0" fmla="*/ 0 h 3813048"/>
              <a:gd name="connsiteX1" fmla="*/ 5230368 w 9957816"/>
              <a:gd name="connsiteY1" fmla="*/ 1152144 h 3813048"/>
              <a:gd name="connsiteX2" fmla="*/ 9957816 w 9957816"/>
              <a:gd name="connsiteY2" fmla="*/ 3813048 h 3813048"/>
              <a:gd name="connsiteX0" fmla="*/ 0 w 9957816"/>
              <a:gd name="connsiteY0" fmla="*/ 0 h 3813048"/>
              <a:gd name="connsiteX1" fmla="*/ 9957816 w 9957816"/>
              <a:gd name="connsiteY1" fmla="*/ 3813048 h 3813048"/>
              <a:gd name="connsiteX0" fmla="*/ 0 w 9957816"/>
              <a:gd name="connsiteY0" fmla="*/ 0 h 3813048"/>
              <a:gd name="connsiteX1" fmla="*/ 9957816 w 9957816"/>
              <a:gd name="connsiteY1" fmla="*/ 3813048 h 3813048"/>
              <a:gd name="connsiteX0" fmla="*/ 0 w 9957816"/>
              <a:gd name="connsiteY0" fmla="*/ 0 h 3813048"/>
              <a:gd name="connsiteX1" fmla="*/ 9957816 w 9957816"/>
              <a:gd name="connsiteY1" fmla="*/ 3813048 h 3813048"/>
              <a:gd name="connsiteX0" fmla="*/ 0 w 9482328"/>
              <a:gd name="connsiteY0" fmla="*/ 0 h 3346704"/>
              <a:gd name="connsiteX1" fmla="*/ 9482328 w 9482328"/>
              <a:gd name="connsiteY1" fmla="*/ 3346704 h 3346704"/>
              <a:gd name="connsiteX0" fmla="*/ 0 w 9537192"/>
              <a:gd name="connsiteY0" fmla="*/ 0 h 3849624"/>
              <a:gd name="connsiteX1" fmla="*/ 9537192 w 9537192"/>
              <a:gd name="connsiteY1" fmla="*/ 3849624 h 3849624"/>
              <a:gd name="connsiteX0" fmla="*/ 0 w 7818120"/>
              <a:gd name="connsiteY0" fmla="*/ 0 h 1517904"/>
              <a:gd name="connsiteX1" fmla="*/ 7818120 w 7818120"/>
              <a:gd name="connsiteY1" fmla="*/ 1517904 h 1517904"/>
              <a:gd name="connsiteX0" fmla="*/ 0 w 7818120"/>
              <a:gd name="connsiteY0" fmla="*/ 594135 h 2112039"/>
              <a:gd name="connsiteX1" fmla="*/ 7818120 w 7818120"/>
              <a:gd name="connsiteY1" fmla="*/ 2112039 h 2112039"/>
              <a:gd name="connsiteX0" fmla="*/ 0 w 9957816"/>
              <a:gd name="connsiteY0" fmla="*/ 409719 h 2915175"/>
              <a:gd name="connsiteX1" fmla="*/ 9957816 w 9957816"/>
              <a:gd name="connsiteY1" fmla="*/ 2915175 h 2915175"/>
              <a:gd name="connsiteX0" fmla="*/ 0 w 9957816"/>
              <a:gd name="connsiteY0" fmla="*/ 954 h 2506410"/>
              <a:gd name="connsiteX1" fmla="*/ 9957816 w 9957816"/>
              <a:gd name="connsiteY1" fmla="*/ 2506410 h 2506410"/>
              <a:gd name="connsiteX0" fmla="*/ 0 w 9957816"/>
              <a:gd name="connsiteY0" fmla="*/ 1929 h 2507385"/>
              <a:gd name="connsiteX1" fmla="*/ 9957816 w 9957816"/>
              <a:gd name="connsiteY1" fmla="*/ 2507385 h 2507385"/>
              <a:gd name="connsiteX0" fmla="*/ 0 w 9957816"/>
              <a:gd name="connsiteY0" fmla="*/ 131973 h 2637429"/>
              <a:gd name="connsiteX1" fmla="*/ 9957816 w 9957816"/>
              <a:gd name="connsiteY1" fmla="*/ 2637429 h 2637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957816" h="2637429">
                <a:moveTo>
                  <a:pt x="0" y="131973"/>
                </a:moveTo>
                <a:cubicBezTo>
                  <a:pt x="3090672" y="-316083"/>
                  <a:pt x="7397496" y="342285"/>
                  <a:pt x="9957816" y="2637429"/>
                </a:cubicBezTo>
              </a:path>
            </a:pathLst>
          </a:custGeom>
          <a:noFill/>
          <a:ln w="12700" cap="rnd">
            <a:solidFill>
              <a:schemeClr val="tx2"/>
            </a:solidFill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algn="ctr"/>
            <a:endParaRPr lang="en-GB" dirty="0"/>
          </a:p>
        </p:txBody>
      </p:sp>
      <p:cxnSp>
        <p:nvCxnSpPr>
          <p:cNvPr id="49" name="Straight Connector 5"/>
          <p:cNvCxnSpPr>
            <a:stCxn id="50" idx="4"/>
            <a:endCxn id="58" idx="0"/>
          </p:cNvCxnSpPr>
          <p:nvPr/>
        </p:nvCxnSpPr>
        <p:spPr>
          <a:xfrm rot="5400000">
            <a:off x="1980242" y="3232581"/>
            <a:ext cx="178641" cy="1"/>
          </a:xfrm>
          <a:prstGeom prst="line">
            <a:avLst/>
          </a:prstGeom>
          <a:ln cap="rnd">
            <a:solidFill>
              <a:schemeClr val="accent6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9"/>
          <p:cNvSpPr/>
          <p:nvPr/>
        </p:nvSpPr>
        <p:spPr>
          <a:xfrm>
            <a:off x="1443939" y="2470062"/>
            <a:ext cx="1251228" cy="67319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3200" b="1" dirty="0">
                <a:solidFill>
                  <a:schemeClr val="bg1"/>
                </a:solidFill>
              </a:rPr>
              <a:t>54</a:t>
            </a:r>
            <a:r>
              <a:rPr lang="es-ES" b="1" dirty="0">
                <a:solidFill>
                  <a:schemeClr val="bg1"/>
                </a:solidFill>
              </a:rPr>
              <a:t>%</a:t>
            </a:r>
          </a:p>
        </p:txBody>
      </p:sp>
      <p:sp>
        <p:nvSpPr>
          <p:cNvPr id="58" name="57 CuadroTexto"/>
          <p:cNvSpPr txBox="1"/>
          <p:nvPr/>
        </p:nvSpPr>
        <p:spPr>
          <a:xfrm>
            <a:off x="1059236" y="3321893"/>
            <a:ext cx="2020631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endParaRPr lang="es-ES" sz="700" b="1" dirty="0">
              <a:solidFill>
                <a:schemeClr val="accent6"/>
              </a:solidFill>
            </a:endParaRPr>
          </a:p>
          <a:p>
            <a:pPr algn="ctr"/>
            <a:r>
              <a:rPr lang="es-ES" b="1" dirty="0">
                <a:solidFill>
                  <a:schemeClr val="accent6"/>
                </a:solidFill>
              </a:rPr>
              <a:t> Capacitar a los ciudadanos para que denuncien</a:t>
            </a:r>
          </a:p>
        </p:txBody>
      </p:sp>
      <p:cxnSp>
        <p:nvCxnSpPr>
          <p:cNvPr id="34" name="Straight Connector 5"/>
          <p:cNvCxnSpPr>
            <a:stCxn id="35" idx="4"/>
            <a:endCxn id="36" idx="0"/>
          </p:cNvCxnSpPr>
          <p:nvPr/>
        </p:nvCxnSpPr>
        <p:spPr>
          <a:xfrm rot="5400000">
            <a:off x="3808915" y="3212067"/>
            <a:ext cx="216640" cy="4"/>
          </a:xfrm>
          <a:prstGeom prst="line">
            <a:avLst/>
          </a:prstGeom>
          <a:ln cap="rnd">
            <a:solidFill>
              <a:schemeClr val="accent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9"/>
          <p:cNvSpPr/>
          <p:nvPr/>
        </p:nvSpPr>
        <p:spPr>
          <a:xfrm>
            <a:off x="3410741" y="2430557"/>
            <a:ext cx="1013009" cy="67319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3200" b="1" dirty="0">
                <a:solidFill>
                  <a:schemeClr val="bg1"/>
                </a:solidFill>
              </a:rPr>
              <a:t>33</a:t>
            </a:r>
            <a:r>
              <a:rPr lang="es-ES" b="1" dirty="0">
                <a:solidFill>
                  <a:schemeClr val="bg1"/>
                </a:solidFill>
              </a:rPr>
              <a:t>%</a:t>
            </a:r>
          </a:p>
        </p:txBody>
      </p:sp>
      <p:sp>
        <p:nvSpPr>
          <p:cNvPr id="36" name="35 CuadroTexto"/>
          <p:cNvSpPr txBox="1"/>
          <p:nvPr/>
        </p:nvSpPr>
        <p:spPr>
          <a:xfrm>
            <a:off x="3099269" y="3320396"/>
            <a:ext cx="1635928" cy="12772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endParaRPr lang="es-ES" sz="700" b="1" dirty="0">
              <a:solidFill>
                <a:schemeClr val="accent2"/>
              </a:solidFill>
            </a:endParaRPr>
          </a:p>
          <a:p>
            <a:pPr algn="ctr"/>
            <a:r>
              <a:rPr lang="pt-BR" b="1" dirty="0">
                <a:solidFill>
                  <a:schemeClr val="accent2"/>
                </a:solidFill>
              </a:rPr>
              <a:t>Promover reformas de políticas públicas </a:t>
            </a:r>
            <a:endParaRPr lang="es-ES" b="1" dirty="0">
              <a:solidFill>
                <a:schemeClr val="accent2"/>
              </a:solidFill>
            </a:endParaRPr>
          </a:p>
        </p:txBody>
      </p:sp>
      <p:cxnSp>
        <p:nvCxnSpPr>
          <p:cNvPr id="37" name="Straight Connector 5"/>
          <p:cNvCxnSpPr>
            <a:stCxn id="38" idx="4"/>
            <a:endCxn id="39" idx="0"/>
          </p:cNvCxnSpPr>
          <p:nvPr/>
        </p:nvCxnSpPr>
        <p:spPr>
          <a:xfrm rot="5400000">
            <a:off x="5563077" y="3497074"/>
            <a:ext cx="218144" cy="1"/>
          </a:xfrm>
          <a:prstGeom prst="line">
            <a:avLst/>
          </a:prstGeom>
          <a:ln cap="rnd">
            <a:solidFill>
              <a:schemeClr val="accent5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9"/>
          <p:cNvSpPr/>
          <p:nvPr/>
        </p:nvSpPr>
        <p:spPr>
          <a:xfrm>
            <a:off x="5046535" y="2714803"/>
            <a:ext cx="1251228" cy="67319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3200" b="1" dirty="0">
                <a:solidFill>
                  <a:schemeClr val="bg1"/>
                </a:solidFill>
              </a:rPr>
              <a:t>32</a:t>
            </a:r>
            <a:r>
              <a:rPr lang="es-ES" b="1" dirty="0">
                <a:solidFill>
                  <a:schemeClr val="bg1"/>
                </a:solidFill>
              </a:rPr>
              <a:t>%</a:t>
            </a:r>
          </a:p>
        </p:txBody>
      </p:sp>
      <p:sp>
        <p:nvSpPr>
          <p:cNvPr id="39" name="38 CuadroTexto"/>
          <p:cNvSpPr txBox="1"/>
          <p:nvPr/>
        </p:nvSpPr>
        <p:spPr>
          <a:xfrm>
            <a:off x="4876014" y="3606146"/>
            <a:ext cx="1592268" cy="12772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endParaRPr lang="es-ES" sz="700" b="1" dirty="0">
              <a:solidFill>
                <a:schemeClr val="accent5"/>
              </a:solidFill>
            </a:endParaRPr>
          </a:p>
          <a:p>
            <a:pPr algn="ctr"/>
            <a:r>
              <a:rPr lang="es-ES" b="1" dirty="0">
                <a:solidFill>
                  <a:schemeClr val="accent5"/>
                </a:solidFill>
              </a:rPr>
              <a:t>Vigilar el gasto público y exigir rendición de cuentas</a:t>
            </a:r>
          </a:p>
        </p:txBody>
      </p:sp>
      <p:cxnSp>
        <p:nvCxnSpPr>
          <p:cNvPr id="41" name="Straight Connector 5"/>
          <p:cNvCxnSpPr>
            <a:stCxn id="42" idx="4"/>
            <a:endCxn id="43" idx="2"/>
          </p:cNvCxnSpPr>
          <p:nvPr/>
        </p:nvCxnSpPr>
        <p:spPr>
          <a:xfrm rot="5400000" flipH="1" flipV="1">
            <a:off x="7014661" y="3738849"/>
            <a:ext cx="897672" cy="6648"/>
          </a:xfrm>
          <a:prstGeom prst="line">
            <a:avLst/>
          </a:prstGeom>
          <a:ln cap="rnd">
            <a:solidFill>
              <a:schemeClr val="accent3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9"/>
          <p:cNvSpPr/>
          <p:nvPr/>
        </p:nvSpPr>
        <p:spPr>
          <a:xfrm>
            <a:off x="6834559" y="3517812"/>
            <a:ext cx="1251228" cy="67319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3200" b="1" dirty="0">
                <a:solidFill>
                  <a:schemeClr val="bg1"/>
                </a:solidFill>
              </a:rPr>
              <a:t>28</a:t>
            </a:r>
            <a:r>
              <a:rPr lang="es-ES" b="1" dirty="0">
                <a:solidFill>
                  <a:schemeClr val="bg1"/>
                </a:solidFill>
              </a:rPr>
              <a:t>%</a:t>
            </a:r>
          </a:p>
        </p:txBody>
      </p:sp>
      <p:sp>
        <p:nvSpPr>
          <p:cNvPr id="43" name="42 CuadroTexto"/>
          <p:cNvSpPr txBox="1"/>
          <p:nvPr/>
        </p:nvSpPr>
        <p:spPr>
          <a:xfrm>
            <a:off x="6594951" y="2277683"/>
            <a:ext cx="1743740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" b="1" dirty="0">
                <a:solidFill>
                  <a:schemeClr val="accent3"/>
                </a:solidFill>
              </a:rPr>
              <a:t>Apoyar al periodismo de investigación</a:t>
            </a:r>
          </a:p>
          <a:p>
            <a:pPr algn="ctr"/>
            <a:endParaRPr lang="es-ES" sz="900" b="1" dirty="0">
              <a:solidFill>
                <a:schemeClr val="accent3"/>
              </a:solidFill>
            </a:endParaRPr>
          </a:p>
        </p:txBody>
      </p:sp>
      <p:cxnSp>
        <p:nvCxnSpPr>
          <p:cNvPr id="52" name="Straight Connector 5"/>
          <p:cNvCxnSpPr>
            <a:stCxn id="61" idx="4"/>
            <a:endCxn id="63" idx="2"/>
          </p:cNvCxnSpPr>
          <p:nvPr/>
        </p:nvCxnSpPr>
        <p:spPr>
          <a:xfrm rot="5400000" flipH="1" flipV="1">
            <a:off x="8599544" y="4479747"/>
            <a:ext cx="889949" cy="56588"/>
          </a:xfrm>
          <a:prstGeom prst="line">
            <a:avLst/>
          </a:prstGeom>
          <a:ln cap="rnd">
            <a:solidFill>
              <a:schemeClr val="accent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9"/>
          <p:cNvSpPr/>
          <p:nvPr/>
        </p:nvSpPr>
        <p:spPr>
          <a:xfrm>
            <a:off x="8390611" y="4279825"/>
            <a:ext cx="1251228" cy="67319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3200" b="1" dirty="0">
                <a:solidFill>
                  <a:schemeClr val="bg1"/>
                </a:solidFill>
              </a:rPr>
              <a:t>21</a:t>
            </a:r>
            <a:r>
              <a:rPr lang="es-ES" b="1" dirty="0">
                <a:solidFill>
                  <a:schemeClr val="bg1"/>
                </a:solidFill>
              </a:rPr>
              <a:t>%</a:t>
            </a:r>
          </a:p>
        </p:txBody>
      </p:sp>
      <p:sp>
        <p:nvSpPr>
          <p:cNvPr id="63" name="62 CuadroTexto"/>
          <p:cNvSpPr txBox="1"/>
          <p:nvPr/>
        </p:nvSpPr>
        <p:spPr>
          <a:xfrm>
            <a:off x="8144349" y="3016625"/>
            <a:ext cx="1856928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" b="1" dirty="0">
                <a:solidFill>
                  <a:schemeClr val="accent1"/>
                </a:solidFill>
              </a:rPr>
              <a:t>Organizar manifestaciones y protestas</a:t>
            </a:r>
          </a:p>
          <a:p>
            <a:pPr algn="ctr"/>
            <a:endParaRPr lang="es-ES" sz="1100" b="1" dirty="0">
              <a:solidFill>
                <a:schemeClr val="accent1"/>
              </a:solidFill>
            </a:endParaRPr>
          </a:p>
        </p:txBody>
      </p:sp>
      <p:sp>
        <p:nvSpPr>
          <p:cNvPr id="40" name="Text Box 4"/>
          <p:cNvSpPr txBox="1">
            <a:spLocks noChangeArrowheads="1"/>
          </p:cNvSpPr>
          <p:nvPr/>
        </p:nvSpPr>
        <p:spPr bwMode="auto">
          <a:xfrm>
            <a:off x="1056198" y="1625259"/>
            <a:ext cx="10169137" cy="4154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60948" rIns="0" bIns="60948">
            <a:spAutoFit/>
          </a:bodyPr>
          <a:lstStyle/>
          <a:p>
            <a:pPr algn="ctr"/>
            <a:r>
              <a:rPr lang="es-PE" b="1" dirty="0">
                <a:solidFill>
                  <a:srgbClr val="1F497D"/>
                </a:solidFill>
                <a:latin typeface="Calibri"/>
              </a:rPr>
              <a:t>¿Cuál debería ser el rol de la Sociedad Civil en combatir la corrupción?</a:t>
            </a:r>
          </a:p>
        </p:txBody>
      </p:sp>
      <p:cxnSp>
        <p:nvCxnSpPr>
          <p:cNvPr id="44" name="Straight Connector 5"/>
          <p:cNvCxnSpPr>
            <a:stCxn id="45" idx="4"/>
            <a:endCxn id="46" idx="2"/>
          </p:cNvCxnSpPr>
          <p:nvPr/>
        </p:nvCxnSpPr>
        <p:spPr>
          <a:xfrm rot="5400000" flipH="1" flipV="1">
            <a:off x="10022020" y="5890079"/>
            <a:ext cx="983393" cy="4"/>
          </a:xfrm>
          <a:prstGeom prst="line">
            <a:avLst/>
          </a:prstGeom>
          <a:ln cap="rnd">
            <a:solidFill>
              <a:schemeClr val="accent4">
                <a:lumMod val="75000"/>
              </a:schemeClr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9"/>
          <p:cNvSpPr/>
          <p:nvPr/>
        </p:nvSpPr>
        <p:spPr>
          <a:xfrm>
            <a:off x="9888091" y="5708585"/>
            <a:ext cx="1251228" cy="67319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3200" b="1" dirty="0">
                <a:solidFill>
                  <a:schemeClr val="bg1"/>
                </a:solidFill>
              </a:rPr>
              <a:t>19</a:t>
            </a:r>
            <a:r>
              <a:rPr lang="es-ES" b="1" dirty="0">
                <a:solidFill>
                  <a:schemeClr val="bg1"/>
                </a:solidFill>
              </a:rPr>
              <a:t>%</a:t>
            </a:r>
          </a:p>
        </p:txBody>
      </p:sp>
      <p:sp>
        <p:nvSpPr>
          <p:cNvPr id="46" name="45 CuadroTexto"/>
          <p:cNvSpPr txBox="1"/>
          <p:nvPr/>
        </p:nvSpPr>
        <p:spPr>
          <a:xfrm>
            <a:off x="9641839" y="4644328"/>
            <a:ext cx="1743740" cy="7540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75000"/>
                  </a:schemeClr>
                </a:solidFill>
              </a:rPr>
              <a:t>Monitorear la gestión pública </a:t>
            </a:r>
          </a:p>
          <a:p>
            <a:pPr algn="ctr"/>
            <a:endParaRPr lang="es-ES" sz="11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7" name="Title 1"/>
          <p:cNvSpPr txBox="1">
            <a:spLocks/>
          </p:cNvSpPr>
          <p:nvPr/>
        </p:nvSpPr>
        <p:spPr>
          <a:xfrm>
            <a:off x="312001" y="823315"/>
            <a:ext cx="11610824" cy="99719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24275" rtl="0" eaLnBrk="1" latinLnBrk="0" hangingPunct="1">
              <a:lnSpc>
                <a:spcPct val="90000"/>
              </a:lnSpc>
              <a:spcBef>
                <a:spcPts val="408"/>
              </a:spcBef>
              <a:buNone/>
              <a:tabLst/>
              <a:defRPr sz="33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PE" sz="2400" dirty="0"/>
              <a:t>La mitad de los encuestados considera que la mejor manera en que la sociedad civil combate la corrupción es mediante la  capacitación a los ciudadanos para que denuncien.</a:t>
            </a:r>
          </a:p>
        </p:txBody>
      </p:sp>
      <p:sp>
        <p:nvSpPr>
          <p:cNvPr id="26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58907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s-PE" sz="3600" b="1" dirty="0">
                <a:solidFill>
                  <a:schemeClr val="bg1"/>
                </a:solidFill>
              </a:rPr>
              <a:t>Existe desconocimiento sobre dónde denunciar</a:t>
            </a:r>
          </a:p>
        </p:txBody>
      </p:sp>
      <p:sp>
        <p:nvSpPr>
          <p:cNvPr id="27" name="Rectángulo 7"/>
          <p:cNvSpPr/>
          <p:nvPr/>
        </p:nvSpPr>
        <p:spPr>
          <a:xfrm>
            <a:off x="32562" y="6599023"/>
            <a:ext cx="5209070" cy="261586"/>
          </a:xfrm>
          <a:prstGeom prst="rect">
            <a:avLst/>
          </a:prstGeom>
        </p:spPr>
        <p:txBody>
          <a:bodyPr wrap="none" lIns="121896" tIns="60948" rIns="121896" bIns="60948">
            <a:spAutoFit/>
          </a:bodyPr>
          <a:lstStyle/>
          <a:p>
            <a:r>
              <a:rPr lang="es-ES" altLang="es-ES" sz="900" dirty="0">
                <a:latin typeface="Arial" panose="020B0604020202020204" pitchFamily="34" charset="0"/>
                <a:cs typeface="Arial" panose="020B0604020202020204" pitchFamily="34" charset="0"/>
              </a:rPr>
              <a:t>IX Encuesta Nacional sobre Corrupción 2017, elaborada por </a:t>
            </a:r>
            <a:r>
              <a:rPr lang="es-ES" alt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Ipsos</a:t>
            </a:r>
            <a:r>
              <a:rPr lang="es-ES" altLang="es-ES" sz="900" dirty="0">
                <a:latin typeface="Arial" panose="020B0604020202020204" pitchFamily="34" charset="0"/>
                <a:cs typeface="Arial" panose="020B0604020202020204" pitchFamily="34" charset="0"/>
              </a:rPr>
              <a:t> Perú por  encargo de </a:t>
            </a:r>
            <a:r>
              <a:rPr lang="es-ES" alt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Proética</a:t>
            </a:r>
            <a:endParaRPr lang="es-E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93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58907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s-PE" sz="3600" b="1" dirty="0">
                <a:solidFill>
                  <a:schemeClr val="bg1"/>
                </a:solidFill>
              </a:rPr>
              <a:t>Existe desconocimiento sobre dónde denunciar</a:t>
            </a:r>
          </a:p>
        </p:txBody>
      </p:sp>
      <p:sp>
        <p:nvSpPr>
          <p:cNvPr id="5" name="Rectángulo 7"/>
          <p:cNvSpPr/>
          <p:nvPr/>
        </p:nvSpPr>
        <p:spPr>
          <a:xfrm>
            <a:off x="32561" y="6599023"/>
            <a:ext cx="5177010" cy="261586"/>
          </a:xfrm>
          <a:prstGeom prst="rect">
            <a:avLst/>
          </a:prstGeom>
        </p:spPr>
        <p:txBody>
          <a:bodyPr wrap="none" lIns="121896" tIns="60948" rIns="121896" bIns="60948">
            <a:spAutoFit/>
          </a:bodyPr>
          <a:lstStyle/>
          <a:p>
            <a:r>
              <a:rPr lang="es-ES" altLang="es-ES" sz="900" dirty="0">
                <a:latin typeface="Arial" panose="020B0604020202020204" pitchFamily="34" charset="0"/>
                <a:cs typeface="Arial" panose="020B0604020202020204" pitchFamily="34" charset="0"/>
              </a:rPr>
              <a:t>X Encuesta Nacional sobre Corrupción 2017, elaborada por </a:t>
            </a:r>
            <a:r>
              <a:rPr lang="es-ES" alt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Ipsos</a:t>
            </a:r>
            <a:r>
              <a:rPr lang="es-ES" altLang="es-ES" sz="900" dirty="0">
                <a:latin typeface="Arial" panose="020B0604020202020204" pitchFamily="34" charset="0"/>
                <a:cs typeface="Arial" panose="020B0604020202020204" pitchFamily="34" charset="0"/>
              </a:rPr>
              <a:t> Perú por  encargo de </a:t>
            </a:r>
            <a:r>
              <a:rPr lang="es-ES" alt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Proética</a:t>
            </a:r>
            <a:endParaRPr lang="es-E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6 Imagen" descr="Logo DP copia copia copia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0542" y="6117285"/>
            <a:ext cx="674493" cy="686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155577" y="582615"/>
            <a:ext cx="11880851" cy="997236"/>
          </a:xfrm>
          <a:prstGeom prst="rect">
            <a:avLst/>
          </a:prstGeom>
        </p:spPr>
        <p:txBody>
          <a:bodyPr vert="horz" lIns="91422" tIns="45718" rIns="91422" bIns="4571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2400" dirty="0"/>
              <a:t>Así mismo, se reconoce que al denunciar actos de corrupción, evitando pagar coimas y no votando por candidatos corruptos, la ciudadanía colabora en la lucha contra la corrupción.</a:t>
            </a:r>
          </a:p>
        </p:txBody>
      </p:sp>
      <p:graphicFrame>
        <p:nvGraphicFramePr>
          <p:cNvPr id="10" name="Gráfico 4"/>
          <p:cNvGraphicFramePr>
            <a:graphicFrameLocks/>
          </p:cNvGraphicFramePr>
          <p:nvPr>
            <p:extLst/>
          </p:nvPr>
        </p:nvGraphicFramePr>
        <p:xfrm>
          <a:off x="-920792" y="2116431"/>
          <a:ext cx="11225213" cy="3894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07" r:id="rId4" imgW="11229805" imgH="3895682" progId="Excel.Sheet.8">
                  <p:embed/>
                </p:oleObj>
              </mc:Choice>
              <mc:Fallback>
                <p:oleObj r:id="rId4" imgW="11229805" imgH="3895682" progId="Excel.Sheet.8">
                  <p:embed/>
                  <p:pic>
                    <p:nvPicPr>
                      <p:cNvPr id="0" name="Picture 2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920792" y="2116431"/>
                        <a:ext cx="11225213" cy="38941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Tabla 12"/>
          <p:cNvGraphicFramePr>
            <a:graphicFrameLocks noGrp="1"/>
          </p:cNvGraphicFramePr>
          <p:nvPr>
            <p:extLst/>
          </p:nvPr>
        </p:nvGraphicFramePr>
        <p:xfrm>
          <a:off x="9928182" y="1859251"/>
          <a:ext cx="1619250" cy="411797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38115">
                  <a:extLst>
                    <a:ext uri="{9D8B030D-6E8A-4147-A177-3AD203B41FA5}"/>
                  </a:extLst>
                </a:gridCol>
                <a:gridCol w="881135">
                  <a:extLst>
                    <a:ext uri="{9D8B030D-6E8A-4147-A177-3AD203B41FA5}"/>
                  </a:extLst>
                </a:gridCol>
              </a:tblGrid>
              <a:tr h="457553">
                <a:tc>
                  <a:txBody>
                    <a:bodyPr/>
                    <a:lstStyle/>
                    <a:p>
                      <a:pPr algn="ctr"/>
                      <a:r>
                        <a:rPr lang="es-PE" sz="1600" dirty="0"/>
                        <a:t>Lima</a:t>
                      </a:r>
                    </a:p>
                  </a:txBody>
                  <a:tcPr marL="90036" marR="90036" marT="45019" marB="450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600" dirty="0"/>
                        <a:t>Interior</a:t>
                      </a:r>
                    </a:p>
                  </a:txBody>
                  <a:tcPr marL="90036" marR="90036" marT="45019" marB="45019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/>
                </a:extLst>
              </a:tr>
              <a:tr h="457553"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u="none" strike="noStrike" dirty="0">
                          <a:effectLst/>
                        </a:rPr>
                        <a:t>53%</a:t>
                      </a:r>
                      <a:endParaRPr lang="es-P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79" marR="9379" marT="93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u="none" strike="noStrike">
                          <a:effectLst/>
                        </a:rPr>
                        <a:t>54%</a:t>
                      </a:r>
                      <a:endParaRPr lang="es-P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79" marR="9379" marT="9379" marB="0" anchor="ctr"/>
                </a:tc>
                <a:extLst>
                  <a:ext uri="{0D108BD9-81ED-4DB2-BD59-A6C34878D82A}"/>
                </a:extLst>
              </a:tr>
              <a:tr h="457553"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u="none" strike="noStrike" dirty="0">
                          <a:effectLst/>
                        </a:rPr>
                        <a:t>55%</a:t>
                      </a:r>
                      <a:endParaRPr lang="es-P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79" marR="9379" marT="93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u="none" strike="noStrike" dirty="0">
                          <a:effectLst/>
                        </a:rPr>
                        <a:t>43%</a:t>
                      </a:r>
                      <a:endParaRPr lang="es-P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79" marR="9379" marT="9379" marB="0" anchor="ctr"/>
                </a:tc>
                <a:extLst>
                  <a:ext uri="{0D108BD9-81ED-4DB2-BD59-A6C34878D82A}"/>
                </a:extLst>
              </a:tr>
              <a:tr h="457553"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u="none" strike="noStrike" dirty="0">
                          <a:effectLst/>
                        </a:rPr>
                        <a:t>40%</a:t>
                      </a:r>
                      <a:endParaRPr lang="es-P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79" marR="9379" marT="93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u="none" strike="noStrike" dirty="0">
                          <a:effectLst/>
                        </a:rPr>
                        <a:t>39%</a:t>
                      </a:r>
                      <a:endParaRPr lang="es-P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79" marR="9379" marT="9379" marB="0" anchor="ctr"/>
                </a:tc>
                <a:extLst>
                  <a:ext uri="{0D108BD9-81ED-4DB2-BD59-A6C34878D82A}"/>
                </a:extLst>
              </a:tr>
              <a:tr h="457553"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u="none" strike="noStrike">
                          <a:effectLst/>
                        </a:rPr>
                        <a:t>23%</a:t>
                      </a:r>
                      <a:endParaRPr lang="es-P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79" marR="9379" marT="93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u="none" strike="noStrike" dirty="0">
                          <a:effectLst/>
                        </a:rPr>
                        <a:t>21%</a:t>
                      </a:r>
                      <a:endParaRPr lang="es-P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79" marR="9379" marT="9379" marB="0" anchor="ctr"/>
                </a:tc>
                <a:extLst>
                  <a:ext uri="{0D108BD9-81ED-4DB2-BD59-A6C34878D82A}"/>
                </a:extLst>
              </a:tr>
              <a:tr h="457553"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u="none" strike="noStrike">
                          <a:effectLst/>
                        </a:rPr>
                        <a:t>22%</a:t>
                      </a:r>
                      <a:endParaRPr lang="es-P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79" marR="9379" marT="93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u="none" strike="noStrike" dirty="0">
                          <a:effectLst/>
                        </a:rPr>
                        <a:t>17%</a:t>
                      </a:r>
                      <a:endParaRPr lang="es-P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79" marR="9379" marT="9379" marB="0" anchor="ctr"/>
                </a:tc>
                <a:extLst>
                  <a:ext uri="{0D108BD9-81ED-4DB2-BD59-A6C34878D82A}"/>
                </a:extLst>
              </a:tr>
              <a:tr h="457553"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u="none" strike="noStrike" dirty="0">
                          <a:effectLst/>
                        </a:rPr>
                        <a:t>24%</a:t>
                      </a:r>
                      <a:endParaRPr lang="es-P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79" marR="9379" marT="93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u="none" strike="noStrike" dirty="0">
                          <a:effectLst/>
                        </a:rPr>
                        <a:t>13%</a:t>
                      </a:r>
                      <a:endParaRPr lang="es-P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79" marR="9379" marT="9379" marB="0" anchor="ctr"/>
                </a:tc>
                <a:extLst>
                  <a:ext uri="{0D108BD9-81ED-4DB2-BD59-A6C34878D82A}"/>
                </a:extLst>
              </a:tr>
              <a:tr h="457553"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u="none" strike="noStrike">
                          <a:effectLst/>
                        </a:rPr>
                        <a:t>17%</a:t>
                      </a:r>
                      <a:endParaRPr lang="es-P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79" marR="9379" marT="93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u="none" strike="noStrike" dirty="0">
                          <a:effectLst/>
                        </a:rPr>
                        <a:t>14%</a:t>
                      </a:r>
                      <a:endParaRPr lang="es-P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79" marR="9379" marT="9379" marB="0" anchor="ctr"/>
                </a:tc>
                <a:extLst>
                  <a:ext uri="{0D108BD9-81ED-4DB2-BD59-A6C34878D82A}"/>
                </a:extLst>
              </a:tr>
              <a:tr h="457553"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u="none" strike="noStrike">
                          <a:effectLst/>
                        </a:rPr>
                        <a:t>16%</a:t>
                      </a:r>
                      <a:endParaRPr lang="es-P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79" marR="9379" marT="93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u="none" strike="noStrike" dirty="0">
                          <a:effectLst/>
                        </a:rPr>
                        <a:t>12%</a:t>
                      </a:r>
                      <a:endParaRPr lang="es-P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79" marR="9379" marT="9379" marB="0" anchor="ctr"/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14" name="Rectángulo 13"/>
          <p:cNvSpPr/>
          <p:nvPr/>
        </p:nvSpPr>
        <p:spPr>
          <a:xfrm>
            <a:off x="2831644" y="1497183"/>
            <a:ext cx="6923087" cy="779679"/>
          </a:xfrm>
          <a:prstGeom prst="rect">
            <a:avLst/>
          </a:prstGeom>
        </p:spPr>
        <p:txBody>
          <a:bodyPr lIns="121896" tIns="60948" rIns="121896" bIns="60948">
            <a:spAutoFit/>
          </a:bodyPr>
          <a:lstStyle/>
          <a:p>
            <a:pPr algn="ctr" defTabSz="900023">
              <a:defRPr/>
            </a:pPr>
            <a:r>
              <a:rPr lang="es-ES_tradnl" sz="2100" b="1" kern="0" dirty="0">
                <a:solidFill>
                  <a:sysClr val="windowText" lastClr="000000"/>
                </a:solidFill>
                <a:latin typeface="+mj-lt"/>
                <a:ea typeface="Times New Roman" panose="02020603050405020304" pitchFamily="18" charset="0"/>
              </a:rPr>
              <a:t>¿Qué está dispuesto a hacer usted para luchar contra la corrupción</a:t>
            </a:r>
            <a:r>
              <a:rPr lang="es-ES_tradnl" sz="2100" b="1" kern="0" dirty="0" smtClean="0">
                <a:solidFill>
                  <a:sysClr val="windowText" lastClr="000000"/>
                </a:solidFill>
                <a:latin typeface="+mj-lt"/>
                <a:ea typeface="Times New Roman" panose="02020603050405020304" pitchFamily="18" charset="0"/>
              </a:rPr>
              <a:t>?</a:t>
            </a:r>
            <a:endParaRPr lang="es-ES_tradnl" sz="2100" b="1" kern="0" dirty="0">
              <a:solidFill>
                <a:sysClr val="windowText" lastClr="000000"/>
              </a:solidFill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81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8 Imagen" descr="logo-dp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53766" y="5897036"/>
            <a:ext cx="781049" cy="713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ángulo 1"/>
          <p:cNvSpPr/>
          <p:nvPr/>
        </p:nvSpPr>
        <p:spPr>
          <a:xfrm>
            <a:off x="0" y="2583640"/>
            <a:ext cx="12192000" cy="845360"/>
          </a:xfrm>
          <a:prstGeom prst="rect">
            <a:avLst/>
          </a:prstGeom>
        </p:spPr>
        <p:txBody>
          <a:bodyPr wrap="square" lIns="121896" tIns="60948" rIns="121896" bIns="60948">
            <a:spAutoFit/>
          </a:bodyPr>
          <a:lstStyle/>
          <a:p>
            <a:pPr algn="ctr">
              <a:lnSpc>
                <a:spcPct val="80000"/>
              </a:lnSpc>
              <a:tabLst>
                <a:tab pos="9573643" algn="l"/>
              </a:tabLst>
            </a:pPr>
            <a:r>
              <a:rPr lang="es-ES" sz="5900" b="1" dirty="0" smtClean="0">
                <a:solidFill>
                  <a:srgbClr val="C00000"/>
                </a:solidFill>
                <a:latin typeface="Arial" panose="020B0604020202020204" pitchFamily="34" charset="0"/>
                <a:ea typeface="Microsoft JhengHei UI Light" panose="020B0304030504040204" pitchFamily="34" charset="-128"/>
                <a:cs typeface="Arial" panose="020B0604020202020204" pitchFamily="34" charset="0"/>
              </a:rPr>
              <a:t>¿Qué es la corrupción?</a:t>
            </a:r>
          </a:p>
        </p:txBody>
      </p:sp>
      <p:sp>
        <p:nvSpPr>
          <p:cNvPr id="8" name="Rectángulo 1"/>
          <p:cNvSpPr/>
          <p:nvPr/>
        </p:nvSpPr>
        <p:spPr>
          <a:xfrm>
            <a:off x="0" y="761981"/>
            <a:ext cx="12192000" cy="845360"/>
          </a:xfrm>
          <a:prstGeom prst="rect">
            <a:avLst/>
          </a:prstGeom>
          <a:solidFill>
            <a:srgbClr val="C00000"/>
          </a:solidFill>
        </p:spPr>
        <p:txBody>
          <a:bodyPr wrap="square" lIns="121896" tIns="60948" rIns="121896" bIns="60948">
            <a:spAutoFit/>
          </a:bodyPr>
          <a:lstStyle/>
          <a:p>
            <a:pPr algn="ctr">
              <a:lnSpc>
                <a:spcPct val="80000"/>
              </a:lnSpc>
              <a:tabLst>
                <a:tab pos="9573643" algn="l"/>
              </a:tabLst>
            </a:pPr>
            <a:r>
              <a:rPr lang="es-ES" sz="5900" b="1" dirty="0" smtClean="0">
                <a:solidFill>
                  <a:schemeClr val="bg1"/>
                </a:solidFill>
                <a:latin typeface="Arial" panose="020B0604020202020204" pitchFamily="34" charset="0"/>
                <a:ea typeface="Microsoft JhengHei UI Light" panose="020B0304030504040204" pitchFamily="34" charset="-128"/>
                <a:cs typeface="Arial" panose="020B0604020202020204" pitchFamily="34" charset="0"/>
              </a:rPr>
              <a:t>Dinámica 1</a:t>
            </a:r>
          </a:p>
        </p:txBody>
      </p:sp>
    </p:spTree>
    <p:extLst>
      <p:ext uri="{BB962C8B-B14F-4D97-AF65-F5344CB8AC3E}">
        <p14:creationId xmlns:p14="http://schemas.microsoft.com/office/powerpoint/2010/main" val="262218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 CuadroTexto"/>
          <p:cNvSpPr txBox="1">
            <a:spLocks noChangeArrowheads="1"/>
          </p:cNvSpPr>
          <p:nvPr/>
        </p:nvSpPr>
        <p:spPr bwMode="auto">
          <a:xfrm>
            <a:off x="539750" y="596900"/>
            <a:ext cx="11110967" cy="541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80000"/>
              </a:lnSpc>
              <a:tabLst>
                <a:tab pos="7181850" algn="l"/>
              </a:tabLst>
            </a:pPr>
            <a:r>
              <a:rPr lang="es-ES" altLang="es-PE" sz="5400" b="1" dirty="0">
                <a:solidFill>
                  <a:schemeClr val="bg1"/>
                </a:solidFill>
                <a:latin typeface="Microsoft JhengHei UI Light" charset="-128"/>
                <a:ea typeface="Microsoft JhengHei UI Light" charset="-128"/>
                <a:cs typeface="Microsoft JhengHei UI Light" charset="-128"/>
              </a:rPr>
              <a:t>LA CORRUPCIÓN</a:t>
            </a:r>
          </a:p>
          <a:p>
            <a:pPr eaLnBrk="1" hangingPunct="1">
              <a:lnSpc>
                <a:spcPct val="80000"/>
              </a:lnSpc>
              <a:tabLst>
                <a:tab pos="7181850" algn="l"/>
              </a:tabLst>
            </a:pPr>
            <a:endParaRPr lang="es-ES" altLang="es-PE" sz="5400" b="1" dirty="0">
              <a:solidFill>
                <a:schemeClr val="bg1"/>
              </a:solidFill>
              <a:latin typeface="Microsoft JhengHei UI Light" charset="-128"/>
              <a:ea typeface="Microsoft JhengHei UI Light" charset="-128"/>
              <a:cs typeface="Microsoft JhengHei UI Light" charset="-128"/>
            </a:endParaRPr>
          </a:p>
          <a:p>
            <a:pPr algn="just" eaLnBrk="1" hangingPunct="1">
              <a:lnSpc>
                <a:spcPct val="80000"/>
              </a:lnSpc>
              <a:tabLst>
                <a:tab pos="7181850" algn="l"/>
              </a:tabLst>
            </a:pPr>
            <a:r>
              <a:rPr lang="es-ES" altLang="es-PE" sz="5400" b="1" dirty="0">
                <a:solidFill>
                  <a:schemeClr val="bg1"/>
                </a:solidFill>
                <a:latin typeface="Microsoft JhengHei UI Light" charset="-128"/>
                <a:ea typeface="Microsoft JhengHei UI Light" charset="-128"/>
                <a:cs typeface="Microsoft JhengHei UI Light" charset="-128"/>
              </a:rPr>
              <a:t>Es el </a:t>
            </a:r>
            <a:r>
              <a:rPr lang="es-ES" altLang="es-PE" sz="5400" dirty="0">
                <a:solidFill>
                  <a:schemeClr val="bg1"/>
                </a:solidFill>
                <a:latin typeface="Microsoft JhengHei UI Light" charset="-128"/>
                <a:ea typeface="Microsoft JhengHei UI Light" charset="-128"/>
                <a:cs typeface="Microsoft JhengHei UI Light" charset="-128"/>
              </a:rPr>
              <a:t>mal uso del </a:t>
            </a:r>
            <a:r>
              <a:rPr lang="es-ES" altLang="es-PE" sz="5400" b="1" dirty="0">
                <a:solidFill>
                  <a:schemeClr val="bg1"/>
                </a:solidFill>
                <a:latin typeface="Microsoft JhengHei UI Light" charset="-128"/>
                <a:ea typeface="Microsoft JhengHei UI Light" charset="-128"/>
                <a:cs typeface="Microsoft JhengHei UI Light" charset="-128"/>
              </a:rPr>
              <a:t>poder encomendado (público o privado) con el propósito de obtener una ventaja o beneficio indebido para quien actúa o en favor de terceros. </a:t>
            </a:r>
          </a:p>
        </p:txBody>
      </p:sp>
    </p:spTree>
    <p:extLst>
      <p:ext uri="{BB962C8B-B14F-4D97-AF65-F5344CB8AC3E}">
        <p14:creationId xmlns:p14="http://schemas.microsoft.com/office/powerpoint/2010/main" val="167261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007436" y="857245"/>
            <a:ext cx="9565347" cy="4524311"/>
          </a:xfrm>
          <a:prstGeom prst="rect">
            <a:avLst/>
          </a:prstGeom>
        </p:spPr>
        <p:txBody>
          <a:bodyPr wrap="square" lIns="91424" tIns="45718" rIns="91424" bIns="45718">
            <a:spAutoFit/>
          </a:bodyPr>
          <a:lstStyle/>
          <a:p>
            <a:pPr>
              <a:lnSpc>
                <a:spcPct val="80000"/>
              </a:lnSpc>
              <a:tabLst>
                <a:tab pos="9573643" algn="l"/>
              </a:tabLst>
            </a:pPr>
            <a:r>
              <a:rPr lang="es-ES" sz="7200" dirty="0">
                <a:solidFill>
                  <a:srgbClr val="C00000"/>
                </a:solidFill>
                <a:latin typeface="Microsoft JhengHei UI Light" panose="020B0304030504040204" pitchFamily="34" charset="-128"/>
                <a:ea typeface="Microsoft JhengHei UI Light" panose="020B0304030504040204" pitchFamily="34" charset="-128"/>
                <a:cs typeface="Microsoft JhengHei UI Light" panose="020B0304030504040204" pitchFamily="34" charset="-128"/>
              </a:rPr>
              <a:t>La corrupción le cuesta al Estado aproximadamente </a:t>
            </a:r>
            <a:r>
              <a:rPr lang="es-ES" sz="7200" b="1" dirty="0" smtClean="0">
                <a:solidFill>
                  <a:srgbClr val="C00000"/>
                </a:solidFill>
                <a:latin typeface="Microsoft JhengHei UI Light" panose="020B0304030504040204" pitchFamily="34" charset="-128"/>
                <a:ea typeface="Microsoft JhengHei UI Light" panose="020B0304030504040204" pitchFamily="34" charset="-128"/>
                <a:cs typeface="Microsoft JhengHei UI Light" panose="020B0304030504040204" pitchFamily="34" charset="-128"/>
              </a:rPr>
              <a:t>17,000 millones </a:t>
            </a:r>
            <a:r>
              <a:rPr lang="es-ES" sz="7200" b="1" dirty="0">
                <a:solidFill>
                  <a:srgbClr val="C00000"/>
                </a:solidFill>
                <a:latin typeface="Microsoft JhengHei UI Light" panose="020B0304030504040204" pitchFamily="34" charset="-128"/>
                <a:ea typeface="Microsoft JhengHei UI Light" panose="020B0304030504040204" pitchFamily="34" charset="-128"/>
                <a:cs typeface="Microsoft JhengHei UI Light" panose="020B0304030504040204" pitchFamily="34" charset="-128"/>
              </a:rPr>
              <a:t>de soles</a:t>
            </a:r>
            <a:r>
              <a:rPr lang="es-ES" sz="7200" dirty="0">
                <a:solidFill>
                  <a:srgbClr val="C00000"/>
                </a:solidFill>
                <a:latin typeface="Microsoft JhengHei UI Light" panose="020B0304030504040204" pitchFamily="34" charset="-128"/>
                <a:ea typeface="Microsoft JhengHei UI Light" panose="020B0304030504040204" pitchFamily="34" charset="-128"/>
                <a:cs typeface="Microsoft JhengHei UI Light" panose="020B0304030504040204" pitchFamily="34" charset="-128"/>
              </a:rPr>
              <a:t> al año.</a:t>
            </a:r>
            <a:endParaRPr lang="es-ES" sz="5900" dirty="0">
              <a:solidFill>
                <a:srgbClr val="C00000"/>
              </a:solidFill>
              <a:latin typeface="Microsoft JhengHei UI Light" panose="020B0304030504040204" pitchFamily="34" charset="-128"/>
              <a:ea typeface="Microsoft JhengHei UI Light" panose="020B0304030504040204" pitchFamily="34" charset="-128"/>
              <a:cs typeface="Microsoft JhengHei UI Light" panose="020B0304030504040204" pitchFamily="34" charset="-128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068012" y="5810278"/>
            <a:ext cx="6229591" cy="461665"/>
          </a:xfrm>
          <a:prstGeom prst="rect">
            <a:avLst/>
          </a:prstGeom>
        </p:spPr>
        <p:txBody>
          <a:bodyPr wrap="none" lIns="91424" tIns="45718" rIns="91424" bIns="45718">
            <a:spAutoFit/>
          </a:bodyPr>
          <a:lstStyle/>
          <a:p>
            <a:pPr algn="just"/>
            <a:r>
              <a:rPr lang="es-PE" sz="2400" dirty="0">
                <a:latin typeface="Microsoft JhengHei UI Light" panose="020B0604020202020204" charset="-128"/>
                <a:ea typeface="Microsoft JhengHei UI Light" panose="020B0604020202020204" charset="-128"/>
                <a:cs typeface="Microsoft JhengHei UI Light" panose="020B0604020202020204" charset="-128"/>
              </a:rPr>
              <a:t>Fuente: Contraloría General de la República</a:t>
            </a: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0" y="1"/>
            <a:ext cx="12192000" cy="65890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="horz" lIns="91424" tIns="45718" rIns="91424" bIns="45718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es-PE" sz="3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¿Cuánto le cuesta la corrupción al Estado?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8427804" y="4508939"/>
            <a:ext cx="2718417" cy="1846655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r>
              <a:rPr lang="es-MX" dirty="0"/>
              <a:t>Esta cifra:</a:t>
            </a:r>
          </a:p>
          <a:p>
            <a:r>
              <a:rPr lang="es-MX" dirty="0"/>
              <a:t>Va en incremento</a:t>
            </a:r>
          </a:p>
          <a:p>
            <a:r>
              <a:rPr lang="es-MX" dirty="0"/>
              <a:t>Esta subvalorada: solo sobornos</a:t>
            </a:r>
          </a:p>
          <a:p>
            <a:r>
              <a:rPr lang="es-MX" dirty="0"/>
              <a:t>No permite calcular el </a:t>
            </a:r>
            <a:r>
              <a:rPr lang="es-MX" dirty="0" smtClean="0"/>
              <a:t>impacto real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04502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1000305" y="752971"/>
            <a:ext cx="9025003" cy="617671"/>
          </a:xfrm>
          <a:prstGeom prst="rect">
            <a:avLst/>
          </a:prstGeom>
        </p:spPr>
        <p:txBody>
          <a:bodyPr wrap="square" lIns="91424" tIns="45718" rIns="91424" bIns="45718">
            <a:spAutoFit/>
          </a:bodyPr>
          <a:lstStyle/>
          <a:p>
            <a:pPr>
              <a:lnSpc>
                <a:spcPct val="80000"/>
              </a:lnSpc>
              <a:tabLst>
                <a:tab pos="9573643" algn="l"/>
              </a:tabLst>
            </a:pPr>
            <a:r>
              <a:rPr lang="es-ES" sz="4300" b="1" dirty="0">
                <a:solidFill>
                  <a:srgbClr val="C00000"/>
                </a:solidFill>
                <a:latin typeface="Arial" panose="020B0604020202020204" pitchFamily="34" charset="0"/>
                <a:ea typeface="Microsoft JhengHei UI Light" panose="020B0304030504040204" pitchFamily="34" charset="-128"/>
                <a:cs typeface="Arial" panose="020B0604020202020204" pitchFamily="34" charset="0"/>
              </a:rPr>
              <a:t>Con este dinero se pudo: </a:t>
            </a:r>
          </a:p>
        </p:txBody>
      </p:sp>
      <p:sp>
        <p:nvSpPr>
          <p:cNvPr id="15" name="Título 1"/>
          <p:cNvSpPr txBox="1">
            <a:spLocks/>
          </p:cNvSpPr>
          <p:nvPr/>
        </p:nvSpPr>
        <p:spPr>
          <a:xfrm>
            <a:off x="0" y="1"/>
            <a:ext cx="12192000" cy="65890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="horz" lIns="91424" tIns="45718" rIns="91424" bIns="45718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es-PE" sz="3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¿Cuánto le cuesta la corrupción al Estado?</a:t>
            </a:r>
          </a:p>
        </p:txBody>
      </p:sp>
      <p:sp>
        <p:nvSpPr>
          <p:cNvPr id="8" name="Rectángulo 1"/>
          <p:cNvSpPr>
            <a:spLocks noChangeArrowheads="1"/>
          </p:cNvSpPr>
          <p:nvPr/>
        </p:nvSpPr>
        <p:spPr bwMode="auto">
          <a:xfrm>
            <a:off x="1007788" y="1513489"/>
            <a:ext cx="10374915" cy="392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lnSpc>
                <a:spcPct val="80000"/>
              </a:lnSpc>
              <a:tabLst>
                <a:tab pos="7181850" algn="l"/>
              </a:tabLst>
            </a:pPr>
            <a:r>
              <a:rPr lang="es-ES" altLang="es-PE" sz="6000" dirty="0">
                <a:solidFill>
                  <a:srgbClr val="C00000"/>
                </a:solidFill>
                <a:latin typeface="Microsoft JhengHei UI Light" charset="-128"/>
                <a:ea typeface="Microsoft JhengHei UI Light" charset="-128"/>
                <a:cs typeface="Microsoft JhengHei UI Light" charset="-128"/>
              </a:rPr>
              <a:t>construir </a:t>
            </a:r>
            <a:r>
              <a:rPr lang="es-ES" altLang="es-PE" sz="6000" b="1" dirty="0">
                <a:solidFill>
                  <a:srgbClr val="C00000"/>
                </a:solidFill>
                <a:latin typeface="Microsoft JhengHei UI Light" charset="-128"/>
                <a:ea typeface="Microsoft JhengHei UI Light" charset="-128"/>
                <a:cs typeface="Microsoft JhengHei UI Light" charset="-128"/>
              </a:rPr>
              <a:t>72 hospitales</a:t>
            </a:r>
            <a:endParaRPr lang="es-ES" altLang="es-PE" sz="6000" dirty="0">
              <a:solidFill>
                <a:srgbClr val="C00000"/>
              </a:solidFill>
              <a:latin typeface="Microsoft JhengHei UI Light" charset="-128"/>
              <a:ea typeface="Microsoft JhengHei UI Light" charset="-128"/>
              <a:cs typeface="Microsoft JhengHei UI Light" charset="-128"/>
            </a:endParaRPr>
          </a:p>
          <a:p>
            <a:pPr algn="just" eaLnBrk="1" hangingPunct="1">
              <a:lnSpc>
                <a:spcPct val="80000"/>
              </a:lnSpc>
              <a:tabLst>
                <a:tab pos="7181850" algn="l"/>
              </a:tabLst>
            </a:pPr>
            <a:r>
              <a:rPr lang="es-ES" altLang="es-PE" sz="6000" dirty="0">
                <a:solidFill>
                  <a:srgbClr val="C00000"/>
                </a:solidFill>
                <a:latin typeface="Microsoft JhengHei UI Light" charset="-128"/>
                <a:ea typeface="Microsoft JhengHei UI Light" charset="-128"/>
                <a:cs typeface="Microsoft JhengHei UI Light" charset="-128"/>
              </a:rPr>
              <a:t>o</a:t>
            </a:r>
            <a:r>
              <a:rPr lang="es-ES" altLang="es-PE" sz="6000" b="1" dirty="0">
                <a:solidFill>
                  <a:srgbClr val="C00000"/>
                </a:solidFill>
                <a:latin typeface="Microsoft JhengHei UI Light" charset="-128"/>
                <a:ea typeface="Microsoft JhengHei UI Light" charset="-128"/>
                <a:cs typeface="Microsoft JhengHei UI Light" charset="-128"/>
              </a:rPr>
              <a:t> 360</a:t>
            </a:r>
            <a:r>
              <a:rPr lang="es-ES" altLang="es-PE" sz="6000" dirty="0">
                <a:solidFill>
                  <a:srgbClr val="C00000"/>
                </a:solidFill>
                <a:latin typeface="Microsoft JhengHei UI Light" charset="-128"/>
                <a:ea typeface="Microsoft JhengHei UI Light" charset="-128"/>
                <a:cs typeface="Microsoft JhengHei UI Light" charset="-128"/>
              </a:rPr>
              <a:t> </a:t>
            </a:r>
            <a:r>
              <a:rPr lang="es-ES" altLang="es-PE" sz="6000" b="1" dirty="0">
                <a:solidFill>
                  <a:srgbClr val="C00000"/>
                </a:solidFill>
                <a:latin typeface="Microsoft JhengHei UI Light" charset="-128"/>
                <a:ea typeface="Microsoft JhengHei UI Light" charset="-128"/>
                <a:cs typeface="Microsoft JhengHei UI Light" charset="-128"/>
              </a:rPr>
              <a:t>modernos</a:t>
            </a:r>
            <a:r>
              <a:rPr lang="es-ES" altLang="es-PE" sz="6000" dirty="0">
                <a:solidFill>
                  <a:srgbClr val="C00000"/>
                </a:solidFill>
                <a:latin typeface="Microsoft JhengHei UI Light" charset="-128"/>
                <a:ea typeface="Microsoft JhengHei UI Light" charset="-128"/>
                <a:cs typeface="Microsoft JhengHei UI Light" charset="-128"/>
              </a:rPr>
              <a:t> </a:t>
            </a:r>
            <a:r>
              <a:rPr lang="es-ES" altLang="es-PE" sz="6000" b="1" dirty="0">
                <a:solidFill>
                  <a:srgbClr val="C00000"/>
                </a:solidFill>
                <a:latin typeface="Microsoft JhengHei UI Light" charset="-128"/>
                <a:ea typeface="Microsoft JhengHei UI Light" charset="-128"/>
                <a:cs typeface="Microsoft JhengHei UI Light" charset="-128"/>
              </a:rPr>
              <a:t>colegios,</a:t>
            </a:r>
            <a:r>
              <a:rPr lang="es-ES" altLang="es-PE" sz="6000" dirty="0">
                <a:solidFill>
                  <a:srgbClr val="C00000"/>
                </a:solidFill>
                <a:latin typeface="Microsoft JhengHei UI Light" charset="-128"/>
                <a:ea typeface="Microsoft JhengHei UI Light" charset="-128"/>
                <a:cs typeface="Microsoft JhengHei UI Light" charset="-128"/>
              </a:rPr>
              <a:t> </a:t>
            </a:r>
          </a:p>
          <a:p>
            <a:pPr algn="just" eaLnBrk="1" hangingPunct="1">
              <a:lnSpc>
                <a:spcPct val="80000"/>
              </a:lnSpc>
              <a:tabLst>
                <a:tab pos="7181850" algn="l"/>
              </a:tabLst>
            </a:pPr>
            <a:r>
              <a:rPr lang="es-ES" altLang="es-PE" sz="6000" dirty="0">
                <a:solidFill>
                  <a:srgbClr val="C00000"/>
                </a:solidFill>
                <a:latin typeface="Microsoft JhengHei UI Light" charset="-128"/>
                <a:ea typeface="Microsoft JhengHei UI Light" charset="-128"/>
                <a:cs typeface="Microsoft JhengHei UI Light" charset="-128"/>
              </a:rPr>
              <a:t>generar </a:t>
            </a:r>
            <a:r>
              <a:rPr lang="es-ES" altLang="es-PE" sz="6000" b="1" dirty="0">
                <a:solidFill>
                  <a:srgbClr val="C00000"/>
                </a:solidFill>
                <a:latin typeface="Microsoft JhengHei UI Light" charset="-128"/>
                <a:ea typeface="Microsoft JhengHei UI Light" charset="-128"/>
                <a:cs typeface="Microsoft JhengHei UI Light" charset="-128"/>
              </a:rPr>
              <a:t>200,000 puestos de trabajo</a:t>
            </a:r>
            <a:r>
              <a:rPr lang="es-ES" altLang="es-PE" sz="6000" dirty="0">
                <a:solidFill>
                  <a:srgbClr val="C00000"/>
                </a:solidFill>
                <a:latin typeface="Microsoft JhengHei UI Light" charset="-128"/>
                <a:ea typeface="Microsoft JhengHei UI Light" charset="-128"/>
                <a:cs typeface="Microsoft JhengHei UI Light" charset="-128"/>
              </a:rPr>
              <a:t> o contratar </a:t>
            </a:r>
            <a:r>
              <a:rPr lang="es-ES" altLang="es-PE" sz="6000" b="1" dirty="0">
                <a:solidFill>
                  <a:srgbClr val="C00000"/>
                </a:solidFill>
                <a:latin typeface="Microsoft JhengHei UI Light" charset="-128"/>
                <a:ea typeface="Microsoft JhengHei UI Light" charset="-128"/>
                <a:cs typeface="Microsoft JhengHei UI Light" charset="-128"/>
              </a:rPr>
              <a:t>72,000 médicos</a:t>
            </a:r>
          </a:p>
        </p:txBody>
      </p:sp>
      <p:sp>
        <p:nvSpPr>
          <p:cNvPr id="10" name="Rectángulo 7"/>
          <p:cNvSpPr>
            <a:spLocks noChangeArrowheads="1"/>
          </p:cNvSpPr>
          <p:nvPr/>
        </p:nvSpPr>
        <p:spPr bwMode="auto">
          <a:xfrm>
            <a:off x="1176557" y="5502602"/>
            <a:ext cx="59652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/>
            <a:r>
              <a:rPr lang="es-PE" altLang="es-PE" sz="2000">
                <a:latin typeface="Arial" pitchFamily="34" charset="0"/>
                <a:ea typeface="Microsoft JhengHei UI Light" charset="-128"/>
                <a:cs typeface="Arial" pitchFamily="34" charset="0"/>
              </a:rPr>
              <a:t>Fuente: Presidencia del Consejo de Ministros</a:t>
            </a:r>
          </a:p>
        </p:txBody>
      </p:sp>
    </p:spTree>
    <p:extLst>
      <p:ext uri="{BB962C8B-B14F-4D97-AF65-F5344CB8AC3E}">
        <p14:creationId xmlns:p14="http://schemas.microsoft.com/office/powerpoint/2010/main" val="130036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9 CuadroTexto"/>
          <p:cNvSpPr txBox="1">
            <a:spLocks noChangeArrowheads="1"/>
          </p:cNvSpPr>
          <p:nvPr/>
        </p:nvSpPr>
        <p:spPr bwMode="auto">
          <a:xfrm>
            <a:off x="1047727" y="1692625"/>
            <a:ext cx="4283207" cy="72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893" tIns="60946" rIns="121893" bIns="60946">
            <a:spAutoFit/>
          </a:bodyPr>
          <a:lstStyle/>
          <a:p>
            <a:pPr algn="r">
              <a:lnSpc>
                <a:spcPct val="80000"/>
              </a:lnSpc>
              <a:tabLst>
                <a:tab pos="9573163" algn="l"/>
              </a:tabLst>
            </a:pPr>
            <a:r>
              <a:rPr lang="es-ES" sz="2400" b="1" dirty="0"/>
              <a:t>#1</a:t>
            </a:r>
          </a:p>
          <a:p>
            <a:pPr algn="r">
              <a:lnSpc>
                <a:spcPct val="80000"/>
              </a:lnSpc>
              <a:tabLst>
                <a:tab pos="9573163" algn="l"/>
              </a:tabLst>
            </a:pPr>
            <a:r>
              <a:rPr lang="es-ES" sz="2400" b="1" dirty="0"/>
              <a:t>El panorama de la corrupción</a:t>
            </a:r>
          </a:p>
        </p:txBody>
      </p:sp>
      <p:cxnSp>
        <p:nvCxnSpPr>
          <p:cNvPr id="6" name="5 Conector recto"/>
          <p:cNvCxnSpPr/>
          <p:nvPr/>
        </p:nvCxnSpPr>
        <p:spPr>
          <a:xfrm rot="5400000">
            <a:off x="4485893" y="2999323"/>
            <a:ext cx="2571751" cy="2116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o 7"/>
          <p:cNvGrpSpPr/>
          <p:nvPr/>
        </p:nvGrpSpPr>
        <p:grpSpPr>
          <a:xfrm>
            <a:off x="3038543" y="6117301"/>
            <a:ext cx="9056492" cy="686443"/>
            <a:chOff x="1835150" y="4587973"/>
            <a:chExt cx="6792369" cy="514832"/>
          </a:xfrm>
        </p:grpSpPr>
        <p:sp>
          <p:nvSpPr>
            <p:cNvPr id="12" name="10 CuadroTexto"/>
            <p:cNvSpPr txBox="1"/>
            <p:nvPr/>
          </p:nvSpPr>
          <p:spPr bwMode="auto">
            <a:xfrm>
              <a:off x="1835150" y="4664082"/>
              <a:ext cx="6286500" cy="19620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>
                <a:defRPr/>
              </a:pPr>
              <a:r>
                <a:rPr lang="es-PE" sz="1100" b="1" dirty="0" smtClean="0">
                  <a:latin typeface="Calibri" pitchFamily="32" charset="0"/>
                </a:rPr>
                <a:t>Programa </a:t>
              </a:r>
              <a:r>
                <a:rPr lang="es-PE" sz="1100" b="1" dirty="0">
                  <a:latin typeface="Calibri" pitchFamily="32" charset="0"/>
                </a:rPr>
                <a:t>de Ética Pública, Prevención de la Corrupción y Políticas </a:t>
              </a:r>
              <a:r>
                <a:rPr lang="es-PE" sz="1100" b="1" dirty="0" smtClean="0">
                  <a:latin typeface="Calibri" pitchFamily="32" charset="0"/>
                </a:rPr>
                <a:t>Públicas</a:t>
              </a:r>
              <a:endParaRPr lang="es-PE" sz="1100" b="1" dirty="0">
                <a:latin typeface="Calibri" pitchFamily="32" charset="0"/>
              </a:endParaRPr>
            </a:p>
          </p:txBody>
        </p:sp>
        <p:pic>
          <p:nvPicPr>
            <p:cNvPr id="13" name="6 Imagen" descr="Logo DP copia copia copia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1649" y="4587973"/>
              <a:ext cx="505870" cy="514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9 CuadroTexto"/>
          <p:cNvSpPr txBox="1">
            <a:spLocks noChangeArrowheads="1"/>
          </p:cNvSpPr>
          <p:nvPr/>
        </p:nvSpPr>
        <p:spPr bwMode="auto">
          <a:xfrm>
            <a:off x="952478" y="3552797"/>
            <a:ext cx="4283207" cy="1009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893" tIns="60946" rIns="121893" bIns="60946">
            <a:spAutoFit/>
          </a:bodyPr>
          <a:lstStyle/>
          <a:p>
            <a:pPr algn="r">
              <a:lnSpc>
                <a:spcPct val="80000"/>
              </a:lnSpc>
              <a:tabLst>
                <a:tab pos="9573163" algn="l"/>
              </a:tabLst>
            </a:pPr>
            <a:r>
              <a:rPr lang="es-ES" sz="2400" b="1" dirty="0"/>
              <a:t>#3</a:t>
            </a:r>
          </a:p>
          <a:p>
            <a:pPr algn="r">
              <a:lnSpc>
                <a:spcPct val="80000"/>
              </a:lnSpc>
              <a:tabLst>
                <a:tab pos="9573163" algn="l"/>
              </a:tabLst>
            </a:pPr>
            <a:r>
              <a:rPr lang="es-ES" sz="2400" b="1" dirty="0" smtClean="0"/>
              <a:t>Ética aplicada a</a:t>
            </a:r>
          </a:p>
          <a:p>
            <a:pPr algn="r">
              <a:lnSpc>
                <a:spcPct val="80000"/>
              </a:lnSpc>
              <a:tabLst>
                <a:tab pos="9573163" algn="l"/>
              </a:tabLst>
            </a:pPr>
            <a:r>
              <a:rPr lang="es-ES" sz="2400" b="1" dirty="0" smtClean="0"/>
              <a:t>la función pública</a:t>
            </a:r>
            <a:endParaRPr lang="es-ES" sz="2400" b="1" dirty="0"/>
          </a:p>
        </p:txBody>
      </p:sp>
      <p:sp>
        <p:nvSpPr>
          <p:cNvPr id="10" name="9 CuadroTexto"/>
          <p:cNvSpPr txBox="1">
            <a:spLocks noChangeArrowheads="1"/>
          </p:cNvSpPr>
          <p:nvPr/>
        </p:nvSpPr>
        <p:spPr bwMode="auto">
          <a:xfrm>
            <a:off x="6381802" y="3638329"/>
            <a:ext cx="5048249" cy="1016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93" tIns="60946" rIns="121893" bIns="60946">
            <a:spAutoFit/>
          </a:bodyPr>
          <a:lstStyle/>
          <a:p>
            <a:pPr>
              <a:lnSpc>
                <a:spcPct val="80000"/>
              </a:lnSpc>
              <a:tabLst>
                <a:tab pos="9573163" algn="l"/>
              </a:tabLst>
            </a:pPr>
            <a:r>
              <a:rPr lang="es-ES" sz="2400" b="1" dirty="0"/>
              <a:t>#4</a:t>
            </a:r>
          </a:p>
          <a:p>
            <a:pPr>
              <a:lnSpc>
                <a:spcPct val="80000"/>
              </a:lnSpc>
              <a:tabLst>
                <a:tab pos="9573163" algn="l"/>
              </a:tabLst>
            </a:pPr>
            <a:r>
              <a:rPr lang="es-ES" sz="2400" b="1" dirty="0" smtClean="0"/>
              <a:t>Transparencia y acceso a la información</a:t>
            </a:r>
            <a:endParaRPr lang="es-ES" sz="2400" b="1" dirty="0"/>
          </a:p>
        </p:txBody>
      </p:sp>
      <p:cxnSp>
        <p:nvCxnSpPr>
          <p:cNvPr id="11" name="10 Conector recto"/>
          <p:cNvCxnSpPr/>
          <p:nvPr/>
        </p:nvCxnSpPr>
        <p:spPr>
          <a:xfrm rot="10800000">
            <a:off x="4571989" y="2952749"/>
            <a:ext cx="2286016" cy="12699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9 CuadroTexto"/>
          <p:cNvSpPr txBox="1">
            <a:spLocks noChangeArrowheads="1"/>
          </p:cNvSpPr>
          <p:nvPr/>
        </p:nvSpPr>
        <p:spPr bwMode="auto">
          <a:xfrm>
            <a:off x="6282773" y="1547976"/>
            <a:ext cx="4283207" cy="1016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893" tIns="60946" rIns="121893" bIns="60946">
            <a:spAutoFit/>
          </a:bodyPr>
          <a:lstStyle/>
          <a:p>
            <a:pPr>
              <a:lnSpc>
                <a:spcPct val="80000"/>
              </a:lnSpc>
              <a:tabLst>
                <a:tab pos="9573163" algn="l"/>
              </a:tabLst>
            </a:pPr>
            <a:r>
              <a:rPr lang="es-ES" sz="2400" b="1" dirty="0"/>
              <a:t>#2</a:t>
            </a:r>
          </a:p>
          <a:p>
            <a:pPr>
              <a:lnSpc>
                <a:spcPct val="80000"/>
              </a:lnSpc>
              <a:tabLst>
                <a:tab pos="9573163" algn="l"/>
              </a:tabLst>
            </a:pPr>
            <a:r>
              <a:rPr lang="es-ES" sz="2400" b="1" dirty="0" smtClean="0"/>
              <a:t>Los actos de corrupción y los mecanismos de denuncia</a:t>
            </a:r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386872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9 CuadroTexto"/>
          <p:cNvSpPr txBox="1">
            <a:spLocks noChangeArrowheads="1"/>
          </p:cNvSpPr>
          <p:nvPr/>
        </p:nvSpPr>
        <p:spPr bwMode="auto">
          <a:xfrm>
            <a:off x="719407" y="1212234"/>
            <a:ext cx="10858500" cy="867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01" tIns="60950" rIns="121901" bIns="60950">
            <a:spAutoFit/>
          </a:bodyPr>
          <a:lstStyle/>
          <a:p>
            <a:pPr>
              <a:lnSpc>
                <a:spcPct val="80000"/>
              </a:lnSpc>
              <a:tabLst>
                <a:tab pos="9573883" algn="l"/>
              </a:tabLst>
            </a:pPr>
            <a:r>
              <a:rPr lang="es-ES" sz="5900" b="1" dirty="0">
                <a:solidFill>
                  <a:schemeClr val="bg1"/>
                </a:solidFill>
              </a:rPr>
              <a:t>LA CORRUPCIÓN</a:t>
            </a:r>
          </a:p>
        </p:txBody>
      </p:sp>
      <p:sp>
        <p:nvSpPr>
          <p:cNvPr id="2" name="Rectángulo 1"/>
          <p:cNvSpPr/>
          <p:nvPr/>
        </p:nvSpPr>
        <p:spPr>
          <a:xfrm>
            <a:off x="723769" y="1924430"/>
            <a:ext cx="9884743" cy="2733036"/>
          </a:xfrm>
          <a:prstGeom prst="rect">
            <a:avLst/>
          </a:prstGeom>
        </p:spPr>
        <p:txBody>
          <a:bodyPr wrap="square" lIns="121901" tIns="60950" rIns="121901" bIns="60950">
            <a:spAutoFit/>
          </a:bodyPr>
          <a:lstStyle/>
          <a:p>
            <a:pPr>
              <a:lnSpc>
                <a:spcPct val="80000"/>
              </a:lnSpc>
              <a:tabLst>
                <a:tab pos="9573883" algn="l"/>
              </a:tabLst>
            </a:pPr>
            <a:r>
              <a:rPr lang="es-ES" sz="5300" b="1" dirty="0">
                <a:solidFill>
                  <a:schemeClr val="bg1"/>
                </a:solidFill>
                <a:latin typeface="Microsoft JhengHei UI Light" panose="020B0304030504040204" pitchFamily="34" charset="-128"/>
                <a:ea typeface="Microsoft JhengHei UI Light" panose="020B0304030504040204" pitchFamily="34" charset="-128"/>
                <a:cs typeface="Microsoft JhengHei UI Light" panose="020B0304030504040204" pitchFamily="34" charset="-128"/>
              </a:rPr>
              <a:t>vulnera derechos fundamentales como la salud, la educación, el acceso a la justicia, entre otros.</a:t>
            </a:r>
          </a:p>
        </p:txBody>
      </p:sp>
    </p:spTree>
    <p:extLst>
      <p:ext uri="{BB962C8B-B14F-4D97-AF65-F5344CB8AC3E}">
        <p14:creationId xmlns:p14="http://schemas.microsoft.com/office/powerpoint/2010/main" val="251535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05"/>
            <a:ext cx="12192000" cy="679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49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22" b="1"/>
          <a:stretch/>
        </p:blipFill>
        <p:spPr>
          <a:xfrm>
            <a:off x="3999698" y="2666997"/>
            <a:ext cx="8192345" cy="4191031"/>
          </a:xfrm>
          <a:prstGeom prst="rect">
            <a:avLst/>
          </a:prstGeom>
        </p:spPr>
      </p:pic>
      <p:pic>
        <p:nvPicPr>
          <p:cNvPr id="7" name="6 Imagen"/>
          <p:cNvPicPr/>
          <p:nvPr/>
        </p:nvPicPr>
        <p:blipFill rotWithShape="1">
          <a:blip r:embed="rId3" cstate="print"/>
          <a:srcRect l="12367" t="43857" r="38081" b="34555"/>
          <a:stretch/>
        </p:blipFill>
        <p:spPr>
          <a:xfrm>
            <a:off x="-14723" y="1606824"/>
            <a:ext cx="7444232" cy="1822176"/>
          </a:xfrm>
          <a:prstGeom prst="rect">
            <a:avLst/>
          </a:prstGeom>
        </p:spPr>
      </p:pic>
      <p:pic>
        <p:nvPicPr>
          <p:cNvPr id="9" name="8 Imagen"/>
          <p:cNvPicPr/>
          <p:nvPr/>
        </p:nvPicPr>
        <p:blipFill rotWithShape="1">
          <a:blip r:embed="rId3" cstate="print"/>
          <a:srcRect l="19117" t="66968" r="44949" b="5299"/>
          <a:stretch/>
        </p:blipFill>
        <p:spPr>
          <a:xfrm>
            <a:off x="-43" y="3333749"/>
            <a:ext cx="5429288" cy="2286016"/>
          </a:xfrm>
          <a:prstGeom prst="rect">
            <a:avLst/>
          </a:prstGeom>
        </p:spPr>
      </p:pic>
      <p:pic>
        <p:nvPicPr>
          <p:cNvPr id="10" name="9 Imagen"/>
          <p:cNvPicPr/>
          <p:nvPr/>
        </p:nvPicPr>
        <p:blipFill rotWithShape="1">
          <a:blip r:embed="rId3" cstate="print"/>
          <a:srcRect l="12955" t="24406" r="37796" b="56239"/>
          <a:stretch/>
        </p:blipFill>
        <p:spPr>
          <a:xfrm>
            <a:off x="-43" y="-24"/>
            <a:ext cx="7399528" cy="163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43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\\CELESTE\Fotos de la OD Lambayeque\fotos de supervision de obras\Fotos de supervición J-L-O Mariana - Urb. San Carlos\DSC046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90377"/>
            <a:ext cx="12192000" cy="9144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>
            <a:off x="7204209" y="5245604"/>
            <a:ext cx="4416331" cy="1326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/>
            <a:endParaRPr lang="es-PE"/>
          </a:p>
        </p:txBody>
      </p:sp>
      <p:sp>
        <p:nvSpPr>
          <p:cNvPr id="2" name="1 Rectángulo"/>
          <p:cNvSpPr/>
          <p:nvPr/>
        </p:nvSpPr>
        <p:spPr>
          <a:xfrm>
            <a:off x="7398351" y="5369032"/>
            <a:ext cx="3936437" cy="1107990"/>
          </a:xfrm>
          <a:prstGeom prst="rect">
            <a:avLst/>
          </a:prstGeom>
        </p:spPr>
        <p:txBody>
          <a:bodyPr wrap="square" lIns="121914" tIns="60957" rIns="121914" bIns="60957">
            <a:spAutoFit/>
          </a:bodyPr>
          <a:lstStyle/>
          <a:p>
            <a:r>
              <a:rPr lang="es-PE" sz="1600" b="1" dirty="0" smtClean="0"/>
              <a:t>Obras inconclusas</a:t>
            </a:r>
          </a:p>
          <a:p>
            <a:pPr lvl="0"/>
            <a:r>
              <a:rPr lang="es-PE" sz="1600" dirty="0"/>
              <a:t>obra de saneamiento </a:t>
            </a:r>
            <a:r>
              <a:rPr lang="es-PE" sz="1600" dirty="0" smtClean="0"/>
              <a:t>de la urbanización </a:t>
            </a:r>
          </a:p>
          <a:p>
            <a:pPr lvl="0"/>
            <a:r>
              <a:rPr lang="es-PE" sz="1600" dirty="0" smtClean="0"/>
              <a:t>San Carlos, distrito José </a:t>
            </a:r>
            <a:r>
              <a:rPr lang="es-PE" sz="1600" dirty="0"/>
              <a:t>Leonardo Ortiz.</a:t>
            </a:r>
          </a:p>
          <a:p>
            <a:pPr lvl="0"/>
            <a:r>
              <a:rPr lang="es-PE" sz="1600" dirty="0" smtClean="0"/>
              <a:t>Chiclayo</a:t>
            </a:r>
            <a:endParaRPr lang="es-PE" sz="1600" dirty="0"/>
          </a:p>
        </p:txBody>
      </p:sp>
    </p:spTree>
    <p:extLst>
      <p:ext uri="{BB962C8B-B14F-4D97-AF65-F5344CB8AC3E}">
        <p14:creationId xmlns:p14="http://schemas.microsoft.com/office/powerpoint/2010/main" val="40897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1431513"/>
            <a:ext cx="12192000" cy="845360"/>
          </a:xfrm>
          <a:prstGeom prst="rect">
            <a:avLst/>
          </a:prstGeom>
        </p:spPr>
        <p:txBody>
          <a:bodyPr wrap="square" lIns="121914" tIns="60957" rIns="121914" bIns="60957">
            <a:spAutoFit/>
          </a:bodyPr>
          <a:lstStyle/>
          <a:p>
            <a:pPr algn="ctr">
              <a:lnSpc>
                <a:spcPct val="80000"/>
              </a:lnSpc>
              <a:tabLst>
                <a:tab pos="9575083" algn="l"/>
              </a:tabLst>
            </a:pPr>
            <a:r>
              <a:rPr lang="es-ES" sz="5900" b="1" dirty="0">
                <a:solidFill>
                  <a:srgbClr val="C00000"/>
                </a:solidFill>
                <a:latin typeface="Arial" panose="020B0604020202020204" pitchFamily="34" charset="0"/>
                <a:ea typeface="Microsoft JhengHei UI Light" panose="020B0304030504040204" pitchFamily="34" charset="-128"/>
                <a:cs typeface="Arial" panose="020B0604020202020204" pitchFamily="34" charset="0"/>
              </a:rPr>
              <a:t>Roba pero hace obra</a:t>
            </a:r>
          </a:p>
        </p:txBody>
      </p:sp>
      <p:pic>
        <p:nvPicPr>
          <p:cNvPr id="13" name="8 Imagen" descr="logo-dp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53758" y="5897036"/>
            <a:ext cx="781049" cy="713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ángulo 1"/>
          <p:cNvSpPr/>
          <p:nvPr/>
        </p:nvSpPr>
        <p:spPr>
          <a:xfrm>
            <a:off x="0" y="2583641"/>
            <a:ext cx="12192000" cy="845360"/>
          </a:xfrm>
          <a:prstGeom prst="rect">
            <a:avLst/>
          </a:prstGeom>
        </p:spPr>
        <p:txBody>
          <a:bodyPr wrap="square" lIns="121914" tIns="60957" rIns="121914" bIns="60957">
            <a:spAutoFit/>
          </a:bodyPr>
          <a:lstStyle/>
          <a:p>
            <a:pPr algn="ctr">
              <a:lnSpc>
                <a:spcPct val="80000"/>
              </a:lnSpc>
              <a:tabLst>
                <a:tab pos="9575083" algn="l"/>
              </a:tabLst>
            </a:pPr>
            <a:r>
              <a:rPr lang="es-ES" sz="5900" b="1" dirty="0">
                <a:solidFill>
                  <a:srgbClr val="C00000"/>
                </a:solidFill>
                <a:latin typeface="Arial" panose="020B0604020202020204" pitchFamily="34" charset="0"/>
                <a:ea typeface="Microsoft JhengHei UI Light" panose="020B0304030504040204" pitchFamily="34" charset="-128"/>
                <a:cs typeface="Arial" panose="020B0604020202020204" pitchFamily="34" charset="0"/>
              </a:rPr>
              <a:t>Te roba pero hace obra</a:t>
            </a:r>
          </a:p>
        </p:txBody>
      </p:sp>
      <p:sp>
        <p:nvSpPr>
          <p:cNvPr id="8" name="Rectángulo 1"/>
          <p:cNvSpPr/>
          <p:nvPr/>
        </p:nvSpPr>
        <p:spPr>
          <a:xfrm>
            <a:off x="0" y="3735769"/>
            <a:ext cx="12192000" cy="845360"/>
          </a:xfrm>
          <a:prstGeom prst="rect">
            <a:avLst/>
          </a:prstGeom>
          <a:solidFill>
            <a:srgbClr val="C00000"/>
          </a:solidFill>
        </p:spPr>
        <p:txBody>
          <a:bodyPr wrap="square" lIns="121914" tIns="60957" rIns="121914" bIns="60957">
            <a:spAutoFit/>
          </a:bodyPr>
          <a:lstStyle/>
          <a:p>
            <a:pPr algn="ctr">
              <a:lnSpc>
                <a:spcPct val="80000"/>
              </a:lnSpc>
              <a:tabLst>
                <a:tab pos="9575083" algn="l"/>
              </a:tabLst>
            </a:pPr>
            <a:r>
              <a:rPr lang="es-ES" sz="5900" b="1" dirty="0">
                <a:solidFill>
                  <a:schemeClr val="bg1"/>
                </a:solidFill>
                <a:latin typeface="Arial" panose="020B0604020202020204" pitchFamily="34" charset="0"/>
                <a:ea typeface="Microsoft JhengHei UI Light" panose="020B0304030504040204" pitchFamily="34" charset="-128"/>
                <a:cs typeface="Arial" panose="020B0604020202020204" pitchFamily="34" charset="0"/>
              </a:rPr>
              <a:t>Te roba y hace mal la obra</a:t>
            </a:r>
          </a:p>
        </p:txBody>
      </p:sp>
    </p:spTree>
    <p:extLst>
      <p:ext uri="{BB962C8B-B14F-4D97-AF65-F5344CB8AC3E}">
        <p14:creationId xmlns:p14="http://schemas.microsoft.com/office/powerpoint/2010/main" val="1037708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 Imagen"/>
          <p:cNvPicPr/>
          <p:nvPr/>
        </p:nvPicPr>
        <p:blipFill rotWithShape="1">
          <a:blip r:embed="rId2" cstate="print"/>
          <a:srcRect l="8117" t="14251" r="8085" b="22042"/>
          <a:stretch/>
        </p:blipFill>
        <p:spPr bwMode="auto">
          <a:xfrm>
            <a:off x="916408" y="11875"/>
            <a:ext cx="10317645" cy="6846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9608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8 Imagen" descr="logo-dp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53757" y="5897036"/>
            <a:ext cx="781049" cy="713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ángulo 1"/>
          <p:cNvSpPr/>
          <p:nvPr/>
        </p:nvSpPr>
        <p:spPr>
          <a:xfrm>
            <a:off x="0" y="2190742"/>
            <a:ext cx="12192000" cy="1575810"/>
          </a:xfrm>
          <a:prstGeom prst="rect">
            <a:avLst/>
          </a:prstGeom>
        </p:spPr>
        <p:txBody>
          <a:bodyPr wrap="square" lIns="121914" tIns="60957" rIns="121914" bIns="60957">
            <a:spAutoFit/>
          </a:bodyPr>
          <a:lstStyle/>
          <a:p>
            <a:pPr algn="ctr">
              <a:lnSpc>
                <a:spcPct val="80000"/>
              </a:lnSpc>
              <a:tabLst>
                <a:tab pos="9575322" algn="l"/>
              </a:tabLst>
            </a:pPr>
            <a:r>
              <a:rPr lang="es-ES" sz="5900" b="1" dirty="0" smtClean="0">
                <a:solidFill>
                  <a:srgbClr val="C00000"/>
                </a:solidFill>
                <a:latin typeface="Arial" panose="020B0604020202020204" pitchFamily="34" charset="0"/>
                <a:ea typeface="Microsoft JhengHei UI Light" panose="020B0304030504040204" pitchFamily="34" charset="-128"/>
                <a:cs typeface="Arial" panose="020B0604020202020204" pitchFamily="34" charset="0"/>
              </a:rPr>
              <a:t>Análisis de casos</a:t>
            </a:r>
          </a:p>
          <a:p>
            <a:pPr algn="ctr">
              <a:lnSpc>
                <a:spcPct val="80000"/>
              </a:lnSpc>
              <a:tabLst>
                <a:tab pos="9575322" algn="l"/>
              </a:tabLst>
            </a:pPr>
            <a:r>
              <a:rPr lang="es-ES" sz="5900" b="1" dirty="0" smtClean="0">
                <a:solidFill>
                  <a:srgbClr val="C00000"/>
                </a:solidFill>
                <a:latin typeface="Arial" panose="020B0604020202020204" pitchFamily="34" charset="0"/>
                <a:ea typeface="Microsoft JhengHei UI Light" panose="020B0304030504040204" pitchFamily="34" charset="-128"/>
                <a:cs typeface="Arial" panose="020B0604020202020204" pitchFamily="34" charset="0"/>
              </a:rPr>
              <a:t>de corrupción</a:t>
            </a:r>
          </a:p>
        </p:txBody>
      </p:sp>
      <p:sp>
        <p:nvSpPr>
          <p:cNvPr id="8" name="Rectángulo 1"/>
          <p:cNvSpPr/>
          <p:nvPr/>
        </p:nvSpPr>
        <p:spPr>
          <a:xfrm>
            <a:off x="0" y="761981"/>
            <a:ext cx="12192000" cy="845360"/>
          </a:xfrm>
          <a:prstGeom prst="rect">
            <a:avLst/>
          </a:prstGeom>
          <a:solidFill>
            <a:srgbClr val="C00000"/>
          </a:solidFill>
        </p:spPr>
        <p:txBody>
          <a:bodyPr wrap="square" lIns="121914" tIns="60957" rIns="121914" bIns="60957">
            <a:spAutoFit/>
          </a:bodyPr>
          <a:lstStyle/>
          <a:p>
            <a:pPr algn="ctr">
              <a:lnSpc>
                <a:spcPct val="80000"/>
              </a:lnSpc>
              <a:tabLst>
                <a:tab pos="9575322" algn="l"/>
              </a:tabLst>
            </a:pPr>
            <a:r>
              <a:rPr lang="es-ES" sz="5900" b="1" dirty="0" smtClean="0">
                <a:solidFill>
                  <a:schemeClr val="bg1"/>
                </a:solidFill>
                <a:latin typeface="Arial" panose="020B0604020202020204" pitchFamily="34" charset="0"/>
                <a:ea typeface="Microsoft JhengHei UI Light" panose="020B0304030504040204" pitchFamily="34" charset="-128"/>
                <a:cs typeface="Arial" panose="020B0604020202020204" pitchFamily="34" charset="0"/>
              </a:rPr>
              <a:t>Dinámica 2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13" y="4286258"/>
            <a:ext cx="2286016" cy="228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5 Imagen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17" y="4191005"/>
            <a:ext cx="2381267" cy="228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67240" y="4286256"/>
            <a:ext cx="2286016" cy="22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2218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286501" y="1238243"/>
            <a:ext cx="5295899" cy="1143000"/>
          </a:xfrm>
        </p:spPr>
        <p:txBody>
          <a:bodyPr/>
          <a:lstStyle/>
          <a:p>
            <a:r>
              <a:rPr lang="es-ES" dirty="0" smtClean="0"/>
              <a:t>DELITO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94212B-926B-4D2A-9595-A066172EAA45}" type="slidenum">
              <a:rPr lang="es-PE" smtClean="0"/>
              <a:pPr>
                <a:defRPr/>
              </a:pPr>
              <a:t>37</a:t>
            </a:fld>
            <a:endParaRPr lang="es-PE"/>
          </a:p>
        </p:txBody>
      </p:sp>
      <p:pic>
        <p:nvPicPr>
          <p:cNvPr id="5" name="4 Imagen" descr="http://1.bp.blogspot.com/-8B0g5_umz_o/VQ9-k_li4nI/AAAAAAAAumQ/lH5naSxp3vs/s1600/corrupcion.jpg"/>
          <p:cNvPicPr/>
          <p:nvPr/>
        </p:nvPicPr>
        <p:blipFill>
          <a:blip r:embed="rId2" cstate="print"/>
          <a:srcRect l="21282" b="75965"/>
          <a:stretch>
            <a:fillRect/>
          </a:stretch>
        </p:blipFill>
        <p:spPr bwMode="auto">
          <a:xfrm>
            <a:off x="476212" y="2666997"/>
            <a:ext cx="5664591" cy="1041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1 Título"/>
          <p:cNvSpPr txBox="1">
            <a:spLocks/>
          </p:cNvSpPr>
          <p:nvPr/>
        </p:nvSpPr>
        <p:spPr bwMode="auto">
          <a:xfrm>
            <a:off x="6419892" y="4095763"/>
            <a:ext cx="529589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14" tIns="60957" rIns="121914" bIns="60957" numCol="1" anchor="ctr" anchorCtr="0" compatLnSpc="1">
            <a:prstTxWarp prst="textNoShape">
              <a:avLst/>
            </a:prstTxWarp>
          </a:bodyPr>
          <a:lstStyle/>
          <a:p>
            <a:pPr algn="ctr" defTabSz="1219140" eaLnBrk="0" hangingPunct="0">
              <a:defRPr/>
            </a:pPr>
            <a:r>
              <a:rPr lang="es-ES" sz="5300" dirty="0" smtClean="0">
                <a:latin typeface="+mj-lt"/>
                <a:ea typeface="+mj-ea"/>
                <a:cs typeface="+mj-cs"/>
              </a:rPr>
              <a:t>FALTA ADMINISTRATIVA</a:t>
            </a:r>
            <a:endParaRPr lang="es-ES" sz="5300" dirty="0">
              <a:latin typeface="+mj-lt"/>
              <a:ea typeface="+mj-ea"/>
              <a:cs typeface="+mj-cs"/>
            </a:endParaRPr>
          </a:p>
        </p:txBody>
      </p:sp>
      <p:cxnSp>
        <p:nvCxnSpPr>
          <p:cNvPr id="8" name="7 Conector recto de flecha"/>
          <p:cNvCxnSpPr/>
          <p:nvPr/>
        </p:nvCxnSpPr>
        <p:spPr>
          <a:xfrm flipV="1">
            <a:off x="6096001" y="2000240"/>
            <a:ext cx="1524011" cy="76200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 de flecha"/>
          <p:cNvCxnSpPr/>
          <p:nvPr/>
        </p:nvCxnSpPr>
        <p:spPr>
          <a:xfrm>
            <a:off x="6191252" y="3727452"/>
            <a:ext cx="1333509" cy="74930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19994" tIns="62397" rIns="119994" bIns="62397"/>
          <a:lstStyle/>
          <a:p>
            <a:pPr>
              <a:tabLst>
                <a:tab pos="0" algn="l"/>
                <a:tab pos="596870" algn="l"/>
                <a:tab pos="1195857" algn="l"/>
                <a:tab pos="1794843" algn="l"/>
                <a:tab pos="2393831" algn="l"/>
                <a:tab pos="2992817" algn="l"/>
                <a:tab pos="3591805" algn="l"/>
                <a:tab pos="4190790" algn="l"/>
                <a:tab pos="4789779" algn="l"/>
                <a:tab pos="5388764" algn="l"/>
                <a:tab pos="5987752" algn="l"/>
                <a:tab pos="6586738" algn="l"/>
                <a:tab pos="7185724" algn="l"/>
                <a:tab pos="7784711" algn="l"/>
                <a:tab pos="8383698" algn="l"/>
                <a:tab pos="8982685" algn="l"/>
                <a:tab pos="9581671" algn="l"/>
                <a:tab pos="10180657" algn="l"/>
                <a:tab pos="10779645" algn="l"/>
                <a:tab pos="11378632" algn="l"/>
                <a:tab pos="11977619" algn="l"/>
              </a:tabLst>
            </a:pPr>
            <a:endParaRPr lang="es-ES" dirty="0">
              <a:solidFill>
                <a:srgbClr val="000000"/>
              </a:solidFill>
              <a:cs typeface="Lucida Sans Unicode" charset="0"/>
            </a:endParaRPr>
          </a:p>
        </p:txBody>
      </p:sp>
      <p:cxnSp>
        <p:nvCxnSpPr>
          <p:cNvPr id="6" name="5 Conector recto"/>
          <p:cNvCxnSpPr/>
          <p:nvPr/>
        </p:nvCxnSpPr>
        <p:spPr>
          <a:xfrm rot="10800000" flipV="1">
            <a:off x="857253" y="666731"/>
            <a:ext cx="6477009" cy="47624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ángulo 15"/>
          <p:cNvSpPr/>
          <p:nvPr/>
        </p:nvSpPr>
        <p:spPr>
          <a:xfrm>
            <a:off x="761971" y="191142"/>
            <a:ext cx="5769841" cy="523216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r>
              <a:rPr lang="es-MX" sz="2800" b="1" dirty="0" smtClean="0"/>
              <a:t>Los delitos y las faltas administrativas</a:t>
            </a:r>
            <a:endParaRPr lang="es-PE" sz="2800" dirty="0"/>
          </a:p>
        </p:txBody>
      </p:sp>
      <p:pic>
        <p:nvPicPr>
          <p:cNvPr id="8" name="8 Imagen" descr="logo-dp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53757" y="5897036"/>
            <a:ext cx="781049" cy="713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ángulo 15"/>
          <p:cNvSpPr/>
          <p:nvPr/>
        </p:nvSpPr>
        <p:spPr>
          <a:xfrm>
            <a:off x="965171" y="1142986"/>
            <a:ext cx="1944050" cy="523216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r>
              <a:rPr lang="es-MX" sz="2800" b="1" dirty="0" smtClean="0"/>
              <a:t>Diferencias:</a:t>
            </a:r>
            <a:endParaRPr lang="es-PE" sz="2800" dirty="0"/>
          </a:p>
        </p:txBody>
      </p:sp>
      <p:graphicFrame>
        <p:nvGraphicFramePr>
          <p:cNvPr id="14" name="13 Diagrama"/>
          <p:cNvGraphicFramePr/>
          <p:nvPr/>
        </p:nvGraphicFramePr>
        <p:xfrm>
          <a:off x="1778027" y="1957925"/>
          <a:ext cx="8128000" cy="3376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38200" y="2207373"/>
            <a:ext cx="10515600" cy="1325563"/>
          </a:xfrm>
        </p:spPr>
        <p:txBody>
          <a:bodyPr>
            <a:noAutofit/>
          </a:bodyPr>
          <a:lstStyle/>
          <a:p>
            <a:pPr algn="l"/>
            <a:r>
              <a:rPr lang="es-PE" sz="7100" b="1" dirty="0">
                <a:solidFill>
                  <a:schemeClr val="bg1"/>
                </a:solidFill>
              </a:rPr>
              <a:t># </a:t>
            </a:r>
            <a:r>
              <a:rPr lang="es-PE" sz="7100" b="1" dirty="0" smtClean="0">
                <a:solidFill>
                  <a:schemeClr val="bg1"/>
                </a:solidFill>
              </a:rPr>
              <a:t>2</a:t>
            </a:r>
            <a:r>
              <a:rPr lang="es-PE" sz="7100" b="1" dirty="0">
                <a:solidFill>
                  <a:schemeClr val="bg1"/>
                </a:solidFill>
              </a:rPr>
              <a:t/>
            </a:r>
            <a:br>
              <a:rPr lang="es-PE" sz="7100" b="1" dirty="0">
                <a:solidFill>
                  <a:schemeClr val="bg1"/>
                </a:solidFill>
              </a:rPr>
            </a:br>
            <a:r>
              <a:rPr lang="es-PE" sz="7100" b="1" dirty="0" smtClean="0">
                <a:solidFill>
                  <a:schemeClr val="bg1"/>
                </a:solidFill>
              </a:rPr>
              <a:t>Los actos de corrupción y los mecanismos de denuncia</a:t>
            </a:r>
            <a:endParaRPr lang="es-PE" sz="7100" b="1" dirty="0">
              <a:solidFill>
                <a:schemeClr val="bg1"/>
              </a:solidFill>
            </a:endParaRPr>
          </a:p>
        </p:txBody>
      </p:sp>
      <p:pic>
        <p:nvPicPr>
          <p:cNvPr id="8" name="6 Imagen" descr="Logo DP copia copia copi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0542" y="6117296"/>
            <a:ext cx="674493" cy="686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157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38200" y="2207373"/>
            <a:ext cx="10515600" cy="1325563"/>
          </a:xfrm>
        </p:spPr>
        <p:txBody>
          <a:bodyPr>
            <a:noAutofit/>
          </a:bodyPr>
          <a:lstStyle/>
          <a:p>
            <a:pPr algn="l"/>
            <a:r>
              <a:rPr lang="es-PE" sz="7100" b="1" dirty="0">
                <a:solidFill>
                  <a:schemeClr val="bg1"/>
                </a:solidFill>
              </a:rPr>
              <a:t># 1</a:t>
            </a:r>
            <a:br>
              <a:rPr lang="es-PE" sz="7100" b="1" dirty="0">
                <a:solidFill>
                  <a:schemeClr val="bg1"/>
                </a:solidFill>
              </a:rPr>
            </a:br>
            <a:r>
              <a:rPr lang="es-PE" sz="7100" b="1" dirty="0">
                <a:solidFill>
                  <a:schemeClr val="bg1"/>
                </a:solidFill>
              </a:rPr>
              <a:t>El panorama de la corrupción</a:t>
            </a:r>
          </a:p>
        </p:txBody>
      </p:sp>
      <p:pic>
        <p:nvPicPr>
          <p:cNvPr id="8" name="6 Imagen" descr="Logo DP copia copia copi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0544" y="6117297"/>
            <a:ext cx="674493" cy="686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783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19994" tIns="62397" rIns="119994" bIns="62397"/>
          <a:lstStyle/>
          <a:p>
            <a:pPr>
              <a:tabLst>
                <a:tab pos="0" algn="l"/>
                <a:tab pos="596870" algn="l"/>
                <a:tab pos="1195857" algn="l"/>
                <a:tab pos="1794843" algn="l"/>
                <a:tab pos="2393831" algn="l"/>
                <a:tab pos="2992817" algn="l"/>
                <a:tab pos="3591805" algn="l"/>
                <a:tab pos="4190790" algn="l"/>
                <a:tab pos="4789779" algn="l"/>
                <a:tab pos="5388764" algn="l"/>
                <a:tab pos="5987752" algn="l"/>
                <a:tab pos="6586738" algn="l"/>
                <a:tab pos="7185724" algn="l"/>
                <a:tab pos="7784711" algn="l"/>
                <a:tab pos="8383698" algn="l"/>
                <a:tab pos="8982685" algn="l"/>
                <a:tab pos="9581671" algn="l"/>
                <a:tab pos="10180657" algn="l"/>
                <a:tab pos="10779645" algn="l"/>
                <a:tab pos="11378632" algn="l"/>
                <a:tab pos="11977619" algn="l"/>
              </a:tabLst>
            </a:pPr>
            <a:endParaRPr lang="es-ES" dirty="0">
              <a:solidFill>
                <a:srgbClr val="000000"/>
              </a:solidFill>
              <a:cs typeface="Lucida Sans Unicode" charset="0"/>
            </a:endParaRPr>
          </a:p>
        </p:txBody>
      </p:sp>
      <p:cxnSp>
        <p:nvCxnSpPr>
          <p:cNvPr id="6" name="5 Conector recto"/>
          <p:cNvCxnSpPr/>
          <p:nvPr/>
        </p:nvCxnSpPr>
        <p:spPr>
          <a:xfrm rot="10800000" flipV="1">
            <a:off x="857256" y="666731"/>
            <a:ext cx="9715529" cy="47624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ángulo 15"/>
          <p:cNvSpPr/>
          <p:nvPr/>
        </p:nvSpPr>
        <p:spPr>
          <a:xfrm>
            <a:off x="761971" y="191142"/>
            <a:ext cx="8615812" cy="523216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r>
              <a:rPr lang="es-MX" sz="2800" b="1" dirty="0" smtClean="0"/>
              <a:t>El rol de las instituciones en la lucha contra la corrupción</a:t>
            </a:r>
            <a:endParaRPr lang="es-PE" sz="2800" dirty="0"/>
          </a:p>
        </p:txBody>
      </p:sp>
      <p:pic>
        <p:nvPicPr>
          <p:cNvPr id="8" name="8 Imagen" descr="logo-dp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53757" y="5897036"/>
            <a:ext cx="781049" cy="713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8 Diagrama"/>
          <p:cNvGraphicFramePr/>
          <p:nvPr/>
        </p:nvGraphicFramePr>
        <p:xfrm>
          <a:off x="1523969" y="761981"/>
          <a:ext cx="8953563" cy="58102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8 Marcador de contenido"/>
          <p:cNvGraphicFramePr>
            <a:graphicFrameLocks noGrp="1"/>
          </p:cNvGraphicFramePr>
          <p:nvPr>
            <p:ph idx="1"/>
          </p:nvPr>
        </p:nvGraphicFramePr>
        <p:xfrm>
          <a:off x="666712" y="1142985"/>
          <a:ext cx="10972800" cy="53886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0"/>
                <a:gridCol w="5486400"/>
              </a:tblGrid>
              <a:tr h="478759">
                <a:tc>
                  <a:txBody>
                    <a:bodyPr/>
                    <a:lstStyle/>
                    <a:p>
                      <a:pPr algn="ctr"/>
                      <a:r>
                        <a:rPr lang="es-ES" sz="3200" dirty="0" smtClean="0"/>
                        <a:t>MINISTERIO</a:t>
                      </a:r>
                      <a:r>
                        <a:rPr lang="es-ES" sz="3200" baseline="0" dirty="0" smtClean="0"/>
                        <a:t> PÚBLICO</a:t>
                      </a:r>
                      <a:endParaRPr lang="es-ES" sz="32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3200" dirty="0" smtClean="0"/>
                        <a:t>POLICÍA</a:t>
                      </a:r>
                      <a:r>
                        <a:rPr lang="es-ES" sz="3200" baseline="0" dirty="0" smtClean="0"/>
                        <a:t> NACIONAL DEL PERÚ</a:t>
                      </a:r>
                      <a:endParaRPr lang="es-ES" sz="3200" dirty="0"/>
                    </a:p>
                  </a:txBody>
                  <a:tcPr marL="121920" marR="121920" marT="60960" marB="60960"/>
                </a:tc>
              </a:tr>
              <a:tr h="4779057">
                <a:tc>
                  <a:txBody>
                    <a:bodyPr/>
                    <a:lstStyle/>
                    <a:p>
                      <a:pPr algn="ctr"/>
                      <a:r>
                        <a:rPr lang="es-ES" sz="2400" dirty="0" smtClean="0"/>
                        <a:t>Defender la legalidad y los intereses públicos tutelados por la ley; </a:t>
                      </a:r>
                      <a:r>
                        <a:rPr lang="es-ES" sz="2400" u="sng" dirty="0" smtClean="0"/>
                        <a:t>prevenir y perseguir el delito</a:t>
                      </a:r>
                      <a:r>
                        <a:rPr lang="es-ES" sz="2400" dirty="0" smtClean="0"/>
                        <a:t>; defender a la sociedad, al menor y a la familia en juicio; velar por la independencia de los órganos jurisdiccionales y por la recta administración de justicia.</a:t>
                      </a:r>
                      <a:endParaRPr lang="es-ES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 smtClean="0"/>
                        <a:t>Garantizar, mantener y restablecer el orden interno, prestar protección y ayuda a las personas y a la comunidad, garantizar el cumplimiento de las leyes y la seguridad del patrimonio público y privado, </a:t>
                      </a:r>
                      <a:r>
                        <a:rPr lang="es-ES" sz="2400" u="sng" dirty="0" smtClean="0"/>
                        <a:t>prevenir, investigar y combatir la delincuencia</a:t>
                      </a:r>
                      <a:r>
                        <a:rPr lang="es-ES" sz="2400" dirty="0" smtClean="0"/>
                        <a:t>; vigilar y controlar las fronteras; con el propósito de defender a la sociedad y a las personas, a fin de permitir su pleno desarrollo, en el marco de una cultura de paz y de respeto a los derechos humanos. </a:t>
                      </a:r>
                      <a:endParaRPr lang="es-ES" sz="2400" dirty="0"/>
                    </a:p>
                  </a:txBody>
                  <a:tcPr marL="121920" marR="121920" marT="60960" marB="60960"/>
                </a:tc>
              </a:tr>
            </a:tbl>
          </a:graphicData>
        </a:graphic>
      </p:graphicFrame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94212B-926B-4D2A-9595-A066172EAA45}" type="slidenum">
              <a:rPr lang="es-PE" smtClean="0"/>
              <a:pPr>
                <a:defRPr/>
              </a:pPr>
              <a:t>41</a:t>
            </a:fld>
            <a:endParaRPr lang="es-PE"/>
          </a:p>
        </p:txBody>
      </p:sp>
      <p:sp>
        <p:nvSpPr>
          <p:cNvPr id="6" name="Rectángulo 15"/>
          <p:cNvSpPr/>
          <p:nvPr/>
        </p:nvSpPr>
        <p:spPr>
          <a:xfrm>
            <a:off x="761963" y="190479"/>
            <a:ext cx="6314028" cy="523216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r>
              <a:rPr lang="es-MX" sz="2800" b="1" dirty="0" smtClean="0"/>
              <a:t>Funciones del Ministerio Público y la PNP</a:t>
            </a:r>
            <a:endParaRPr lang="es-PE" sz="2800" dirty="0"/>
          </a:p>
        </p:txBody>
      </p:sp>
      <p:cxnSp>
        <p:nvCxnSpPr>
          <p:cNvPr id="7" name="5 Conector recto"/>
          <p:cNvCxnSpPr/>
          <p:nvPr/>
        </p:nvCxnSpPr>
        <p:spPr>
          <a:xfrm rot="10800000">
            <a:off x="952464" y="666731"/>
            <a:ext cx="6953299" cy="2117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19994" tIns="62397" rIns="119994" bIns="62397"/>
          <a:lstStyle/>
          <a:p>
            <a:pPr>
              <a:tabLst>
                <a:tab pos="0" algn="l"/>
                <a:tab pos="596870" algn="l"/>
                <a:tab pos="1195857" algn="l"/>
                <a:tab pos="1794843" algn="l"/>
                <a:tab pos="2393831" algn="l"/>
                <a:tab pos="2992817" algn="l"/>
                <a:tab pos="3591805" algn="l"/>
                <a:tab pos="4190790" algn="l"/>
                <a:tab pos="4789779" algn="l"/>
                <a:tab pos="5388764" algn="l"/>
                <a:tab pos="5987752" algn="l"/>
                <a:tab pos="6586738" algn="l"/>
                <a:tab pos="7185724" algn="l"/>
                <a:tab pos="7784711" algn="l"/>
                <a:tab pos="8383698" algn="l"/>
                <a:tab pos="8982685" algn="l"/>
                <a:tab pos="9581671" algn="l"/>
                <a:tab pos="10180657" algn="l"/>
                <a:tab pos="10779645" algn="l"/>
                <a:tab pos="11378632" algn="l"/>
                <a:tab pos="11977619" algn="l"/>
              </a:tabLst>
            </a:pPr>
            <a:endParaRPr lang="es-ES" dirty="0">
              <a:solidFill>
                <a:srgbClr val="000000"/>
              </a:solidFill>
              <a:cs typeface="Lucida Sans Unicode" charset="0"/>
            </a:endParaRPr>
          </a:p>
        </p:txBody>
      </p:sp>
      <p:cxnSp>
        <p:nvCxnSpPr>
          <p:cNvPr id="6" name="5 Conector recto"/>
          <p:cNvCxnSpPr/>
          <p:nvPr/>
        </p:nvCxnSpPr>
        <p:spPr>
          <a:xfrm rot="10800000" flipV="1">
            <a:off x="857258" y="666731"/>
            <a:ext cx="5524497" cy="47624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ángulo 15"/>
          <p:cNvSpPr/>
          <p:nvPr/>
        </p:nvSpPr>
        <p:spPr>
          <a:xfrm>
            <a:off x="761971" y="191142"/>
            <a:ext cx="4867671" cy="523216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r>
              <a:rPr lang="es-MX" sz="2800" b="1" dirty="0" smtClean="0"/>
              <a:t>Las funciones del Poder Judicial</a:t>
            </a:r>
            <a:endParaRPr lang="es-PE" sz="2800" dirty="0"/>
          </a:p>
        </p:txBody>
      </p:sp>
      <p:pic>
        <p:nvPicPr>
          <p:cNvPr id="8" name="8 Imagen" descr="logo-dp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53757" y="5897036"/>
            <a:ext cx="781049" cy="713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12 Diagrama"/>
          <p:cNvGraphicFramePr/>
          <p:nvPr/>
        </p:nvGraphicFramePr>
        <p:xfrm>
          <a:off x="666712" y="1142985"/>
          <a:ext cx="3143272" cy="4953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7" name="16 Diagrama"/>
          <p:cNvGraphicFramePr/>
          <p:nvPr/>
        </p:nvGraphicFramePr>
        <p:xfrm>
          <a:off x="4000485" y="1238236"/>
          <a:ext cx="1428760" cy="4792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8" name="2 Marcador de contenido"/>
          <p:cNvSpPr txBox="1">
            <a:spLocks/>
          </p:cNvSpPr>
          <p:nvPr/>
        </p:nvSpPr>
        <p:spPr>
          <a:xfrm>
            <a:off x="5429245" y="1380086"/>
            <a:ext cx="6153155" cy="4525433"/>
          </a:xfrm>
          <a:prstGeom prst="rect">
            <a:avLst/>
          </a:prstGeom>
        </p:spPr>
        <p:txBody>
          <a:bodyPr lIns="121914" tIns="60957" rIns="121914" bIns="60957"/>
          <a:lstStyle/>
          <a:p>
            <a:pPr marL="457178" indent="-457178" algn="just" eaLnBrk="0" hangingPunct="0">
              <a:spcBef>
                <a:spcPct val="20000"/>
              </a:spcBef>
            </a:pPr>
            <a:r>
              <a:rPr lang="es-ES" sz="2900" dirty="0" smtClean="0"/>
              <a:t>	</a:t>
            </a:r>
            <a:r>
              <a:rPr lang="es-ES" sz="2900" dirty="0" smtClean="0">
                <a:solidFill>
                  <a:srgbClr val="FF0000"/>
                </a:solidFill>
              </a:rPr>
              <a:t>Administrar Justicia</a:t>
            </a:r>
            <a:r>
              <a:rPr lang="es-ES" sz="2900" dirty="0" smtClean="0"/>
              <a:t> a través de sus órganos jurisdiccionales, con arreglo a la Constitución y a las leyes, garantizando la seguridad jurídica y la tutela jurisdiccional, para contribuir al estado de derecho, al mantenimiento de la paz social y al desarrollo nacional.</a:t>
            </a:r>
            <a:endParaRPr lang="es-ES" sz="29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  <p:bldP spid="1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2"/>
            <a:ext cx="12192000" cy="689451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s-PE" dirty="0">
              <a:solidFill>
                <a:schemeClr val="tx1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762005" y="2004285"/>
            <a:ext cx="10477531" cy="2446820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</a:bodyPr>
          <a:lstStyle/>
          <a:p>
            <a:pPr>
              <a:defRPr/>
            </a:pPr>
            <a:endParaRPr lang="es-PE" sz="1500" dirty="0">
              <a:solidFill>
                <a:srgbClr val="0070C0"/>
              </a:solidFill>
            </a:endParaRPr>
          </a:p>
          <a:p>
            <a:pPr algn="ctr">
              <a:defRPr/>
            </a:pPr>
            <a:r>
              <a:rPr lang="es-MX" sz="69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Los delitos de corrupción</a:t>
            </a:r>
          </a:p>
        </p:txBody>
      </p:sp>
      <p:pic>
        <p:nvPicPr>
          <p:cNvPr id="6" name="5 Imagen"/>
          <p:cNvPicPr/>
          <p:nvPr/>
        </p:nvPicPr>
        <p:blipFill>
          <a:blip r:embed="rId2" cstate="print"/>
          <a:srcRect l="49824" t="48235" r="34175" b="27317"/>
          <a:stretch>
            <a:fillRect/>
          </a:stretch>
        </p:blipFill>
        <p:spPr bwMode="auto">
          <a:xfrm>
            <a:off x="95210" y="233208"/>
            <a:ext cx="1149196" cy="1100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/>
          <p:cNvPicPr/>
          <p:nvPr/>
        </p:nvPicPr>
        <p:blipFill>
          <a:blip r:embed="rId3" cstate="print"/>
          <a:srcRect l="45281" t="52542" r="33973" b="40849"/>
          <a:stretch>
            <a:fillRect/>
          </a:stretch>
        </p:blipFill>
        <p:spPr bwMode="auto">
          <a:xfrm>
            <a:off x="-41" y="95227"/>
            <a:ext cx="1179999" cy="17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/>
          <p:cNvPicPr/>
          <p:nvPr/>
        </p:nvPicPr>
        <p:blipFill>
          <a:blip r:embed="rId4" cstate="print"/>
          <a:srcRect l="26881" t="66061" r="48237" b="7185"/>
          <a:stretch>
            <a:fillRect/>
          </a:stretch>
        </p:blipFill>
        <p:spPr bwMode="auto">
          <a:xfrm>
            <a:off x="1826244" y="285728"/>
            <a:ext cx="1697989" cy="1047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Imagen"/>
          <p:cNvPicPr/>
          <p:nvPr/>
        </p:nvPicPr>
        <p:blipFill>
          <a:blip r:embed="rId4" cstate="print"/>
          <a:srcRect l="60014" t="75350" r="33969" b="22560"/>
          <a:stretch>
            <a:fillRect/>
          </a:stretch>
        </p:blipFill>
        <p:spPr bwMode="auto">
          <a:xfrm>
            <a:off x="1921495" y="95228"/>
            <a:ext cx="1333509" cy="190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9 Imagen"/>
          <p:cNvPicPr/>
          <p:nvPr/>
        </p:nvPicPr>
        <p:blipFill>
          <a:blip r:embed="rId5" cstate="print"/>
          <a:srcRect l="50174" t="30033" r="27391" b="35555"/>
          <a:stretch>
            <a:fillRect/>
          </a:stretch>
        </p:blipFill>
        <p:spPr bwMode="auto">
          <a:xfrm>
            <a:off x="4000487" y="285728"/>
            <a:ext cx="1333509" cy="1047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10 Imagen"/>
          <p:cNvPicPr/>
          <p:nvPr/>
        </p:nvPicPr>
        <p:blipFill>
          <a:blip r:embed="rId6" cstate="print"/>
          <a:srcRect l="22064" t="58125" r="46215" b="37083"/>
          <a:stretch>
            <a:fillRect/>
          </a:stretch>
        </p:blipFill>
        <p:spPr bwMode="auto">
          <a:xfrm>
            <a:off x="3714733" y="95227"/>
            <a:ext cx="1714512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11 Imagen"/>
          <p:cNvPicPr/>
          <p:nvPr/>
        </p:nvPicPr>
        <p:blipFill>
          <a:blip r:embed="rId7" cstate="print"/>
          <a:srcRect l="26886" t="43750" r="52001" b="23333"/>
          <a:stretch>
            <a:fillRect/>
          </a:stretch>
        </p:blipFill>
        <p:spPr bwMode="auto">
          <a:xfrm>
            <a:off x="6000752" y="285728"/>
            <a:ext cx="1328809" cy="1047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12 Imagen"/>
          <p:cNvPicPr/>
          <p:nvPr/>
        </p:nvPicPr>
        <p:blipFill>
          <a:blip r:embed="rId8" cstate="print"/>
          <a:srcRect l="62604" t="37708" r="20722" b="55833"/>
          <a:stretch>
            <a:fillRect/>
          </a:stretch>
        </p:blipFill>
        <p:spPr bwMode="auto">
          <a:xfrm>
            <a:off x="6129897" y="95228"/>
            <a:ext cx="1009160" cy="190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13 Imagen"/>
          <p:cNvPicPr/>
          <p:nvPr/>
        </p:nvPicPr>
        <p:blipFill>
          <a:blip r:embed="rId9" cstate="print"/>
          <a:srcRect l="25825" t="55669" r="40844" b="11805"/>
          <a:stretch>
            <a:fillRect/>
          </a:stretch>
        </p:blipFill>
        <p:spPr bwMode="auto">
          <a:xfrm>
            <a:off x="8001013" y="285728"/>
            <a:ext cx="2000264" cy="1047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14 Imagen"/>
          <p:cNvPicPr/>
          <p:nvPr/>
        </p:nvPicPr>
        <p:blipFill>
          <a:blip r:embed="rId10" cstate="print"/>
          <a:srcRect l="74866" t="71732" r="11078" b="23263"/>
          <a:stretch>
            <a:fillRect/>
          </a:stretch>
        </p:blipFill>
        <p:spPr bwMode="auto">
          <a:xfrm>
            <a:off x="8477267" y="95227"/>
            <a:ext cx="1011180" cy="225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15 Imagen"/>
          <p:cNvPicPr/>
          <p:nvPr/>
        </p:nvPicPr>
        <p:blipFill>
          <a:blip r:embed="rId11" cstate="print"/>
          <a:srcRect l="27016" t="52125" r="46869" b="11805"/>
          <a:stretch>
            <a:fillRect/>
          </a:stretch>
        </p:blipFill>
        <p:spPr bwMode="auto">
          <a:xfrm>
            <a:off x="10572781" y="285728"/>
            <a:ext cx="1428760" cy="1047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16 Imagen"/>
          <p:cNvPicPr/>
          <p:nvPr/>
        </p:nvPicPr>
        <p:blipFill>
          <a:blip r:embed="rId12" cstate="print"/>
          <a:srcRect l="62074" t="85689" r="20403" b="6805"/>
          <a:stretch>
            <a:fillRect/>
          </a:stretch>
        </p:blipFill>
        <p:spPr bwMode="auto">
          <a:xfrm>
            <a:off x="10572781" y="-24"/>
            <a:ext cx="1261208" cy="337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17 Imagen"/>
          <p:cNvPicPr/>
          <p:nvPr/>
        </p:nvPicPr>
        <p:blipFill>
          <a:blip r:embed="rId13" cstate="print"/>
          <a:srcRect l="46926" t="46080" r="27937" b="18056"/>
          <a:stretch>
            <a:fillRect/>
          </a:stretch>
        </p:blipFill>
        <p:spPr bwMode="auto">
          <a:xfrm>
            <a:off x="-41" y="5810292"/>
            <a:ext cx="1524009" cy="1047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18 Imagen"/>
          <p:cNvPicPr/>
          <p:nvPr/>
        </p:nvPicPr>
        <p:blipFill>
          <a:blip r:embed="rId14" cstate="print"/>
          <a:srcRect l="17632" t="87359" r="61385" b="8680"/>
          <a:stretch>
            <a:fillRect/>
          </a:stretch>
        </p:blipFill>
        <p:spPr bwMode="auto">
          <a:xfrm>
            <a:off x="14035" y="5619765"/>
            <a:ext cx="1509932" cy="17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19 Imagen"/>
          <p:cNvPicPr/>
          <p:nvPr/>
        </p:nvPicPr>
        <p:blipFill>
          <a:blip r:embed="rId15" cstate="print"/>
          <a:srcRect l="33372" t="62134" r="46706" b="14930"/>
          <a:stretch>
            <a:fillRect/>
          </a:stretch>
        </p:blipFill>
        <p:spPr bwMode="auto">
          <a:xfrm>
            <a:off x="1800840" y="5826395"/>
            <a:ext cx="1437640" cy="1031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20 Imagen"/>
          <p:cNvPicPr/>
          <p:nvPr/>
        </p:nvPicPr>
        <p:blipFill>
          <a:blip r:embed="rId16" cstate="print"/>
          <a:srcRect l="64159" t="70066" r="21244" b="25972"/>
          <a:stretch>
            <a:fillRect/>
          </a:stretch>
        </p:blipFill>
        <p:spPr bwMode="auto">
          <a:xfrm>
            <a:off x="1988711" y="5632075"/>
            <a:ext cx="1050388" cy="17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21 Imagen"/>
          <p:cNvPicPr/>
          <p:nvPr/>
        </p:nvPicPr>
        <p:blipFill>
          <a:blip r:embed="rId17" cstate="print"/>
          <a:srcRect l="13332" t="36697" r="44266" b="13888"/>
          <a:stretch>
            <a:fillRect/>
          </a:stretch>
        </p:blipFill>
        <p:spPr bwMode="auto">
          <a:xfrm>
            <a:off x="3524276" y="5810268"/>
            <a:ext cx="1714469" cy="1047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22 Imagen"/>
          <p:cNvPicPr/>
          <p:nvPr/>
        </p:nvPicPr>
        <p:blipFill>
          <a:blip r:embed="rId18" cstate="print"/>
          <a:srcRect l="58947" t="60066" r="17670" b="35763"/>
          <a:stretch>
            <a:fillRect/>
          </a:stretch>
        </p:blipFill>
        <p:spPr bwMode="auto">
          <a:xfrm>
            <a:off x="3554531" y="5622699"/>
            <a:ext cx="1684215" cy="187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23 Imagen"/>
          <p:cNvPicPr/>
          <p:nvPr/>
        </p:nvPicPr>
        <p:blipFill>
          <a:blip r:embed="rId19" cstate="print"/>
          <a:srcRect l="14635" t="34405" r="39186" b="19305"/>
          <a:stretch>
            <a:fillRect/>
          </a:stretch>
        </p:blipFill>
        <p:spPr bwMode="auto">
          <a:xfrm>
            <a:off x="5524496" y="5810268"/>
            <a:ext cx="2190765" cy="1047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24 Imagen"/>
          <p:cNvPicPr/>
          <p:nvPr/>
        </p:nvPicPr>
        <p:blipFill>
          <a:blip r:embed="rId20" cstate="print"/>
          <a:srcRect l="66897" t="73399" r="9061" b="21383"/>
          <a:stretch>
            <a:fillRect/>
          </a:stretch>
        </p:blipFill>
        <p:spPr bwMode="auto">
          <a:xfrm>
            <a:off x="5714999" y="5575575"/>
            <a:ext cx="1728373" cy="234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25 Imagen"/>
          <p:cNvPicPr/>
          <p:nvPr/>
        </p:nvPicPr>
        <p:blipFill>
          <a:blip r:embed="rId21" cstate="print"/>
          <a:srcRect l="13846" t="31066" r="45796" b="11805"/>
          <a:stretch>
            <a:fillRect/>
          </a:stretch>
        </p:blipFill>
        <p:spPr bwMode="auto">
          <a:xfrm>
            <a:off x="7905763" y="5810268"/>
            <a:ext cx="2000264" cy="1047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26 Imagen"/>
          <p:cNvPicPr/>
          <p:nvPr/>
        </p:nvPicPr>
        <p:blipFill>
          <a:blip r:embed="rId22" cstate="print"/>
          <a:srcRect l="60771" t="60066" r="20274" b="36180"/>
          <a:stretch>
            <a:fillRect/>
          </a:stretch>
        </p:blipFill>
        <p:spPr bwMode="auto">
          <a:xfrm>
            <a:off x="8191516" y="5619767"/>
            <a:ext cx="1365349" cy="16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27 Imagen"/>
          <p:cNvPicPr/>
          <p:nvPr/>
        </p:nvPicPr>
        <p:blipFill>
          <a:blip r:embed="rId23" cstate="print"/>
          <a:srcRect l="45367" t="32110" r="12951" b="14722"/>
          <a:stretch>
            <a:fillRect/>
          </a:stretch>
        </p:blipFill>
        <p:spPr bwMode="auto">
          <a:xfrm>
            <a:off x="10191188" y="5810269"/>
            <a:ext cx="1905013" cy="10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28 Imagen"/>
          <p:cNvPicPr/>
          <p:nvPr/>
        </p:nvPicPr>
        <p:blipFill>
          <a:blip r:embed="rId24" cstate="print"/>
          <a:srcRect l="25322" t="73812" r="45560" b="16389"/>
          <a:stretch>
            <a:fillRect/>
          </a:stretch>
        </p:blipFill>
        <p:spPr bwMode="auto">
          <a:xfrm>
            <a:off x="9905436" y="5524515"/>
            <a:ext cx="2191357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3831" y="252399"/>
            <a:ext cx="12004054" cy="890549"/>
          </a:xfrm>
        </p:spPr>
        <p:txBody>
          <a:bodyPr>
            <a:noAutofit/>
          </a:bodyPr>
          <a:lstStyle/>
          <a:p>
            <a:r>
              <a:rPr lang="es-PE" sz="4400" dirty="0" smtClean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CASOS DE CORRUPCIÓN DE FUNCIONARIOS EN TRÁMITE POR DEPARTAMENTO </a:t>
            </a:r>
            <a:r>
              <a:rPr lang="es-PE" sz="440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r>
              <a:rPr lang="es-PE" sz="4400" dirty="0" smtClean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 EL 2016 Y 2018</a:t>
            </a:r>
            <a:endParaRPr lang="es-PE" sz="4400" dirty="0">
              <a:ln w="0"/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4" name="组合 150"/>
          <p:cNvGrpSpPr/>
          <p:nvPr/>
        </p:nvGrpSpPr>
        <p:grpSpPr>
          <a:xfrm>
            <a:off x="2395138" y="1225092"/>
            <a:ext cx="3785085" cy="4631564"/>
            <a:chOff x="936625" y="1374775"/>
            <a:chExt cx="3209926" cy="4932363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110" name="Freeform 112"/>
            <p:cNvSpPr>
              <a:spLocks/>
            </p:cNvSpPr>
            <p:nvPr/>
          </p:nvSpPr>
          <p:spPr bwMode="auto">
            <a:xfrm>
              <a:off x="1641475" y="3527425"/>
              <a:ext cx="477838" cy="736600"/>
            </a:xfrm>
            <a:custGeom>
              <a:avLst/>
              <a:gdLst/>
              <a:ahLst/>
              <a:cxnLst>
                <a:cxn ang="0">
                  <a:pos x="0" y="742"/>
                </a:cxn>
                <a:cxn ang="0">
                  <a:pos x="272" y="1305"/>
                </a:cxn>
                <a:cxn ang="0">
                  <a:pos x="319" y="1492"/>
                </a:cxn>
                <a:cxn ang="0">
                  <a:pos x="583" y="1971"/>
                </a:cxn>
                <a:cxn ang="0">
                  <a:pos x="724" y="1938"/>
                </a:cxn>
                <a:cxn ang="0">
                  <a:pos x="818" y="1986"/>
                </a:cxn>
                <a:cxn ang="0">
                  <a:pos x="831" y="2095"/>
                </a:cxn>
                <a:cxn ang="0">
                  <a:pos x="949" y="2107"/>
                </a:cxn>
                <a:cxn ang="0">
                  <a:pos x="1168" y="1922"/>
                </a:cxn>
                <a:cxn ang="0">
                  <a:pos x="1216" y="1792"/>
                </a:cxn>
                <a:cxn ang="0">
                  <a:pos x="1323" y="1748"/>
                </a:cxn>
                <a:cxn ang="0">
                  <a:pos x="1335" y="1628"/>
                </a:cxn>
                <a:cxn ang="0">
                  <a:pos x="1276" y="1564"/>
                </a:cxn>
                <a:cxn ang="0">
                  <a:pos x="1276" y="1473"/>
                </a:cxn>
                <a:cxn ang="0">
                  <a:pos x="1209" y="1425"/>
                </a:cxn>
                <a:cxn ang="0">
                  <a:pos x="1216" y="1329"/>
                </a:cxn>
                <a:cxn ang="0">
                  <a:pos x="1299" y="1241"/>
                </a:cxn>
                <a:cxn ang="0">
                  <a:pos x="1327" y="1026"/>
                </a:cxn>
                <a:cxn ang="0">
                  <a:pos x="1433" y="910"/>
                </a:cxn>
                <a:cxn ang="0">
                  <a:pos x="1370" y="822"/>
                </a:cxn>
                <a:cxn ang="0">
                  <a:pos x="1228" y="730"/>
                </a:cxn>
                <a:cxn ang="0">
                  <a:pos x="1102" y="587"/>
                </a:cxn>
                <a:cxn ang="0">
                  <a:pos x="1028" y="335"/>
                </a:cxn>
                <a:cxn ang="0">
                  <a:pos x="760" y="0"/>
                </a:cxn>
                <a:cxn ang="0">
                  <a:pos x="579" y="12"/>
                </a:cxn>
                <a:cxn ang="0">
                  <a:pos x="534" y="142"/>
                </a:cxn>
                <a:cxn ang="0">
                  <a:pos x="370" y="239"/>
                </a:cxn>
                <a:cxn ang="0">
                  <a:pos x="335" y="347"/>
                </a:cxn>
                <a:cxn ang="0">
                  <a:pos x="272" y="499"/>
                </a:cxn>
                <a:cxn ang="0">
                  <a:pos x="142" y="515"/>
                </a:cxn>
                <a:cxn ang="0">
                  <a:pos x="0" y="742"/>
                </a:cxn>
              </a:cxnLst>
              <a:rect l="0" t="0" r="r" b="b"/>
              <a:pathLst>
                <a:path w="1433" h="2107">
                  <a:moveTo>
                    <a:pt x="0" y="742"/>
                  </a:moveTo>
                  <a:lnTo>
                    <a:pt x="272" y="1305"/>
                  </a:lnTo>
                  <a:lnTo>
                    <a:pt x="319" y="1492"/>
                  </a:lnTo>
                  <a:lnTo>
                    <a:pt x="583" y="1971"/>
                  </a:lnTo>
                  <a:lnTo>
                    <a:pt x="724" y="1938"/>
                  </a:lnTo>
                  <a:lnTo>
                    <a:pt x="818" y="1986"/>
                  </a:lnTo>
                  <a:lnTo>
                    <a:pt x="831" y="2095"/>
                  </a:lnTo>
                  <a:lnTo>
                    <a:pt x="949" y="2107"/>
                  </a:lnTo>
                  <a:lnTo>
                    <a:pt x="1168" y="1922"/>
                  </a:lnTo>
                  <a:lnTo>
                    <a:pt x="1216" y="1792"/>
                  </a:lnTo>
                  <a:lnTo>
                    <a:pt x="1323" y="1748"/>
                  </a:lnTo>
                  <a:lnTo>
                    <a:pt x="1335" y="1628"/>
                  </a:lnTo>
                  <a:lnTo>
                    <a:pt x="1276" y="1564"/>
                  </a:lnTo>
                  <a:lnTo>
                    <a:pt x="1276" y="1473"/>
                  </a:lnTo>
                  <a:lnTo>
                    <a:pt x="1209" y="1425"/>
                  </a:lnTo>
                  <a:lnTo>
                    <a:pt x="1216" y="1329"/>
                  </a:lnTo>
                  <a:lnTo>
                    <a:pt x="1299" y="1241"/>
                  </a:lnTo>
                  <a:lnTo>
                    <a:pt x="1327" y="1026"/>
                  </a:lnTo>
                  <a:lnTo>
                    <a:pt x="1433" y="910"/>
                  </a:lnTo>
                  <a:lnTo>
                    <a:pt x="1370" y="822"/>
                  </a:lnTo>
                  <a:lnTo>
                    <a:pt x="1228" y="730"/>
                  </a:lnTo>
                  <a:lnTo>
                    <a:pt x="1102" y="587"/>
                  </a:lnTo>
                  <a:lnTo>
                    <a:pt x="1028" y="335"/>
                  </a:lnTo>
                  <a:lnTo>
                    <a:pt x="760" y="0"/>
                  </a:lnTo>
                  <a:lnTo>
                    <a:pt x="579" y="12"/>
                  </a:lnTo>
                  <a:lnTo>
                    <a:pt x="534" y="142"/>
                  </a:lnTo>
                  <a:lnTo>
                    <a:pt x="370" y="239"/>
                  </a:lnTo>
                  <a:lnTo>
                    <a:pt x="335" y="347"/>
                  </a:lnTo>
                  <a:lnTo>
                    <a:pt x="272" y="499"/>
                  </a:lnTo>
                  <a:lnTo>
                    <a:pt x="142" y="515"/>
                  </a:lnTo>
                  <a:lnTo>
                    <a:pt x="0" y="742"/>
                  </a:lnTo>
                  <a:close/>
                </a:path>
              </a:pathLst>
            </a:custGeom>
            <a:solidFill>
              <a:srgbClr val="83AEE1"/>
            </a:solidFill>
            <a:ln w="3175">
              <a:solidFill>
                <a:srgbClr val="7F7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0054"/>
              <a:endParaRPr lang="zh-CN" altLang="en-US" sz="1500" dirty="0">
                <a:solidFill>
                  <a:prstClr val="white"/>
                </a:solidFill>
              </a:endParaRPr>
            </a:p>
          </p:txBody>
        </p:sp>
        <p:sp>
          <p:nvSpPr>
            <p:cNvPr id="111" name="Freeform 113"/>
            <p:cNvSpPr>
              <a:spLocks/>
            </p:cNvSpPr>
            <p:nvPr/>
          </p:nvSpPr>
          <p:spPr bwMode="auto">
            <a:xfrm>
              <a:off x="1984375" y="3633788"/>
              <a:ext cx="703263" cy="546100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90" y="347"/>
                </a:cxn>
                <a:cxn ang="0">
                  <a:pos x="248" y="529"/>
                </a:cxn>
                <a:cxn ang="0">
                  <a:pos x="429" y="644"/>
                </a:cxn>
                <a:cxn ang="0">
                  <a:pos x="508" y="753"/>
                </a:cxn>
                <a:cxn ang="0">
                  <a:pos x="374" y="899"/>
                </a:cxn>
                <a:cxn ang="0">
                  <a:pos x="338" y="1168"/>
                </a:cxn>
                <a:cxn ang="0">
                  <a:pos x="233" y="1280"/>
                </a:cxn>
                <a:cxn ang="0">
                  <a:pos x="225" y="1398"/>
                </a:cxn>
                <a:cxn ang="0">
                  <a:pos x="308" y="1460"/>
                </a:cxn>
                <a:cxn ang="0">
                  <a:pos x="308" y="1570"/>
                </a:cxn>
                <a:cxn ang="0">
                  <a:pos x="384" y="1653"/>
                </a:cxn>
                <a:cxn ang="0">
                  <a:pos x="369" y="1802"/>
                </a:cxn>
                <a:cxn ang="0">
                  <a:pos x="580" y="1951"/>
                </a:cxn>
                <a:cxn ang="0">
                  <a:pos x="643" y="1853"/>
                </a:cxn>
                <a:cxn ang="0">
                  <a:pos x="770" y="1773"/>
                </a:cxn>
                <a:cxn ang="0">
                  <a:pos x="930" y="1786"/>
                </a:cxn>
                <a:cxn ang="0">
                  <a:pos x="1072" y="1878"/>
                </a:cxn>
                <a:cxn ang="0">
                  <a:pos x="1382" y="1901"/>
                </a:cxn>
                <a:cxn ang="0">
                  <a:pos x="1496" y="1787"/>
                </a:cxn>
                <a:cxn ang="0">
                  <a:pos x="1422" y="1683"/>
                </a:cxn>
                <a:cxn ang="0">
                  <a:pos x="1402" y="1588"/>
                </a:cxn>
                <a:cxn ang="0">
                  <a:pos x="1419" y="1483"/>
                </a:cxn>
                <a:cxn ang="0">
                  <a:pos x="1537" y="1393"/>
                </a:cxn>
                <a:cxn ang="0">
                  <a:pos x="1764" y="1405"/>
                </a:cxn>
                <a:cxn ang="0">
                  <a:pos x="1977" y="1363"/>
                </a:cxn>
                <a:cxn ang="0">
                  <a:pos x="2141" y="1275"/>
                </a:cxn>
                <a:cxn ang="0">
                  <a:pos x="2420" y="1263"/>
                </a:cxn>
                <a:cxn ang="0">
                  <a:pos x="2634" y="1160"/>
                </a:cxn>
                <a:cxn ang="0">
                  <a:pos x="2587" y="1024"/>
                </a:cxn>
                <a:cxn ang="0">
                  <a:pos x="2435" y="884"/>
                </a:cxn>
                <a:cxn ang="0">
                  <a:pos x="2494" y="720"/>
                </a:cxn>
                <a:cxn ang="0">
                  <a:pos x="2631" y="165"/>
                </a:cxn>
                <a:cxn ang="0">
                  <a:pos x="2509" y="150"/>
                </a:cxn>
                <a:cxn ang="0">
                  <a:pos x="2365" y="210"/>
                </a:cxn>
                <a:cxn ang="0">
                  <a:pos x="2159" y="344"/>
                </a:cxn>
                <a:cxn ang="0">
                  <a:pos x="2036" y="514"/>
                </a:cxn>
                <a:cxn ang="0">
                  <a:pos x="1938" y="680"/>
                </a:cxn>
                <a:cxn ang="0">
                  <a:pos x="1820" y="783"/>
                </a:cxn>
                <a:cxn ang="0">
                  <a:pos x="1643" y="853"/>
                </a:cxn>
                <a:cxn ang="0">
                  <a:pos x="1481" y="793"/>
                </a:cxn>
                <a:cxn ang="0">
                  <a:pos x="1372" y="660"/>
                </a:cxn>
                <a:cxn ang="0">
                  <a:pos x="1377" y="349"/>
                </a:cxn>
                <a:cxn ang="0">
                  <a:pos x="1240" y="210"/>
                </a:cxn>
                <a:cxn ang="0">
                  <a:pos x="1156" y="284"/>
                </a:cxn>
                <a:cxn ang="0">
                  <a:pos x="1082" y="215"/>
                </a:cxn>
                <a:cxn ang="0">
                  <a:pos x="993" y="0"/>
                </a:cxn>
                <a:cxn ang="0">
                  <a:pos x="905" y="6"/>
                </a:cxn>
                <a:cxn ang="0">
                  <a:pos x="902" y="176"/>
                </a:cxn>
                <a:cxn ang="0">
                  <a:pos x="679" y="165"/>
                </a:cxn>
                <a:cxn ang="0">
                  <a:pos x="478" y="81"/>
                </a:cxn>
                <a:cxn ang="0">
                  <a:pos x="370" y="154"/>
                </a:cxn>
                <a:cxn ang="0">
                  <a:pos x="218" y="66"/>
                </a:cxn>
                <a:cxn ang="0">
                  <a:pos x="0" y="38"/>
                </a:cxn>
              </a:cxnLst>
              <a:rect l="0" t="0" r="r" b="b"/>
              <a:pathLst>
                <a:path w="2634" h="1951">
                  <a:moveTo>
                    <a:pt x="0" y="38"/>
                  </a:moveTo>
                  <a:lnTo>
                    <a:pt x="90" y="347"/>
                  </a:lnTo>
                  <a:lnTo>
                    <a:pt x="248" y="529"/>
                  </a:lnTo>
                  <a:lnTo>
                    <a:pt x="429" y="644"/>
                  </a:lnTo>
                  <a:lnTo>
                    <a:pt x="508" y="753"/>
                  </a:lnTo>
                  <a:lnTo>
                    <a:pt x="374" y="899"/>
                  </a:lnTo>
                  <a:lnTo>
                    <a:pt x="338" y="1168"/>
                  </a:lnTo>
                  <a:lnTo>
                    <a:pt x="233" y="1280"/>
                  </a:lnTo>
                  <a:lnTo>
                    <a:pt x="225" y="1398"/>
                  </a:lnTo>
                  <a:lnTo>
                    <a:pt x="308" y="1460"/>
                  </a:lnTo>
                  <a:lnTo>
                    <a:pt x="308" y="1570"/>
                  </a:lnTo>
                  <a:lnTo>
                    <a:pt x="384" y="1653"/>
                  </a:lnTo>
                  <a:lnTo>
                    <a:pt x="369" y="1802"/>
                  </a:lnTo>
                  <a:lnTo>
                    <a:pt x="580" y="1951"/>
                  </a:lnTo>
                  <a:lnTo>
                    <a:pt x="643" y="1853"/>
                  </a:lnTo>
                  <a:lnTo>
                    <a:pt x="770" y="1773"/>
                  </a:lnTo>
                  <a:lnTo>
                    <a:pt x="930" y="1786"/>
                  </a:lnTo>
                  <a:lnTo>
                    <a:pt x="1072" y="1878"/>
                  </a:lnTo>
                  <a:lnTo>
                    <a:pt x="1382" y="1901"/>
                  </a:lnTo>
                  <a:lnTo>
                    <a:pt x="1496" y="1787"/>
                  </a:lnTo>
                  <a:lnTo>
                    <a:pt x="1422" y="1683"/>
                  </a:lnTo>
                  <a:lnTo>
                    <a:pt x="1402" y="1588"/>
                  </a:lnTo>
                  <a:lnTo>
                    <a:pt x="1419" y="1483"/>
                  </a:lnTo>
                  <a:lnTo>
                    <a:pt x="1537" y="1393"/>
                  </a:lnTo>
                  <a:lnTo>
                    <a:pt x="1764" y="1405"/>
                  </a:lnTo>
                  <a:lnTo>
                    <a:pt x="1977" y="1363"/>
                  </a:lnTo>
                  <a:lnTo>
                    <a:pt x="2141" y="1275"/>
                  </a:lnTo>
                  <a:lnTo>
                    <a:pt x="2420" y="1263"/>
                  </a:lnTo>
                  <a:lnTo>
                    <a:pt x="2634" y="1160"/>
                  </a:lnTo>
                  <a:lnTo>
                    <a:pt x="2587" y="1024"/>
                  </a:lnTo>
                  <a:lnTo>
                    <a:pt x="2435" y="884"/>
                  </a:lnTo>
                  <a:lnTo>
                    <a:pt x="2494" y="720"/>
                  </a:lnTo>
                  <a:lnTo>
                    <a:pt x="2631" y="165"/>
                  </a:lnTo>
                  <a:lnTo>
                    <a:pt x="2509" y="150"/>
                  </a:lnTo>
                  <a:lnTo>
                    <a:pt x="2365" y="210"/>
                  </a:lnTo>
                  <a:lnTo>
                    <a:pt x="2159" y="344"/>
                  </a:lnTo>
                  <a:lnTo>
                    <a:pt x="2036" y="514"/>
                  </a:lnTo>
                  <a:lnTo>
                    <a:pt x="1938" y="680"/>
                  </a:lnTo>
                  <a:lnTo>
                    <a:pt x="1820" y="783"/>
                  </a:lnTo>
                  <a:lnTo>
                    <a:pt x="1643" y="853"/>
                  </a:lnTo>
                  <a:lnTo>
                    <a:pt x="1481" y="793"/>
                  </a:lnTo>
                  <a:lnTo>
                    <a:pt x="1372" y="660"/>
                  </a:lnTo>
                  <a:lnTo>
                    <a:pt x="1377" y="349"/>
                  </a:lnTo>
                  <a:lnTo>
                    <a:pt x="1240" y="210"/>
                  </a:lnTo>
                  <a:lnTo>
                    <a:pt x="1156" y="284"/>
                  </a:lnTo>
                  <a:lnTo>
                    <a:pt x="1082" y="215"/>
                  </a:lnTo>
                  <a:lnTo>
                    <a:pt x="993" y="0"/>
                  </a:lnTo>
                  <a:lnTo>
                    <a:pt x="905" y="6"/>
                  </a:lnTo>
                  <a:lnTo>
                    <a:pt x="902" y="176"/>
                  </a:lnTo>
                  <a:lnTo>
                    <a:pt x="679" y="165"/>
                  </a:lnTo>
                  <a:lnTo>
                    <a:pt x="478" y="81"/>
                  </a:lnTo>
                  <a:lnTo>
                    <a:pt x="370" y="154"/>
                  </a:lnTo>
                  <a:lnTo>
                    <a:pt x="218" y="66"/>
                  </a:lnTo>
                  <a:lnTo>
                    <a:pt x="0" y="38"/>
                  </a:lnTo>
                  <a:close/>
                </a:path>
              </a:pathLst>
            </a:custGeom>
            <a:pattFill prst="pct60">
              <a:fgClr>
                <a:srgbClr val="CEDCED"/>
              </a:fgClr>
              <a:bgClr>
                <a:schemeClr val="bg1"/>
              </a:bgClr>
            </a:pattFill>
            <a:ln w="3175">
              <a:solidFill>
                <a:srgbClr val="7F7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0054"/>
              <a:endParaRPr lang="zh-CN" altLang="en-US" sz="1500" dirty="0">
                <a:solidFill>
                  <a:prstClr val="white"/>
                </a:solidFill>
              </a:endParaRPr>
            </a:p>
          </p:txBody>
        </p:sp>
        <p:sp>
          <p:nvSpPr>
            <p:cNvPr id="112" name="Freeform 114"/>
            <p:cNvSpPr>
              <a:spLocks/>
            </p:cNvSpPr>
            <p:nvPr/>
          </p:nvSpPr>
          <p:spPr bwMode="auto">
            <a:xfrm>
              <a:off x="2138363" y="3959225"/>
              <a:ext cx="646113" cy="400050"/>
            </a:xfrm>
            <a:custGeom>
              <a:avLst/>
              <a:gdLst/>
              <a:ahLst/>
              <a:cxnLst>
                <a:cxn ang="0">
                  <a:pos x="214" y="1427"/>
                </a:cxn>
                <a:cxn ang="0">
                  <a:pos x="412" y="1402"/>
                </a:cxn>
                <a:cxn ang="0">
                  <a:pos x="407" y="1292"/>
                </a:cxn>
                <a:cxn ang="0">
                  <a:pos x="569" y="1202"/>
                </a:cxn>
                <a:cxn ang="0">
                  <a:pos x="702" y="1173"/>
                </a:cxn>
                <a:cxn ang="0">
                  <a:pos x="834" y="1262"/>
                </a:cxn>
                <a:cxn ang="0">
                  <a:pos x="968" y="1163"/>
                </a:cxn>
                <a:cxn ang="0">
                  <a:pos x="1278" y="1088"/>
                </a:cxn>
                <a:cxn ang="0">
                  <a:pos x="1543" y="968"/>
                </a:cxn>
                <a:cxn ang="0">
                  <a:pos x="1680" y="1028"/>
                </a:cxn>
                <a:cxn ang="0">
                  <a:pos x="2035" y="1173"/>
                </a:cxn>
                <a:cxn ang="0">
                  <a:pos x="2163" y="1118"/>
                </a:cxn>
                <a:cxn ang="0">
                  <a:pos x="2287" y="968"/>
                </a:cxn>
                <a:cxn ang="0">
                  <a:pos x="2419" y="873"/>
                </a:cxn>
                <a:cxn ang="0">
                  <a:pos x="2257" y="669"/>
                </a:cxn>
                <a:cxn ang="0">
                  <a:pos x="2242" y="484"/>
                </a:cxn>
                <a:cxn ang="0">
                  <a:pos x="2163" y="339"/>
                </a:cxn>
                <a:cxn ang="0">
                  <a:pos x="2119" y="156"/>
                </a:cxn>
                <a:cxn ang="0">
                  <a:pos x="2053" y="0"/>
                </a:cxn>
                <a:cxn ang="0">
                  <a:pos x="1837" y="100"/>
                </a:cxn>
                <a:cxn ang="0">
                  <a:pos x="1559" y="111"/>
                </a:cxn>
                <a:cxn ang="0">
                  <a:pos x="1395" y="200"/>
                </a:cxn>
                <a:cxn ang="0">
                  <a:pos x="1179" y="244"/>
                </a:cxn>
                <a:cxn ang="0">
                  <a:pos x="953" y="230"/>
                </a:cxn>
                <a:cxn ang="0">
                  <a:pos x="838" y="321"/>
                </a:cxn>
                <a:cxn ang="0">
                  <a:pos x="819" y="424"/>
                </a:cxn>
                <a:cxn ang="0">
                  <a:pos x="839" y="519"/>
                </a:cxn>
                <a:cxn ang="0">
                  <a:pos x="915" y="627"/>
                </a:cxn>
                <a:cxn ang="0">
                  <a:pos x="802" y="739"/>
                </a:cxn>
                <a:cxn ang="0">
                  <a:pos x="492" y="715"/>
                </a:cxn>
                <a:cxn ang="0">
                  <a:pos x="352" y="624"/>
                </a:cxn>
                <a:cxn ang="0">
                  <a:pos x="190" y="610"/>
                </a:cxn>
                <a:cxn ang="0">
                  <a:pos x="57" y="694"/>
                </a:cxn>
                <a:cxn ang="0">
                  <a:pos x="0" y="790"/>
                </a:cxn>
                <a:cxn ang="0">
                  <a:pos x="97" y="1128"/>
                </a:cxn>
                <a:cxn ang="0">
                  <a:pos x="204" y="1427"/>
                </a:cxn>
                <a:cxn ang="0">
                  <a:pos x="214" y="1427"/>
                </a:cxn>
              </a:cxnLst>
              <a:rect l="0" t="0" r="r" b="b"/>
              <a:pathLst>
                <a:path w="2419" h="1427">
                  <a:moveTo>
                    <a:pt x="214" y="1427"/>
                  </a:moveTo>
                  <a:lnTo>
                    <a:pt x="412" y="1402"/>
                  </a:lnTo>
                  <a:lnTo>
                    <a:pt x="407" y="1292"/>
                  </a:lnTo>
                  <a:lnTo>
                    <a:pt x="569" y="1202"/>
                  </a:lnTo>
                  <a:lnTo>
                    <a:pt x="702" y="1173"/>
                  </a:lnTo>
                  <a:lnTo>
                    <a:pt x="834" y="1262"/>
                  </a:lnTo>
                  <a:lnTo>
                    <a:pt x="968" y="1163"/>
                  </a:lnTo>
                  <a:lnTo>
                    <a:pt x="1278" y="1088"/>
                  </a:lnTo>
                  <a:lnTo>
                    <a:pt x="1543" y="968"/>
                  </a:lnTo>
                  <a:lnTo>
                    <a:pt x="1680" y="1028"/>
                  </a:lnTo>
                  <a:lnTo>
                    <a:pt x="2035" y="1173"/>
                  </a:lnTo>
                  <a:lnTo>
                    <a:pt x="2163" y="1118"/>
                  </a:lnTo>
                  <a:lnTo>
                    <a:pt x="2287" y="968"/>
                  </a:lnTo>
                  <a:lnTo>
                    <a:pt x="2419" y="873"/>
                  </a:lnTo>
                  <a:lnTo>
                    <a:pt x="2257" y="669"/>
                  </a:lnTo>
                  <a:lnTo>
                    <a:pt x="2242" y="484"/>
                  </a:lnTo>
                  <a:lnTo>
                    <a:pt x="2163" y="339"/>
                  </a:lnTo>
                  <a:lnTo>
                    <a:pt x="2119" y="156"/>
                  </a:lnTo>
                  <a:lnTo>
                    <a:pt x="2053" y="0"/>
                  </a:lnTo>
                  <a:lnTo>
                    <a:pt x="1837" y="100"/>
                  </a:lnTo>
                  <a:lnTo>
                    <a:pt x="1559" y="111"/>
                  </a:lnTo>
                  <a:lnTo>
                    <a:pt x="1395" y="200"/>
                  </a:lnTo>
                  <a:lnTo>
                    <a:pt x="1179" y="244"/>
                  </a:lnTo>
                  <a:lnTo>
                    <a:pt x="953" y="230"/>
                  </a:lnTo>
                  <a:lnTo>
                    <a:pt x="838" y="321"/>
                  </a:lnTo>
                  <a:lnTo>
                    <a:pt x="819" y="424"/>
                  </a:lnTo>
                  <a:lnTo>
                    <a:pt x="839" y="519"/>
                  </a:lnTo>
                  <a:lnTo>
                    <a:pt x="915" y="627"/>
                  </a:lnTo>
                  <a:lnTo>
                    <a:pt x="802" y="739"/>
                  </a:lnTo>
                  <a:lnTo>
                    <a:pt x="492" y="715"/>
                  </a:lnTo>
                  <a:lnTo>
                    <a:pt x="352" y="624"/>
                  </a:lnTo>
                  <a:lnTo>
                    <a:pt x="190" y="610"/>
                  </a:lnTo>
                  <a:lnTo>
                    <a:pt x="57" y="694"/>
                  </a:lnTo>
                  <a:lnTo>
                    <a:pt x="0" y="790"/>
                  </a:lnTo>
                  <a:lnTo>
                    <a:pt x="97" y="1128"/>
                  </a:lnTo>
                  <a:lnTo>
                    <a:pt x="204" y="1427"/>
                  </a:lnTo>
                  <a:lnTo>
                    <a:pt x="214" y="1427"/>
                  </a:lnTo>
                  <a:close/>
                </a:path>
              </a:pathLst>
            </a:custGeom>
            <a:pattFill prst="pct60">
              <a:fgClr>
                <a:srgbClr val="CEDCED"/>
              </a:fgClr>
              <a:bgClr>
                <a:schemeClr val="bg1"/>
              </a:bgClr>
            </a:pattFill>
            <a:ln w="3175">
              <a:solidFill>
                <a:srgbClr val="7F7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0054"/>
              <a:endParaRPr lang="zh-CN" altLang="en-US" sz="1500" dirty="0">
                <a:solidFill>
                  <a:prstClr val="white"/>
                </a:solidFill>
              </a:endParaRPr>
            </a:p>
          </p:txBody>
        </p:sp>
        <p:sp>
          <p:nvSpPr>
            <p:cNvPr id="114" name="Freeform 115"/>
            <p:cNvSpPr>
              <a:spLocks/>
            </p:cNvSpPr>
            <p:nvPr/>
          </p:nvSpPr>
          <p:spPr bwMode="auto">
            <a:xfrm>
              <a:off x="2314575" y="3325813"/>
              <a:ext cx="1385888" cy="1108075"/>
            </a:xfrm>
            <a:custGeom>
              <a:avLst/>
              <a:gdLst/>
              <a:ahLst/>
              <a:cxnLst>
                <a:cxn ang="0">
                  <a:pos x="5068" y="2531"/>
                </a:cxn>
                <a:cxn ang="0">
                  <a:pos x="4893" y="2808"/>
                </a:cxn>
                <a:cxn ang="0">
                  <a:pos x="4553" y="3247"/>
                </a:cxn>
                <a:cxn ang="0">
                  <a:pos x="3986" y="3512"/>
                </a:cxn>
                <a:cxn ang="0">
                  <a:pos x="3637" y="3502"/>
                </a:cxn>
                <a:cxn ang="0">
                  <a:pos x="3607" y="3841"/>
                </a:cxn>
                <a:cxn ang="0">
                  <a:pos x="3381" y="3961"/>
                </a:cxn>
                <a:cxn ang="0">
                  <a:pos x="2943" y="3871"/>
                </a:cxn>
                <a:cxn ang="0">
                  <a:pos x="2677" y="3891"/>
                </a:cxn>
                <a:cxn ang="0">
                  <a:pos x="2352" y="3412"/>
                </a:cxn>
                <a:cxn ang="0">
                  <a:pos x="2101" y="3362"/>
                </a:cxn>
                <a:cxn ang="0">
                  <a:pos x="1712" y="3572"/>
                </a:cxn>
                <a:cxn ang="0">
                  <a:pos x="1374" y="3437"/>
                </a:cxn>
                <a:cxn ang="0">
                  <a:pos x="1624" y="3237"/>
                </a:cxn>
                <a:cxn ang="0">
                  <a:pos x="1599" y="2932"/>
                </a:cxn>
                <a:cxn ang="0">
                  <a:pos x="1506" y="2604"/>
                </a:cxn>
                <a:cxn ang="0">
                  <a:pos x="1395" y="2259"/>
                </a:cxn>
                <a:cxn ang="0">
                  <a:pos x="1197" y="1988"/>
                </a:cxn>
                <a:cxn ang="0">
                  <a:pos x="1392" y="1268"/>
                </a:cxn>
                <a:cxn ang="0">
                  <a:pos x="1122" y="1317"/>
                </a:cxn>
                <a:cxn ang="0">
                  <a:pos x="786" y="1635"/>
                </a:cxn>
                <a:cxn ang="0">
                  <a:pos x="576" y="1889"/>
                </a:cxn>
                <a:cxn ang="0">
                  <a:pos x="240" y="1895"/>
                </a:cxn>
                <a:cxn ang="0">
                  <a:pos x="139" y="1452"/>
                </a:cxn>
                <a:cxn ang="0">
                  <a:pos x="205" y="1213"/>
                </a:cxn>
                <a:cxn ang="0">
                  <a:pos x="486" y="1153"/>
                </a:cxn>
                <a:cxn ang="0">
                  <a:pos x="459" y="998"/>
                </a:cxn>
                <a:cxn ang="0">
                  <a:pos x="693" y="763"/>
                </a:cxn>
                <a:cxn ang="0">
                  <a:pos x="1033" y="644"/>
                </a:cxn>
                <a:cxn ang="0">
                  <a:pos x="1313" y="524"/>
                </a:cxn>
                <a:cxn ang="0">
                  <a:pos x="1343" y="284"/>
                </a:cxn>
                <a:cxn ang="0">
                  <a:pos x="1289" y="10"/>
                </a:cxn>
                <a:cxn ang="0">
                  <a:pos x="1599" y="85"/>
                </a:cxn>
                <a:cxn ang="0">
                  <a:pos x="1926" y="193"/>
                </a:cxn>
                <a:cxn ang="0">
                  <a:pos x="2176" y="493"/>
                </a:cxn>
                <a:cxn ang="0">
                  <a:pos x="2347" y="983"/>
                </a:cxn>
                <a:cxn ang="0">
                  <a:pos x="2860" y="1697"/>
                </a:cxn>
                <a:cxn ang="0">
                  <a:pos x="2672" y="2002"/>
                </a:cxn>
                <a:cxn ang="0">
                  <a:pos x="3462" y="2114"/>
                </a:cxn>
                <a:cxn ang="0">
                  <a:pos x="3605" y="2449"/>
                </a:cxn>
                <a:cxn ang="0">
                  <a:pos x="4006" y="2604"/>
                </a:cxn>
                <a:cxn ang="0">
                  <a:pos x="4784" y="2374"/>
                </a:cxn>
                <a:cxn ang="0">
                  <a:pos x="5198" y="2166"/>
                </a:cxn>
                <a:cxn ang="0">
                  <a:pos x="5188" y="2349"/>
                </a:cxn>
              </a:cxnLst>
              <a:rect l="0" t="0" r="r" b="b"/>
              <a:pathLst>
                <a:path w="5198" h="3961">
                  <a:moveTo>
                    <a:pt x="5188" y="2349"/>
                  </a:moveTo>
                  <a:lnTo>
                    <a:pt x="5068" y="2531"/>
                  </a:lnTo>
                  <a:lnTo>
                    <a:pt x="4908" y="2649"/>
                  </a:lnTo>
                  <a:lnTo>
                    <a:pt x="4893" y="2808"/>
                  </a:lnTo>
                  <a:lnTo>
                    <a:pt x="4819" y="3023"/>
                  </a:lnTo>
                  <a:lnTo>
                    <a:pt x="4553" y="3247"/>
                  </a:lnTo>
                  <a:lnTo>
                    <a:pt x="4214" y="3412"/>
                  </a:lnTo>
                  <a:lnTo>
                    <a:pt x="3986" y="3512"/>
                  </a:lnTo>
                  <a:lnTo>
                    <a:pt x="3815" y="3547"/>
                  </a:lnTo>
                  <a:lnTo>
                    <a:pt x="3637" y="3502"/>
                  </a:lnTo>
                  <a:lnTo>
                    <a:pt x="3681" y="3667"/>
                  </a:lnTo>
                  <a:lnTo>
                    <a:pt x="3607" y="3841"/>
                  </a:lnTo>
                  <a:lnTo>
                    <a:pt x="3470" y="3841"/>
                  </a:lnTo>
                  <a:lnTo>
                    <a:pt x="3381" y="3961"/>
                  </a:lnTo>
                  <a:lnTo>
                    <a:pt x="3150" y="3951"/>
                  </a:lnTo>
                  <a:lnTo>
                    <a:pt x="2943" y="3871"/>
                  </a:lnTo>
                  <a:lnTo>
                    <a:pt x="2850" y="3786"/>
                  </a:lnTo>
                  <a:lnTo>
                    <a:pt x="2677" y="3891"/>
                  </a:lnTo>
                  <a:lnTo>
                    <a:pt x="2421" y="3846"/>
                  </a:lnTo>
                  <a:lnTo>
                    <a:pt x="2352" y="3412"/>
                  </a:lnTo>
                  <a:lnTo>
                    <a:pt x="2245" y="3332"/>
                  </a:lnTo>
                  <a:lnTo>
                    <a:pt x="2101" y="3362"/>
                  </a:lnTo>
                  <a:lnTo>
                    <a:pt x="1968" y="3532"/>
                  </a:lnTo>
                  <a:lnTo>
                    <a:pt x="1712" y="3572"/>
                  </a:lnTo>
                  <a:lnTo>
                    <a:pt x="1511" y="3602"/>
                  </a:lnTo>
                  <a:lnTo>
                    <a:pt x="1374" y="3437"/>
                  </a:lnTo>
                  <a:lnTo>
                    <a:pt x="1509" y="3382"/>
                  </a:lnTo>
                  <a:lnTo>
                    <a:pt x="1624" y="3237"/>
                  </a:lnTo>
                  <a:lnTo>
                    <a:pt x="1762" y="3137"/>
                  </a:lnTo>
                  <a:lnTo>
                    <a:pt x="1599" y="2932"/>
                  </a:lnTo>
                  <a:lnTo>
                    <a:pt x="1587" y="2752"/>
                  </a:lnTo>
                  <a:lnTo>
                    <a:pt x="1506" y="2604"/>
                  </a:lnTo>
                  <a:lnTo>
                    <a:pt x="1465" y="2434"/>
                  </a:lnTo>
                  <a:lnTo>
                    <a:pt x="1395" y="2259"/>
                  </a:lnTo>
                  <a:lnTo>
                    <a:pt x="1350" y="2127"/>
                  </a:lnTo>
                  <a:lnTo>
                    <a:pt x="1197" y="1988"/>
                  </a:lnTo>
                  <a:lnTo>
                    <a:pt x="1259" y="1810"/>
                  </a:lnTo>
                  <a:lnTo>
                    <a:pt x="1392" y="1268"/>
                  </a:lnTo>
                  <a:lnTo>
                    <a:pt x="1274" y="1252"/>
                  </a:lnTo>
                  <a:lnTo>
                    <a:pt x="1122" y="1317"/>
                  </a:lnTo>
                  <a:lnTo>
                    <a:pt x="919" y="1447"/>
                  </a:lnTo>
                  <a:lnTo>
                    <a:pt x="786" y="1635"/>
                  </a:lnTo>
                  <a:lnTo>
                    <a:pt x="699" y="1784"/>
                  </a:lnTo>
                  <a:lnTo>
                    <a:pt x="576" y="1889"/>
                  </a:lnTo>
                  <a:lnTo>
                    <a:pt x="401" y="1954"/>
                  </a:lnTo>
                  <a:lnTo>
                    <a:pt x="240" y="1895"/>
                  </a:lnTo>
                  <a:lnTo>
                    <a:pt x="135" y="1760"/>
                  </a:lnTo>
                  <a:lnTo>
                    <a:pt x="139" y="1452"/>
                  </a:lnTo>
                  <a:lnTo>
                    <a:pt x="0" y="1314"/>
                  </a:lnTo>
                  <a:lnTo>
                    <a:pt x="205" y="1213"/>
                  </a:lnTo>
                  <a:lnTo>
                    <a:pt x="339" y="1058"/>
                  </a:lnTo>
                  <a:lnTo>
                    <a:pt x="486" y="1153"/>
                  </a:lnTo>
                  <a:lnTo>
                    <a:pt x="580" y="1088"/>
                  </a:lnTo>
                  <a:lnTo>
                    <a:pt x="459" y="998"/>
                  </a:lnTo>
                  <a:lnTo>
                    <a:pt x="459" y="879"/>
                  </a:lnTo>
                  <a:lnTo>
                    <a:pt x="693" y="763"/>
                  </a:lnTo>
                  <a:lnTo>
                    <a:pt x="845" y="743"/>
                  </a:lnTo>
                  <a:lnTo>
                    <a:pt x="1033" y="644"/>
                  </a:lnTo>
                  <a:lnTo>
                    <a:pt x="1239" y="609"/>
                  </a:lnTo>
                  <a:lnTo>
                    <a:pt x="1313" y="524"/>
                  </a:lnTo>
                  <a:lnTo>
                    <a:pt x="1348" y="389"/>
                  </a:lnTo>
                  <a:lnTo>
                    <a:pt x="1343" y="284"/>
                  </a:lnTo>
                  <a:lnTo>
                    <a:pt x="1313" y="135"/>
                  </a:lnTo>
                  <a:lnTo>
                    <a:pt x="1289" y="10"/>
                  </a:lnTo>
                  <a:lnTo>
                    <a:pt x="1422" y="0"/>
                  </a:lnTo>
                  <a:lnTo>
                    <a:pt x="1599" y="85"/>
                  </a:lnTo>
                  <a:lnTo>
                    <a:pt x="1762" y="115"/>
                  </a:lnTo>
                  <a:lnTo>
                    <a:pt x="1926" y="193"/>
                  </a:lnTo>
                  <a:lnTo>
                    <a:pt x="1954" y="311"/>
                  </a:lnTo>
                  <a:lnTo>
                    <a:pt x="2176" y="493"/>
                  </a:lnTo>
                  <a:lnTo>
                    <a:pt x="2116" y="614"/>
                  </a:lnTo>
                  <a:lnTo>
                    <a:pt x="2347" y="983"/>
                  </a:lnTo>
                  <a:lnTo>
                    <a:pt x="2532" y="1152"/>
                  </a:lnTo>
                  <a:lnTo>
                    <a:pt x="2860" y="1697"/>
                  </a:lnTo>
                  <a:lnTo>
                    <a:pt x="2737" y="1849"/>
                  </a:lnTo>
                  <a:lnTo>
                    <a:pt x="2672" y="2002"/>
                  </a:lnTo>
                  <a:lnTo>
                    <a:pt x="3061" y="2021"/>
                  </a:lnTo>
                  <a:lnTo>
                    <a:pt x="3462" y="2114"/>
                  </a:lnTo>
                  <a:lnTo>
                    <a:pt x="3544" y="2226"/>
                  </a:lnTo>
                  <a:lnTo>
                    <a:pt x="3605" y="2449"/>
                  </a:lnTo>
                  <a:lnTo>
                    <a:pt x="3617" y="2614"/>
                  </a:lnTo>
                  <a:lnTo>
                    <a:pt x="4006" y="2604"/>
                  </a:lnTo>
                  <a:lnTo>
                    <a:pt x="4390" y="2589"/>
                  </a:lnTo>
                  <a:lnTo>
                    <a:pt x="4784" y="2374"/>
                  </a:lnTo>
                  <a:lnTo>
                    <a:pt x="5144" y="2066"/>
                  </a:lnTo>
                  <a:lnTo>
                    <a:pt x="5198" y="2166"/>
                  </a:lnTo>
                  <a:lnTo>
                    <a:pt x="5144" y="2259"/>
                  </a:lnTo>
                  <a:lnTo>
                    <a:pt x="5188" y="2349"/>
                  </a:lnTo>
                  <a:close/>
                </a:path>
              </a:pathLst>
            </a:custGeom>
            <a:pattFill prst="pct60">
              <a:fgClr>
                <a:srgbClr val="CEDCED"/>
              </a:fgClr>
              <a:bgClr>
                <a:schemeClr val="bg1"/>
              </a:bgClr>
            </a:pattFill>
            <a:ln w="3175">
              <a:solidFill>
                <a:srgbClr val="7F7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0054"/>
              <a:endParaRPr lang="zh-CN" altLang="en-US" sz="1500" dirty="0">
                <a:solidFill>
                  <a:prstClr val="white"/>
                </a:solidFill>
              </a:endParaRPr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2195513" y="4230688"/>
              <a:ext cx="768350" cy="552450"/>
            </a:xfrm>
            <a:custGeom>
              <a:avLst/>
              <a:gdLst/>
              <a:ahLst/>
              <a:cxnLst>
                <a:cxn ang="0">
                  <a:pos x="808" y="1581"/>
                </a:cxn>
                <a:cxn ang="0">
                  <a:pos x="890" y="1408"/>
                </a:cxn>
                <a:cxn ang="0">
                  <a:pos x="1012" y="1325"/>
                </a:cxn>
                <a:cxn ang="0">
                  <a:pos x="1102" y="1181"/>
                </a:cxn>
                <a:cxn ang="0">
                  <a:pos x="1043" y="1053"/>
                </a:cxn>
                <a:cxn ang="0">
                  <a:pos x="1114" y="1037"/>
                </a:cxn>
                <a:cxn ang="0">
                  <a:pos x="1236" y="1073"/>
                </a:cxn>
                <a:cxn ang="0">
                  <a:pos x="1461" y="1049"/>
                </a:cxn>
                <a:cxn ang="0">
                  <a:pos x="1576" y="1127"/>
                </a:cxn>
                <a:cxn ang="0">
                  <a:pos x="1669" y="1229"/>
                </a:cxn>
                <a:cxn ang="0">
                  <a:pos x="1803" y="1265"/>
                </a:cxn>
                <a:cxn ang="0">
                  <a:pos x="1945" y="1253"/>
                </a:cxn>
                <a:cxn ang="0">
                  <a:pos x="2087" y="1241"/>
                </a:cxn>
                <a:cxn ang="0">
                  <a:pos x="2181" y="1161"/>
                </a:cxn>
                <a:cxn ang="0">
                  <a:pos x="2240" y="982"/>
                </a:cxn>
                <a:cxn ang="0">
                  <a:pos x="2307" y="838"/>
                </a:cxn>
                <a:cxn ang="0">
                  <a:pos x="2252" y="778"/>
                </a:cxn>
                <a:cxn ang="0">
                  <a:pos x="2153" y="742"/>
                </a:cxn>
                <a:cxn ang="0">
                  <a:pos x="2252" y="670"/>
                </a:cxn>
                <a:cxn ang="0">
                  <a:pos x="2296" y="495"/>
                </a:cxn>
                <a:cxn ang="0">
                  <a:pos x="2238" y="143"/>
                </a:cxn>
                <a:cxn ang="0">
                  <a:pos x="2154" y="77"/>
                </a:cxn>
                <a:cxn ang="0">
                  <a:pos x="2040" y="101"/>
                </a:cxn>
                <a:cxn ang="0">
                  <a:pos x="1936" y="239"/>
                </a:cxn>
                <a:cxn ang="0">
                  <a:pos x="1570" y="295"/>
                </a:cxn>
                <a:cxn ang="0">
                  <a:pos x="1461" y="164"/>
                </a:cxn>
                <a:cxn ang="0">
                  <a:pos x="1067" y="0"/>
                </a:cxn>
                <a:cxn ang="0">
                  <a:pos x="858" y="95"/>
                </a:cxn>
                <a:cxn ang="0">
                  <a:pos x="606" y="156"/>
                </a:cxn>
                <a:cxn ang="0">
                  <a:pos x="498" y="235"/>
                </a:cxn>
                <a:cxn ang="0">
                  <a:pos x="394" y="163"/>
                </a:cxn>
                <a:cxn ang="0">
                  <a:pos x="291" y="188"/>
                </a:cxn>
                <a:cxn ang="0">
                  <a:pos x="156" y="259"/>
                </a:cxn>
                <a:cxn ang="0">
                  <a:pos x="162" y="349"/>
                </a:cxn>
                <a:cxn ang="0">
                  <a:pos x="0" y="369"/>
                </a:cxn>
                <a:cxn ang="0">
                  <a:pos x="114" y="670"/>
                </a:cxn>
                <a:cxn ang="0">
                  <a:pos x="228" y="858"/>
                </a:cxn>
                <a:cxn ang="0">
                  <a:pos x="346" y="1029"/>
                </a:cxn>
                <a:cxn ang="0">
                  <a:pos x="500" y="1049"/>
                </a:cxn>
                <a:cxn ang="0">
                  <a:pos x="676" y="1131"/>
                </a:cxn>
                <a:cxn ang="0">
                  <a:pos x="658" y="1253"/>
                </a:cxn>
                <a:cxn ang="0">
                  <a:pos x="726" y="1383"/>
                </a:cxn>
                <a:cxn ang="0">
                  <a:pos x="704" y="1499"/>
                </a:cxn>
                <a:cxn ang="0">
                  <a:pos x="808" y="1581"/>
                </a:cxn>
              </a:cxnLst>
              <a:rect l="0" t="0" r="r" b="b"/>
              <a:pathLst>
                <a:path w="2307" h="1581">
                  <a:moveTo>
                    <a:pt x="808" y="1581"/>
                  </a:moveTo>
                  <a:lnTo>
                    <a:pt x="890" y="1408"/>
                  </a:lnTo>
                  <a:lnTo>
                    <a:pt x="1012" y="1325"/>
                  </a:lnTo>
                  <a:lnTo>
                    <a:pt x="1102" y="1181"/>
                  </a:lnTo>
                  <a:lnTo>
                    <a:pt x="1043" y="1053"/>
                  </a:lnTo>
                  <a:lnTo>
                    <a:pt x="1114" y="1037"/>
                  </a:lnTo>
                  <a:lnTo>
                    <a:pt x="1236" y="1073"/>
                  </a:lnTo>
                  <a:lnTo>
                    <a:pt x="1461" y="1049"/>
                  </a:lnTo>
                  <a:lnTo>
                    <a:pt x="1576" y="1127"/>
                  </a:lnTo>
                  <a:lnTo>
                    <a:pt x="1669" y="1229"/>
                  </a:lnTo>
                  <a:lnTo>
                    <a:pt x="1803" y="1265"/>
                  </a:lnTo>
                  <a:lnTo>
                    <a:pt x="1945" y="1253"/>
                  </a:lnTo>
                  <a:lnTo>
                    <a:pt x="2087" y="1241"/>
                  </a:lnTo>
                  <a:lnTo>
                    <a:pt x="2181" y="1161"/>
                  </a:lnTo>
                  <a:lnTo>
                    <a:pt x="2240" y="982"/>
                  </a:lnTo>
                  <a:lnTo>
                    <a:pt x="2307" y="838"/>
                  </a:lnTo>
                  <a:lnTo>
                    <a:pt x="2252" y="778"/>
                  </a:lnTo>
                  <a:lnTo>
                    <a:pt x="2153" y="742"/>
                  </a:lnTo>
                  <a:lnTo>
                    <a:pt x="2252" y="670"/>
                  </a:lnTo>
                  <a:lnTo>
                    <a:pt x="2296" y="495"/>
                  </a:lnTo>
                  <a:lnTo>
                    <a:pt x="2238" y="143"/>
                  </a:lnTo>
                  <a:lnTo>
                    <a:pt x="2154" y="77"/>
                  </a:lnTo>
                  <a:lnTo>
                    <a:pt x="2040" y="101"/>
                  </a:lnTo>
                  <a:lnTo>
                    <a:pt x="1936" y="239"/>
                  </a:lnTo>
                  <a:lnTo>
                    <a:pt x="1570" y="295"/>
                  </a:lnTo>
                  <a:lnTo>
                    <a:pt x="1461" y="164"/>
                  </a:lnTo>
                  <a:lnTo>
                    <a:pt x="1067" y="0"/>
                  </a:lnTo>
                  <a:lnTo>
                    <a:pt x="858" y="95"/>
                  </a:lnTo>
                  <a:lnTo>
                    <a:pt x="606" y="156"/>
                  </a:lnTo>
                  <a:lnTo>
                    <a:pt x="498" y="235"/>
                  </a:lnTo>
                  <a:lnTo>
                    <a:pt x="394" y="163"/>
                  </a:lnTo>
                  <a:lnTo>
                    <a:pt x="291" y="188"/>
                  </a:lnTo>
                  <a:lnTo>
                    <a:pt x="156" y="259"/>
                  </a:lnTo>
                  <a:lnTo>
                    <a:pt x="162" y="349"/>
                  </a:lnTo>
                  <a:lnTo>
                    <a:pt x="0" y="369"/>
                  </a:lnTo>
                  <a:lnTo>
                    <a:pt x="114" y="670"/>
                  </a:lnTo>
                  <a:lnTo>
                    <a:pt x="228" y="858"/>
                  </a:lnTo>
                  <a:lnTo>
                    <a:pt x="346" y="1029"/>
                  </a:lnTo>
                  <a:lnTo>
                    <a:pt x="500" y="1049"/>
                  </a:lnTo>
                  <a:lnTo>
                    <a:pt x="676" y="1131"/>
                  </a:lnTo>
                  <a:lnTo>
                    <a:pt x="658" y="1253"/>
                  </a:lnTo>
                  <a:lnTo>
                    <a:pt x="726" y="1383"/>
                  </a:lnTo>
                  <a:lnTo>
                    <a:pt x="704" y="1499"/>
                  </a:lnTo>
                  <a:lnTo>
                    <a:pt x="808" y="1581"/>
                  </a:lnTo>
                  <a:close/>
                </a:path>
              </a:pathLst>
            </a:custGeom>
            <a:solidFill>
              <a:srgbClr val="A8C6EA"/>
            </a:solidFill>
            <a:ln w="3175">
              <a:solidFill>
                <a:srgbClr val="7F7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0054"/>
              <a:endParaRPr lang="zh-CN" altLang="en-US" sz="1500" dirty="0">
                <a:solidFill>
                  <a:prstClr val="white"/>
                </a:solidFill>
              </a:endParaRPr>
            </a:p>
          </p:txBody>
        </p:sp>
        <p:sp>
          <p:nvSpPr>
            <p:cNvPr id="119" name="Freeform 116"/>
            <p:cNvSpPr>
              <a:spLocks/>
            </p:cNvSpPr>
            <p:nvPr/>
          </p:nvSpPr>
          <p:spPr bwMode="auto">
            <a:xfrm>
              <a:off x="1835150" y="4138613"/>
              <a:ext cx="628650" cy="814388"/>
            </a:xfrm>
            <a:custGeom>
              <a:avLst/>
              <a:gdLst/>
              <a:ahLst/>
              <a:cxnLst>
                <a:cxn ang="0">
                  <a:pos x="0" y="279"/>
                </a:cxn>
                <a:cxn ang="0">
                  <a:pos x="280" y="778"/>
                </a:cxn>
                <a:cxn ang="0">
                  <a:pos x="290" y="1001"/>
                </a:cxn>
                <a:cxn ang="0">
                  <a:pos x="511" y="1136"/>
                </a:cxn>
                <a:cxn ang="0">
                  <a:pos x="734" y="1490"/>
                </a:cxn>
                <a:cxn ang="0">
                  <a:pos x="841" y="1825"/>
                </a:cxn>
                <a:cxn ang="0">
                  <a:pos x="1044" y="2005"/>
                </a:cxn>
                <a:cxn ang="0">
                  <a:pos x="1132" y="2199"/>
                </a:cxn>
                <a:cxn ang="0">
                  <a:pos x="1328" y="2454"/>
                </a:cxn>
                <a:cxn ang="0">
                  <a:pos x="1412" y="2693"/>
                </a:cxn>
                <a:cxn ang="0">
                  <a:pos x="1595" y="2913"/>
                </a:cxn>
                <a:cxn ang="0">
                  <a:pos x="1737" y="2693"/>
                </a:cxn>
                <a:cxn ang="0">
                  <a:pos x="1928" y="2589"/>
                </a:cxn>
                <a:cxn ang="0">
                  <a:pos x="2046" y="2593"/>
                </a:cxn>
                <a:cxn ang="0">
                  <a:pos x="2230" y="2494"/>
                </a:cxn>
                <a:cxn ang="0">
                  <a:pos x="2357" y="2304"/>
                </a:cxn>
                <a:cxn ang="0">
                  <a:pos x="2226" y="2200"/>
                </a:cxn>
                <a:cxn ang="0">
                  <a:pos x="2258" y="2059"/>
                </a:cxn>
                <a:cxn ang="0">
                  <a:pos x="2168" y="1898"/>
                </a:cxn>
                <a:cxn ang="0">
                  <a:pos x="2195" y="1745"/>
                </a:cxn>
                <a:cxn ang="0">
                  <a:pos x="1978" y="1640"/>
                </a:cxn>
                <a:cxn ang="0">
                  <a:pos x="1783" y="1618"/>
                </a:cxn>
                <a:cxn ang="0">
                  <a:pos x="1653" y="1431"/>
                </a:cxn>
                <a:cxn ang="0">
                  <a:pos x="1496" y="1175"/>
                </a:cxn>
                <a:cxn ang="0">
                  <a:pos x="1346" y="785"/>
                </a:cxn>
                <a:cxn ang="0">
                  <a:pos x="1235" y="493"/>
                </a:cxn>
                <a:cxn ang="0">
                  <a:pos x="1137" y="149"/>
                </a:cxn>
                <a:cxn ang="0">
                  <a:pos x="926" y="0"/>
                </a:cxn>
                <a:cxn ang="0">
                  <a:pos x="789" y="58"/>
                </a:cxn>
                <a:cxn ang="0">
                  <a:pos x="729" y="220"/>
                </a:cxn>
                <a:cxn ang="0">
                  <a:pos x="456" y="450"/>
                </a:cxn>
                <a:cxn ang="0">
                  <a:pos x="310" y="433"/>
                </a:cxn>
                <a:cxn ang="0">
                  <a:pos x="296" y="297"/>
                </a:cxn>
                <a:cxn ang="0">
                  <a:pos x="177" y="239"/>
                </a:cxn>
                <a:cxn ang="0">
                  <a:pos x="0" y="279"/>
                </a:cxn>
              </a:cxnLst>
              <a:rect l="0" t="0" r="r" b="b"/>
              <a:pathLst>
                <a:path w="2357" h="2913">
                  <a:moveTo>
                    <a:pt x="0" y="279"/>
                  </a:moveTo>
                  <a:lnTo>
                    <a:pt x="280" y="778"/>
                  </a:lnTo>
                  <a:lnTo>
                    <a:pt x="290" y="1001"/>
                  </a:lnTo>
                  <a:lnTo>
                    <a:pt x="511" y="1136"/>
                  </a:lnTo>
                  <a:lnTo>
                    <a:pt x="734" y="1490"/>
                  </a:lnTo>
                  <a:lnTo>
                    <a:pt x="841" y="1825"/>
                  </a:lnTo>
                  <a:lnTo>
                    <a:pt x="1044" y="2005"/>
                  </a:lnTo>
                  <a:lnTo>
                    <a:pt x="1132" y="2199"/>
                  </a:lnTo>
                  <a:lnTo>
                    <a:pt x="1328" y="2454"/>
                  </a:lnTo>
                  <a:lnTo>
                    <a:pt x="1412" y="2693"/>
                  </a:lnTo>
                  <a:lnTo>
                    <a:pt x="1595" y="2913"/>
                  </a:lnTo>
                  <a:lnTo>
                    <a:pt x="1737" y="2693"/>
                  </a:lnTo>
                  <a:lnTo>
                    <a:pt x="1928" y="2589"/>
                  </a:lnTo>
                  <a:lnTo>
                    <a:pt x="2046" y="2593"/>
                  </a:lnTo>
                  <a:lnTo>
                    <a:pt x="2230" y="2494"/>
                  </a:lnTo>
                  <a:lnTo>
                    <a:pt x="2357" y="2304"/>
                  </a:lnTo>
                  <a:lnTo>
                    <a:pt x="2226" y="2200"/>
                  </a:lnTo>
                  <a:lnTo>
                    <a:pt x="2258" y="2059"/>
                  </a:lnTo>
                  <a:lnTo>
                    <a:pt x="2168" y="1898"/>
                  </a:lnTo>
                  <a:lnTo>
                    <a:pt x="2195" y="1745"/>
                  </a:lnTo>
                  <a:lnTo>
                    <a:pt x="1978" y="1640"/>
                  </a:lnTo>
                  <a:lnTo>
                    <a:pt x="1783" y="1618"/>
                  </a:lnTo>
                  <a:lnTo>
                    <a:pt x="1653" y="1431"/>
                  </a:lnTo>
                  <a:lnTo>
                    <a:pt x="1496" y="1175"/>
                  </a:lnTo>
                  <a:lnTo>
                    <a:pt x="1346" y="785"/>
                  </a:lnTo>
                  <a:lnTo>
                    <a:pt x="1235" y="493"/>
                  </a:lnTo>
                  <a:lnTo>
                    <a:pt x="1137" y="149"/>
                  </a:lnTo>
                  <a:lnTo>
                    <a:pt x="926" y="0"/>
                  </a:lnTo>
                  <a:lnTo>
                    <a:pt x="789" y="58"/>
                  </a:lnTo>
                  <a:lnTo>
                    <a:pt x="729" y="220"/>
                  </a:lnTo>
                  <a:lnTo>
                    <a:pt x="456" y="450"/>
                  </a:lnTo>
                  <a:lnTo>
                    <a:pt x="310" y="433"/>
                  </a:lnTo>
                  <a:lnTo>
                    <a:pt x="296" y="297"/>
                  </a:lnTo>
                  <a:lnTo>
                    <a:pt x="177" y="239"/>
                  </a:lnTo>
                  <a:lnTo>
                    <a:pt x="0" y="279"/>
                  </a:lnTo>
                  <a:close/>
                </a:path>
              </a:pathLst>
            </a:custGeom>
            <a:solidFill>
              <a:srgbClr val="4081D0"/>
            </a:solidFill>
            <a:ln w="3175">
              <a:solidFill>
                <a:srgbClr val="7F7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0054"/>
              <a:endParaRPr lang="zh-CN" altLang="en-US" sz="1500" dirty="0">
                <a:solidFill>
                  <a:prstClr val="white"/>
                </a:solidFill>
              </a:endParaRPr>
            </a:p>
          </p:txBody>
        </p:sp>
        <p:sp>
          <p:nvSpPr>
            <p:cNvPr id="120" name="Freeform 118"/>
            <p:cNvSpPr>
              <a:spLocks/>
            </p:cNvSpPr>
            <p:nvPr/>
          </p:nvSpPr>
          <p:spPr bwMode="auto">
            <a:xfrm>
              <a:off x="2228850" y="4862513"/>
              <a:ext cx="438150" cy="655638"/>
            </a:xfrm>
            <a:custGeom>
              <a:avLst/>
              <a:gdLst/>
              <a:ahLst/>
              <a:cxnLst>
                <a:cxn ang="0">
                  <a:pos x="1020" y="1876"/>
                </a:cxn>
                <a:cxn ang="0">
                  <a:pos x="1122" y="1712"/>
                </a:cxn>
                <a:cxn ang="0">
                  <a:pos x="1291" y="1617"/>
                </a:cxn>
                <a:cxn ang="0">
                  <a:pos x="1316" y="1492"/>
                </a:cxn>
                <a:cxn ang="0">
                  <a:pos x="1256" y="1329"/>
                </a:cxn>
                <a:cxn ang="0">
                  <a:pos x="1180" y="1242"/>
                </a:cxn>
                <a:cxn ang="0">
                  <a:pos x="1043" y="1241"/>
                </a:cxn>
                <a:cxn ang="0">
                  <a:pos x="988" y="1188"/>
                </a:cxn>
                <a:cxn ang="0">
                  <a:pos x="962" y="1094"/>
                </a:cxn>
                <a:cxn ang="0">
                  <a:pos x="1014" y="1008"/>
                </a:cxn>
                <a:cxn ang="0">
                  <a:pos x="1008" y="894"/>
                </a:cxn>
                <a:cxn ang="0">
                  <a:pos x="862" y="778"/>
                </a:cxn>
                <a:cxn ang="0">
                  <a:pos x="732" y="738"/>
                </a:cxn>
                <a:cxn ang="0">
                  <a:pos x="665" y="667"/>
                </a:cxn>
                <a:cxn ang="0">
                  <a:pos x="673" y="379"/>
                </a:cxn>
                <a:cxn ang="0">
                  <a:pos x="535" y="271"/>
                </a:cxn>
                <a:cxn ang="0">
                  <a:pos x="547" y="144"/>
                </a:cxn>
                <a:cxn ang="0">
                  <a:pos x="464" y="2"/>
                </a:cxn>
                <a:cxn ang="0">
                  <a:pos x="366" y="0"/>
                </a:cxn>
                <a:cxn ang="0">
                  <a:pos x="212" y="82"/>
                </a:cxn>
                <a:cxn ang="0">
                  <a:pos x="100" y="260"/>
                </a:cxn>
                <a:cxn ang="0">
                  <a:pos x="193" y="379"/>
                </a:cxn>
                <a:cxn ang="0">
                  <a:pos x="142" y="659"/>
                </a:cxn>
                <a:cxn ang="0">
                  <a:pos x="47" y="655"/>
                </a:cxn>
                <a:cxn ang="0">
                  <a:pos x="0" y="718"/>
                </a:cxn>
                <a:cxn ang="0">
                  <a:pos x="110" y="742"/>
                </a:cxn>
                <a:cxn ang="0">
                  <a:pos x="118" y="886"/>
                </a:cxn>
                <a:cxn ang="0">
                  <a:pos x="287" y="1102"/>
                </a:cxn>
                <a:cxn ang="0">
                  <a:pos x="394" y="1293"/>
                </a:cxn>
                <a:cxn ang="0">
                  <a:pos x="618" y="1469"/>
                </a:cxn>
                <a:cxn ang="0">
                  <a:pos x="831" y="1700"/>
                </a:cxn>
                <a:cxn ang="0">
                  <a:pos x="909" y="1712"/>
                </a:cxn>
                <a:cxn ang="0">
                  <a:pos x="909" y="1804"/>
                </a:cxn>
                <a:cxn ang="0">
                  <a:pos x="1020" y="1876"/>
                </a:cxn>
              </a:cxnLst>
              <a:rect l="0" t="0" r="r" b="b"/>
              <a:pathLst>
                <a:path w="1316" h="1876">
                  <a:moveTo>
                    <a:pt x="1020" y="1876"/>
                  </a:moveTo>
                  <a:lnTo>
                    <a:pt x="1122" y="1712"/>
                  </a:lnTo>
                  <a:lnTo>
                    <a:pt x="1291" y="1617"/>
                  </a:lnTo>
                  <a:lnTo>
                    <a:pt x="1316" y="1492"/>
                  </a:lnTo>
                  <a:lnTo>
                    <a:pt x="1256" y="1329"/>
                  </a:lnTo>
                  <a:lnTo>
                    <a:pt x="1180" y="1242"/>
                  </a:lnTo>
                  <a:lnTo>
                    <a:pt x="1043" y="1241"/>
                  </a:lnTo>
                  <a:lnTo>
                    <a:pt x="988" y="1188"/>
                  </a:lnTo>
                  <a:lnTo>
                    <a:pt x="962" y="1094"/>
                  </a:lnTo>
                  <a:lnTo>
                    <a:pt x="1014" y="1008"/>
                  </a:lnTo>
                  <a:lnTo>
                    <a:pt x="1008" y="894"/>
                  </a:lnTo>
                  <a:lnTo>
                    <a:pt x="862" y="778"/>
                  </a:lnTo>
                  <a:lnTo>
                    <a:pt x="732" y="738"/>
                  </a:lnTo>
                  <a:lnTo>
                    <a:pt x="665" y="667"/>
                  </a:lnTo>
                  <a:lnTo>
                    <a:pt x="673" y="379"/>
                  </a:lnTo>
                  <a:lnTo>
                    <a:pt x="535" y="271"/>
                  </a:lnTo>
                  <a:lnTo>
                    <a:pt x="547" y="144"/>
                  </a:lnTo>
                  <a:lnTo>
                    <a:pt x="464" y="2"/>
                  </a:lnTo>
                  <a:lnTo>
                    <a:pt x="366" y="0"/>
                  </a:lnTo>
                  <a:lnTo>
                    <a:pt x="212" y="82"/>
                  </a:lnTo>
                  <a:lnTo>
                    <a:pt x="100" y="260"/>
                  </a:lnTo>
                  <a:lnTo>
                    <a:pt x="193" y="379"/>
                  </a:lnTo>
                  <a:lnTo>
                    <a:pt x="142" y="659"/>
                  </a:lnTo>
                  <a:lnTo>
                    <a:pt x="47" y="655"/>
                  </a:lnTo>
                  <a:lnTo>
                    <a:pt x="0" y="718"/>
                  </a:lnTo>
                  <a:lnTo>
                    <a:pt x="110" y="742"/>
                  </a:lnTo>
                  <a:lnTo>
                    <a:pt x="118" y="886"/>
                  </a:lnTo>
                  <a:lnTo>
                    <a:pt x="287" y="1102"/>
                  </a:lnTo>
                  <a:lnTo>
                    <a:pt x="394" y="1293"/>
                  </a:lnTo>
                  <a:lnTo>
                    <a:pt x="618" y="1469"/>
                  </a:lnTo>
                  <a:lnTo>
                    <a:pt x="831" y="1700"/>
                  </a:lnTo>
                  <a:lnTo>
                    <a:pt x="909" y="1712"/>
                  </a:lnTo>
                  <a:lnTo>
                    <a:pt x="909" y="1804"/>
                  </a:lnTo>
                  <a:lnTo>
                    <a:pt x="1020" y="1876"/>
                  </a:lnTo>
                  <a:close/>
                </a:path>
              </a:pathLst>
            </a:custGeom>
            <a:pattFill prst="pct60">
              <a:fgClr>
                <a:srgbClr val="CEDCED"/>
              </a:fgClr>
              <a:bgClr>
                <a:schemeClr val="bg1"/>
              </a:bgClr>
            </a:pattFill>
            <a:ln w="3175">
              <a:solidFill>
                <a:srgbClr val="7F7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0054"/>
              <a:endParaRPr lang="zh-CN" altLang="en-US" sz="1500" dirty="0">
                <a:solidFill>
                  <a:prstClr val="white"/>
                </a:solidFill>
              </a:endParaRPr>
            </a:p>
          </p:txBody>
        </p:sp>
        <p:sp>
          <p:nvSpPr>
            <p:cNvPr id="136" name="Freeform 119"/>
            <p:cNvSpPr>
              <a:spLocks/>
            </p:cNvSpPr>
            <p:nvPr/>
          </p:nvSpPr>
          <p:spPr bwMode="auto">
            <a:xfrm>
              <a:off x="2382838" y="4592638"/>
              <a:ext cx="368300" cy="584200"/>
            </a:xfrm>
            <a:custGeom>
              <a:avLst/>
              <a:gdLst/>
              <a:ahLst/>
              <a:cxnLst>
                <a:cxn ang="0">
                  <a:pos x="1011" y="88"/>
                </a:cxn>
                <a:cxn ang="0">
                  <a:pos x="942" y="196"/>
                </a:cxn>
                <a:cxn ang="0">
                  <a:pos x="920" y="299"/>
                </a:cxn>
                <a:cxn ang="0">
                  <a:pos x="1105" y="603"/>
                </a:cxn>
                <a:cxn ang="0">
                  <a:pos x="1086" y="746"/>
                </a:cxn>
                <a:cxn ang="0">
                  <a:pos x="1026" y="854"/>
                </a:cxn>
                <a:cxn ang="0">
                  <a:pos x="936" y="916"/>
                </a:cxn>
                <a:cxn ang="0">
                  <a:pos x="837" y="1042"/>
                </a:cxn>
                <a:cxn ang="0">
                  <a:pos x="744" y="1030"/>
                </a:cxn>
                <a:cxn ang="0">
                  <a:pos x="668" y="1092"/>
                </a:cxn>
                <a:cxn ang="0">
                  <a:pos x="740" y="1170"/>
                </a:cxn>
                <a:cxn ang="0">
                  <a:pos x="774" y="1285"/>
                </a:cxn>
                <a:cxn ang="0">
                  <a:pos x="812" y="1422"/>
                </a:cxn>
                <a:cxn ang="0">
                  <a:pos x="790" y="1558"/>
                </a:cxn>
                <a:cxn ang="0">
                  <a:pos x="644" y="1592"/>
                </a:cxn>
                <a:cxn ang="0">
                  <a:pos x="544" y="1666"/>
                </a:cxn>
                <a:cxn ang="0">
                  <a:pos x="402" y="1550"/>
                </a:cxn>
                <a:cxn ang="0">
                  <a:pos x="268" y="1508"/>
                </a:cxn>
                <a:cxn ang="0">
                  <a:pos x="200" y="1437"/>
                </a:cxn>
                <a:cxn ang="0">
                  <a:pos x="206" y="1148"/>
                </a:cxn>
                <a:cxn ang="0">
                  <a:pos x="70" y="1042"/>
                </a:cxn>
                <a:cxn ang="0">
                  <a:pos x="82" y="914"/>
                </a:cxn>
                <a:cxn ang="0">
                  <a:pos x="0" y="772"/>
                </a:cxn>
                <a:cxn ang="0">
                  <a:pos x="137" y="698"/>
                </a:cxn>
                <a:cxn ang="0">
                  <a:pos x="244" y="544"/>
                </a:cxn>
                <a:cxn ang="0">
                  <a:pos x="322" y="376"/>
                </a:cxn>
                <a:cxn ang="0">
                  <a:pos x="446" y="292"/>
                </a:cxn>
                <a:cxn ang="0">
                  <a:pos x="538" y="144"/>
                </a:cxn>
                <a:cxn ang="0">
                  <a:pos x="480" y="18"/>
                </a:cxn>
                <a:cxn ang="0">
                  <a:pos x="548" y="0"/>
                </a:cxn>
                <a:cxn ang="0">
                  <a:pos x="672" y="36"/>
                </a:cxn>
                <a:cxn ang="0">
                  <a:pos x="896" y="12"/>
                </a:cxn>
                <a:cxn ang="0">
                  <a:pos x="1011" y="88"/>
                </a:cxn>
              </a:cxnLst>
              <a:rect l="0" t="0" r="r" b="b"/>
              <a:pathLst>
                <a:path w="1105" h="1666">
                  <a:moveTo>
                    <a:pt x="1011" y="88"/>
                  </a:moveTo>
                  <a:lnTo>
                    <a:pt x="942" y="196"/>
                  </a:lnTo>
                  <a:lnTo>
                    <a:pt x="920" y="299"/>
                  </a:lnTo>
                  <a:lnTo>
                    <a:pt x="1105" y="603"/>
                  </a:lnTo>
                  <a:lnTo>
                    <a:pt x="1086" y="746"/>
                  </a:lnTo>
                  <a:lnTo>
                    <a:pt x="1026" y="854"/>
                  </a:lnTo>
                  <a:lnTo>
                    <a:pt x="936" y="916"/>
                  </a:lnTo>
                  <a:lnTo>
                    <a:pt x="837" y="1042"/>
                  </a:lnTo>
                  <a:lnTo>
                    <a:pt x="744" y="1030"/>
                  </a:lnTo>
                  <a:lnTo>
                    <a:pt x="668" y="1092"/>
                  </a:lnTo>
                  <a:lnTo>
                    <a:pt x="740" y="1170"/>
                  </a:lnTo>
                  <a:lnTo>
                    <a:pt x="774" y="1285"/>
                  </a:lnTo>
                  <a:lnTo>
                    <a:pt x="812" y="1422"/>
                  </a:lnTo>
                  <a:lnTo>
                    <a:pt x="790" y="1558"/>
                  </a:lnTo>
                  <a:lnTo>
                    <a:pt x="644" y="1592"/>
                  </a:lnTo>
                  <a:lnTo>
                    <a:pt x="544" y="1666"/>
                  </a:lnTo>
                  <a:lnTo>
                    <a:pt x="402" y="1550"/>
                  </a:lnTo>
                  <a:lnTo>
                    <a:pt x="268" y="1508"/>
                  </a:lnTo>
                  <a:lnTo>
                    <a:pt x="200" y="1437"/>
                  </a:lnTo>
                  <a:lnTo>
                    <a:pt x="206" y="1148"/>
                  </a:lnTo>
                  <a:lnTo>
                    <a:pt x="70" y="1042"/>
                  </a:lnTo>
                  <a:lnTo>
                    <a:pt x="82" y="914"/>
                  </a:lnTo>
                  <a:lnTo>
                    <a:pt x="0" y="772"/>
                  </a:lnTo>
                  <a:lnTo>
                    <a:pt x="137" y="698"/>
                  </a:lnTo>
                  <a:lnTo>
                    <a:pt x="244" y="544"/>
                  </a:lnTo>
                  <a:lnTo>
                    <a:pt x="322" y="376"/>
                  </a:lnTo>
                  <a:lnTo>
                    <a:pt x="446" y="292"/>
                  </a:lnTo>
                  <a:lnTo>
                    <a:pt x="538" y="144"/>
                  </a:lnTo>
                  <a:lnTo>
                    <a:pt x="480" y="18"/>
                  </a:lnTo>
                  <a:lnTo>
                    <a:pt x="548" y="0"/>
                  </a:lnTo>
                  <a:lnTo>
                    <a:pt x="672" y="36"/>
                  </a:lnTo>
                  <a:lnTo>
                    <a:pt x="896" y="12"/>
                  </a:lnTo>
                  <a:lnTo>
                    <a:pt x="1011" y="88"/>
                  </a:lnTo>
                  <a:close/>
                </a:path>
              </a:pathLst>
            </a:custGeom>
            <a:pattFill prst="pct60">
              <a:fgClr>
                <a:srgbClr val="CEDCED"/>
              </a:fgClr>
              <a:bgClr>
                <a:schemeClr val="bg1"/>
              </a:bgClr>
            </a:pattFill>
            <a:ln w="3175">
              <a:solidFill>
                <a:srgbClr val="7F7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0054"/>
              <a:endParaRPr lang="zh-CN" altLang="en-US" sz="1500" dirty="0">
                <a:solidFill>
                  <a:prstClr val="white"/>
                </a:solidFill>
              </a:endParaRPr>
            </a:p>
          </p:txBody>
        </p:sp>
        <p:sp>
          <p:nvSpPr>
            <p:cNvPr id="138" name="Freeform 120"/>
            <p:cNvSpPr>
              <a:spLocks/>
            </p:cNvSpPr>
            <p:nvPr/>
          </p:nvSpPr>
          <p:spPr bwMode="auto">
            <a:xfrm>
              <a:off x="2547938" y="4625975"/>
              <a:ext cx="558800" cy="944563"/>
            </a:xfrm>
            <a:custGeom>
              <a:avLst/>
              <a:gdLst/>
              <a:ahLst/>
              <a:cxnLst>
                <a:cxn ang="0">
                  <a:pos x="957" y="285"/>
                </a:cxn>
                <a:cxn ang="0">
                  <a:pos x="1224" y="728"/>
                </a:cxn>
                <a:cxn ang="0">
                  <a:pos x="1445" y="998"/>
                </a:cxn>
                <a:cxn ang="0">
                  <a:pos x="1271" y="1018"/>
                </a:cxn>
                <a:cxn ang="0">
                  <a:pos x="1001" y="824"/>
                </a:cxn>
                <a:cxn ang="0">
                  <a:pos x="975" y="1006"/>
                </a:cxn>
                <a:cxn ang="0">
                  <a:pos x="1059" y="1219"/>
                </a:cxn>
                <a:cxn ang="0">
                  <a:pos x="1079" y="1448"/>
                </a:cxn>
                <a:cxn ang="0">
                  <a:pos x="1190" y="1679"/>
                </a:cxn>
                <a:cxn ang="0">
                  <a:pos x="1201" y="1912"/>
                </a:cxn>
                <a:cxn ang="0">
                  <a:pos x="1228" y="2101"/>
                </a:cxn>
                <a:cxn ang="0">
                  <a:pos x="1479" y="1957"/>
                </a:cxn>
                <a:cxn ang="0">
                  <a:pos x="1673" y="2032"/>
                </a:cxn>
                <a:cxn ang="0">
                  <a:pos x="1523" y="2388"/>
                </a:cxn>
                <a:cxn ang="0">
                  <a:pos x="1394" y="2531"/>
                </a:cxn>
                <a:cxn ang="0">
                  <a:pos x="964" y="2579"/>
                </a:cxn>
                <a:cxn ang="0">
                  <a:pos x="799" y="2703"/>
                </a:cxn>
                <a:cxn ang="0">
                  <a:pos x="661" y="2627"/>
                </a:cxn>
                <a:cxn ang="0">
                  <a:pos x="496" y="2388"/>
                </a:cxn>
                <a:cxn ang="0">
                  <a:pos x="329" y="2298"/>
                </a:cxn>
                <a:cxn ang="0">
                  <a:pos x="297" y="2014"/>
                </a:cxn>
                <a:cxn ang="0">
                  <a:pos x="83" y="1921"/>
                </a:cxn>
                <a:cxn ang="0">
                  <a:pos x="0" y="1777"/>
                </a:cxn>
                <a:cxn ang="0">
                  <a:pos x="49" y="1574"/>
                </a:cxn>
                <a:cxn ang="0">
                  <a:pos x="295" y="1470"/>
                </a:cxn>
                <a:cxn ang="0">
                  <a:pos x="248" y="1083"/>
                </a:cxn>
                <a:cxn ang="0">
                  <a:pos x="248" y="940"/>
                </a:cxn>
                <a:cxn ang="0">
                  <a:pos x="441" y="826"/>
                </a:cxn>
                <a:cxn ang="0">
                  <a:pos x="593" y="650"/>
                </a:cxn>
                <a:cxn ang="0">
                  <a:pos x="425" y="213"/>
                </a:cxn>
                <a:cxn ang="0">
                  <a:pos x="517" y="0"/>
                </a:cxn>
                <a:cxn ang="0">
                  <a:pos x="737" y="138"/>
                </a:cxn>
              </a:cxnLst>
              <a:rect l="0" t="0" r="r" b="b"/>
              <a:pathLst>
                <a:path w="1673" h="2703">
                  <a:moveTo>
                    <a:pt x="882" y="126"/>
                  </a:moveTo>
                  <a:lnTo>
                    <a:pt x="957" y="285"/>
                  </a:lnTo>
                  <a:lnTo>
                    <a:pt x="1122" y="497"/>
                  </a:lnTo>
                  <a:lnTo>
                    <a:pt x="1224" y="728"/>
                  </a:lnTo>
                  <a:lnTo>
                    <a:pt x="1311" y="880"/>
                  </a:lnTo>
                  <a:lnTo>
                    <a:pt x="1445" y="998"/>
                  </a:lnTo>
                  <a:lnTo>
                    <a:pt x="1382" y="1027"/>
                  </a:lnTo>
                  <a:lnTo>
                    <a:pt x="1271" y="1018"/>
                  </a:lnTo>
                  <a:lnTo>
                    <a:pt x="1153" y="952"/>
                  </a:lnTo>
                  <a:lnTo>
                    <a:pt x="1001" y="824"/>
                  </a:lnTo>
                  <a:lnTo>
                    <a:pt x="921" y="920"/>
                  </a:lnTo>
                  <a:lnTo>
                    <a:pt x="975" y="1006"/>
                  </a:lnTo>
                  <a:lnTo>
                    <a:pt x="981" y="1130"/>
                  </a:lnTo>
                  <a:lnTo>
                    <a:pt x="1059" y="1219"/>
                  </a:lnTo>
                  <a:lnTo>
                    <a:pt x="1023" y="1351"/>
                  </a:lnTo>
                  <a:lnTo>
                    <a:pt x="1079" y="1448"/>
                  </a:lnTo>
                  <a:lnTo>
                    <a:pt x="1157" y="1542"/>
                  </a:lnTo>
                  <a:lnTo>
                    <a:pt x="1190" y="1679"/>
                  </a:lnTo>
                  <a:lnTo>
                    <a:pt x="1129" y="1862"/>
                  </a:lnTo>
                  <a:lnTo>
                    <a:pt x="1201" y="1912"/>
                  </a:lnTo>
                  <a:lnTo>
                    <a:pt x="1157" y="1997"/>
                  </a:lnTo>
                  <a:lnTo>
                    <a:pt x="1228" y="2101"/>
                  </a:lnTo>
                  <a:lnTo>
                    <a:pt x="1320" y="2014"/>
                  </a:lnTo>
                  <a:lnTo>
                    <a:pt x="1479" y="1957"/>
                  </a:lnTo>
                  <a:lnTo>
                    <a:pt x="1607" y="1948"/>
                  </a:lnTo>
                  <a:lnTo>
                    <a:pt x="1673" y="2032"/>
                  </a:lnTo>
                  <a:lnTo>
                    <a:pt x="1559" y="2113"/>
                  </a:lnTo>
                  <a:lnTo>
                    <a:pt x="1523" y="2388"/>
                  </a:lnTo>
                  <a:lnTo>
                    <a:pt x="1437" y="2452"/>
                  </a:lnTo>
                  <a:lnTo>
                    <a:pt x="1394" y="2531"/>
                  </a:lnTo>
                  <a:lnTo>
                    <a:pt x="1181" y="2531"/>
                  </a:lnTo>
                  <a:lnTo>
                    <a:pt x="964" y="2579"/>
                  </a:lnTo>
                  <a:lnTo>
                    <a:pt x="898" y="2699"/>
                  </a:lnTo>
                  <a:lnTo>
                    <a:pt x="799" y="2703"/>
                  </a:lnTo>
                  <a:lnTo>
                    <a:pt x="775" y="2631"/>
                  </a:lnTo>
                  <a:lnTo>
                    <a:pt x="661" y="2627"/>
                  </a:lnTo>
                  <a:lnTo>
                    <a:pt x="567" y="2543"/>
                  </a:lnTo>
                  <a:lnTo>
                    <a:pt x="496" y="2388"/>
                  </a:lnTo>
                  <a:lnTo>
                    <a:pt x="390" y="2376"/>
                  </a:lnTo>
                  <a:lnTo>
                    <a:pt x="329" y="2298"/>
                  </a:lnTo>
                  <a:lnTo>
                    <a:pt x="355" y="2168"/>
                  </a:lnTo>
                  <a:lnTo>
                    <a:pt x="297" y="2014"/>
                  </a:lnTo>
                  <a:lnTo>
                    <a:pt x="220" y="1921"/>
                  </a:lnTo>
                  <a:lnTo>
                    <a:pt x="83" y="1921"/>
                  </a:lnTo>
                  <a:lnTo>
                    <a:pt x="31" y="1873"/>
                  </a:lnTo>
                  <a:lnTo>
                    <a:pt x="0" y="1777"/>
                  </a:lnTo>
                  <a:lnTo>
                    <a:pt x="54" y="1684"/>
                  </a:lnTo>
                  <a:lnTo>
                    <a:pt x="49" y="1574"/>
                  </a:lnTo>
                  <a:lnTo>
                    <a:pt x="149" y="1502"/>
                  </a:lnTo>
                  <a:lnTo>
                    <a:pt x="295" y="1470"/>
                  </a:lnTo>
                  <a:lnTo>
                    <a:pt x="319" y="1335"/>
                  </a:lnTo>
                  <a:lnTo>
                    <a:pt x="248" y="1083"/>
                  </a:lnTo>
                  <a:lnTo>
                    <a:pt x="173" y="1003"/>
                  </a:lnTo>
                  <a:lnTo>
                    <a:pt x="248" y="940"/>
                  </a:lnTo>
                  <a:lnTo>
                    <a:pt x="342" y="953"/>
                  </a:lnTo>
                  <a:lnTo>
                    <a:pt x="441" y="826"/>
                  </a:lnTo>
                  <a:lnTo>
                    <a:pt x="531" y="764"/>
                  </a:lnTo>
                  <a:lnTo>
                    <a:pt x="593" y="650"/>
                  </a:lnTo>
                  <a:lnTo>
                    <a:pt x="610" y="513"/>
                  </a:lnTo>
                  <a:lnTo>
                    <a:pt x="425" y="213"/>
                  </a:lnTo>
                  <a:lnTo>
                    <a:pt x="445" y="106"/>
                  </a:lnTo>
                  <a:lnTo>
                    <a:pt x="517" y="0"/>
                  </a:lnTo>
                  <a:lnTo>
                    <a:pt x="611" y="102"/>
                  </a:lnTo>
                  <a:lnTo>
                    <a:pt x="737" y="138"/>
                  </a:lnTo>
                  <a:lnTo>
                    <a:pt x="882" y="126"/>
                  </a:lnTo>
                  <a:close/>
                </a:path>
              </a:pathLst>
            </a:custGeom>
            <a:solidFill>
              <a:srgbClr val="A8C6EA"/>
            </a:solidFill>
            <a:ln w="3175">
              <a:solidFill>
                <a:srgbClr val="7F7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0054"/>
              <a:endParaRPr lang="zh-CN" altLang="en-US" sz="1500" dirty="0">
                <a:solidFill>
                  <a:prstClr val="white"/>
                </a:solidFill>
              </a:endParaRPr>
            </a:p>
          </p:txBody>
        </p:sp>
        <p:sp>
          <p:nvSpPr>
            <p:cNvPr id="142" name="Freeform 121"/>
            <p:cNvSpPr>
              <a:spLocks/>
            </p:cNvSpPr>
            <p:nvPr/>
          </p:nvSpPr>
          <p:spPr bwMode="auto">
            <a:xfrm>
              <a:off x="2855913" y="4913313"/>
              <a:ext cx="458788" cy="446088"/>
            </a:xfrm>
            <a:custGeom>
              <a:avLst/>
              <a:gdLst/>
              <a:ahLst/>
              <a:cxnLst>
                <a:cxn ang="0">
                  <a:pos x="528" y="174"/>
                </a:cxn>
                <a:cxn ang="0">
                  <a:pos x="859" y="168"/>
                </a:cxn>
                <a:cxn ang="0">
                  <a:pos x="953" y="275"/>
                </a:cxn>
                <a:cxn ang="0">
                  <a:pos x="1202" y="323"/>
                </a:cxn>
                <a:cxn ang="0">
                  <a:pos x="1320" y="443"/>
                </a:cxn>
                <a:cxn ang="0">
                  <a:pos x="1379" y="595"/>
                </a:cxn>
                <a:cxn ang="0">
                  <a:pos x="1347" y="694"/>
                </a:cxn>
                <a:cxn ang="0">
                  <a:pos x="1300" y="870"/>
                </a:cxn>
                <a:cxn ang="0">
                  <a:pos x="1131" y="958"/>
                </a:cxn>
                <a:cxn ang="0">
                  <a:pos x="1048" y="1042"/>
                </a:cxn>
                <a:cxn ang="0">
                  <a:pos x="1046" y="1156"/>
                </a:cxn>
                <a:cxn ang="0">
                  <a:pos x="953" y="1149"/>
                </a:cxn>
                <a:cxn ang="0">
                  <a:pos x="894" y="1109"/>
                </a:cxn>
                <a:cxn ang="0">
                  <a:pos x="812" y="1137"/>
                </a:cxn>
                <a:cxn ang="0">
                  <a:pos x="750" y="1206"/>
                </a:cxn>
                <a:cxn ang="0">
                  <a:pos x="686" y="1124"/>
                </a:cxn>
                <a:cxn ang="0">
                  <a:pos x="556" y="1133"/>
                </a:cxn>
                <a:cxn ang="0">
                  <a:pos x="400" y="1190"/>
                </a:cxn>
                <a:cxn ang="0">
                  <a:pos x="306" y="1276"/>
                </a:cxn>
                <a:cxn ang="0">
                  <a:pos x="236" y="1173"/>
                </a:cxn>
                <a:cxn ang="0">
                  <a:pos x="280" y="1089"/>
                </a:cxn>
                <a:cxn ang="0">
                  <a:pos x="209" y="1038"/>
                </a:cxn>
                <a:cxn ang="0">
                  <a:pos x="268" y="858"/>
                </a:cxn>
                <a:cxn ang="0">
                  <a:pos x="236" y="718"/>
                </a:cxn>
                <a:cxn ang="0">
                  <a:pos x="154" y="619"/>
                </a:cxn>
                <a:cxn ang="0">
                  <a:pos x="102" y="527"/>
                </a:cxn>
                <a:cxn ang="0">
                  <a:pos x="138" y="395"/>
                </a:cxn>
                <a:cxn ang="0">
                  <a:pos x="59" y="307"/>
                </a:cxn>
                <a:cxn ang="0">
                  <a:pos x="55" y="188"/>
                </a:cxn>
                <a:cxn ang="0">
                  <a:pos x="0" y="96"/>
                </a:cxn>
                <a:cxn ang="0">
                  <a:pos x="79" y="0"/>
                </a:cxn>
                <a:cxn ang="0">
                  <a:pos x="232" y="128"/>
                </a:cxn>
                <a:cxn ang="0">
                  <a:pos x="343" y="192"/>
                </a:cxn>
                <a:cxn ang="0">
                  <a:pos x="457" y="204"/>
                </a:cxn>
                <a:cxn ang="0">
                  <a:pos x="528" y="174"/>
                </a:cxn>
              </a:cxnLst>
              <a:rect l="0" t="0" r="r" b="b"/>
              <a:pathLst>
                <a:path w="1379" h="1276">
                  <a:moveTo>
                    <a:pt x="528" y="174"/>
                  </a:moveTo>
                  <a:lnTo>
                    <a:pt x="859" y="168"/>
                  </a:lnTo>
                  <a:lnTo>
                    <a:pt x="953" y="275"/>
                  </a:lnTo>
                  <a:lnTo>
                    <a:pt x="1202" y="323"/>
                  </a:lnTo>
                  <a:lnTo>
                    <a:pt x="1320" y="443"/>
                  </a:lnTo>
                  <a:lnTo>
                    <a:pt x="1379" y="595"/>
                  </a:lnTo>
                  <a:lnTo>
                    <a:pt x="1347" y="694"/>
                  </a:lnTo>
                  <a:lnTo>
                    <a:pt x="1300" y="870"/>
                  </a:lnTo>
                  <a:lnTo>
                    <a:pt x="1131" y="958"/>
                  </a:lnTo>
                  <a:lnTo>
                    <a:pt x="1048" y="1042"/>
                  </a:lnTo>
                  <a:lnTo>
                    <a:pt x="1046" y="1156"/>
                  </a:lnTo>
                  <a:lnTo>
                    <a:pt x="953" y="1149"/>
                  </a:lnTo>
                  <a:lnTo>
                    <a:pt x="894" y="1109"/>
                  </a:lnTo>
                  <a:lnTo>
                    <a:pt x="812" y="1137"/>
                  </a:lnTo>
                  <a:lnTo>
                    <a:pt x="750" y="1206"/>
                  </a:lnTo>
                  <a:lnTo>
                    <a:pt x="686" y="1124"/>
                  </a:lnTo>
                  <a:lnTo>
                    <a:pt x="556" y="1133"/>
                  </a:lnTo>
                  <a:lnTo>
                    <a:pt x="400" y="1190"/>
                  </a:lnTo>
                  <a:lnTo>
                    <a:pt x="306" y="1276"/>
                  </a:lnTo>
                  <a:lnTo>
                    <a:pt x="236" y="1173"/>
                  </a:lnTo>
                  <a:lnTo>
                    <a:pt x="280" y="1089"/>
                  </a:lnTo>
                  <a:lnTo>
                    <a:pt x="209" y="1038"/>
                  </a:lnTo>
                  <a:lnTo>
                    <a:pt x="268" y="858"/>
                  </a:lnTo>
                  <a:lnTo>
                    <a:pt x="236" y="718"/>
                  </a:lnTo>
                  <a:lnTo>
                    <a:pt x="154" y="619"/>
                  </a:lnTo>
                  <a:lnTo>
                    <a:pt x="102" y="527"/>
                  </a:lnTo>
                  <a:lnTo>
                    <a:pt x="138" y="395"/>
                  </a:lnTo>
                  <a:lnTo>
                    <a:pt x="59" y="307"/>
                  </a:lnTo>
                  <a:lnTo>
                    <a:pt x="55" y="188"/>
                  </a:lnTo>
                  <a:lnTo>
                    <a:pt x="0" y="96"/>
                  </a:lnTo>
                  <a:lnTo>
                    <a:pt x="79" y="0"/>
                  </a:lnTo>
                  <a:lnTo>
                    <a:pt x="232" y="128"/>
                  </a:lnTo>
                  <a:lnTo>
                    <a:pt x="343" y="192"/>
                  </a:lnTo>
                  <a:lnTo>
                    <a:pt x="457" y="204"/>
                  </a:lnTo>
                  <a:lnTo>
                    <a:pt x="528" y="174"/>
                  </a:lnTo>
                  <a:close/>
                </a:path>
              </a:pathLst>
            </a:custGeom>
            <a:pattFill prst="pct60">
              <a:fgClr>
                <a:srgbClr val="CEDCED"/>
              </a:fgClr>
              <a:bgClr>
                <a:schemeClr val="bg1"/>
              </a:bgClr>
            </a:pattFill>
            <a:ln w="3175">
              <a:solidFill>
                <a:srgbClr val="7F7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0054"/>
              <a:endParaRPr lang="zh-CN" altLang="en-US" sz="1500" dirty="0">
                <a:solidFill>
                  <a:prstClr val="white"/>
                </a:solidFill>
              </a:endParaRPr>
            </a:p>
          </p:txBody>
        </p:sp>
        <p:sp>
          <p:nvSpPr>
            <p:cNvPr id="144" name="Freeform 122"/>
            <p:cNvSpPr>
              <a:spLocks/>
            </p:cNvSpPr>
            <p:nvPr/>
          </p:nvSpPr>
          <p:spPr bwMode="auto">
            <a:xfrm>
              <a:off x="2843213" y="4384675"/>
              <a:ext cx="906463" cy="1104900"/>
            </a:xfrm>
            <a:custGeom>
              <a:avLst/>
              <a:gdLst/>
              <a:ahLst/>
              <a:cxnLst>
                <a:cxn ang="0">
                  <a:pos x="2595" y="3848"/>
                </a:cxn>
                <a:cxn ang="0">
                  <a:pos x="2447" y="3708"/>
                </a:cxn>
                <a:cxn ang="0">
                  <a:pos x="2112" y="3713"/>
                </a:cxn>
                <a:cxn ang="0">
                  <a:pos x="1980" y="3549"/>
                </a:cxn>
                <a:cxn ang="0">
                  <a:pos x="1787" y="3274"/>
                </a:cxn>
                <a:cxn ang="0">
                  <a:pos x="1517" y="3459"/>
                </a:cxn>
                <a:cxn ang="0">
                  <a:pos x="1355" y="3334"/>
                </a:cxn>
                <a:cxn ang="0">
                  <a:pos x="1462" y="3080"/>
                </a:cxn>
                <a:cxn ang="0">
                  <a:pos x="1717" y="2798"/>
                </a:cxn>
                <a:cxn ang="0">
                  <a:pos x="1697" y="2440"/>
                </a:cxn>
                <a:cxn ang="0">
                  <a:pos x="1236" y="2229"/>
                </a:cxn>
                <a:cxn ang="0">
                  <a:pos x="700" y="2105"/>
                </a:cxn>
                <a:cxn ang="0">
                  <a:pos x="415" y="1753"/>
                </a:cxn>
                <a:cxn ang="0">
                  <a:pos x="87" y="1215"/>
                </a:cxn>
                <a:cxn ang="0">
                  <a:pos x="185" y="998"/>
                </a:cxn>
                <a:cxn ang="0">
                  <a:pos x="365" y="691"/>
                </a:cxn>
                <a:cxn ang="0">
                  <a:pos x="385" y="425"/>
                </a:cxn>
                <a:cxn ang="0">
                  <a:pos x="385" y="290"/>
                </a:cxn>
                <a:cxn ang="0">
                  <a:pos x="697" y="105"/>
                </a:cxn>
                <a:cxn ang="0">
                  <a:pos x="962" y="85"/>
                </a:cxn>
                <a:cxn ang="0">
                  <a:pos x="1400" y="178"/>
                </a:cxn>
                <a:cxn ang="0">
                  <a:pos x="1620" y="58"/>
                </a:cxn>
                <a:cxn ang="0">
                  <a:pos x="1522" y="296"/>
                </a:cxn>
                <a:cxn ang="0">
                  <a:pos x="1507" y="780"/>
                </a:cxn>
                <a:cxn ang="0">
                  <a:pos x="1741" y="1002"/>
                </a:cxn>
                <a:cxn ang="0">
                  <a:pos x="1937" y="1468"/>
                </a:cxn>
                <a:cxn ang="0">
                  <a:pos x="2242" y="1544"/>
                </a:cxn>
                <a:cxn ang="0">
                  <a:pos x="2653" y="1694"/>
                </a:cxn>
                <a:cxn ang="0">
                  <a:pos x="3016" y="1841"/>
                </a:cxn>
                <a:cxn ang="0">
                  <a:pos x="3205" y="1695"/>
                </a:cxn>
                <a:cxn ang="0">
                  <a:pos x="3397" y="1724"/>
                </a:cxn>
                <a:cxn ang="0">
                  <a:pos x="3272" y="2048"/>
                </a:cxn>
                <a:cxn ang="0">
                  <a:pos x="3117" y="2336"/>
                </a:cxn>
                <a:cxn ang="0">
                  <a:pos x="2895" y="2765"/>
                </a:cxn>
                <a:cxn ang="0">
                  <a:pos x="2750" y="3075"/>
                </a:cxn>
                <a:cxn ang="0">
                  <a:pos x="2652" y="3368"/>
                </a:cxn>
                <a:cxn ang="0">
                  <a:pos x="2742" y="3843"/>
                </a:cxn>
              </a:cxnLst>
              <a:rect l="0" t="0" r="r" b="b"/>
              <a:pathLst>
                <a:path w="3397" h="3945">
                  <a:moveTo>
                    <a:pt x="2657" y="3945"/>
                  </a:moveTo>
                  <a:lnTo>
                    <a:pt x="2595" y="3848"/>
                  </a:lnTo>
                  <a:lnTo>
                    <a:pt x="2595" y="3723"/>
                  </a:lnTo>
                  <a:lnTo>
                    <a:pt x="2447" y="3708"/>
                  </a:lnTo>
                  <a:lnTo>
                    <a:pt x="2330" y="3639"/>
                  </a:lnTo>
                  <a:lnTo>
                    <a:pt x="2112" y="3713"/>
                  </a:lnTo>
                  <a:lnTo>
                    <a:pt x="1960" y="3708"/>
                  </a:lnTo>
                  <a:lnTo>
                    <a:pt x="1980" y="3549"/>
                  </a:lnTo>
                  <a:lnTo>
                    <a:pt x="1921" y="3369"/>
                  </a:lnTo>
                  <a:lnTo>
                    <a:pt x="1787" y="3274"/>
                  </a:lnTo>
                  <a:lnTo>
                    <a:pt x="1670" y="3414"/>
                  </a:lnTo>
                  <a:lnTo>
                    <a:pt x="1517" y="3459"/>
                  </a:lnTo>
                  <a:lnTo>
                    <a:pt x="1370" y="3414"/>
                  </a:lnTo>
                  <a:lnTo>
                    <a:pt x="1355" y="3334"/>
                  </a:lnTo>
                  <a:lnTo>
                    <a:pt x="1357" y="3185"/>
                  </a:lnTo>
                  <a:lnTo>
                    <a:pt x="1462" y="3080"/>
                  </a:lnTo>
                  <a:lnTo>
                    <a:pt x="1672" y="2975"/>
                  </a:lnTo>
                  <a:lnTo>
                    <a:pt x="1717" y="2798"/>
                  </a:lnTo>
                  <a:lnTo>
                    <a:pt x="1770" y="2628"/>
                  </a:lnTo>
                  <a:lnTo>
                    <a:pt x="1697" y="2440"/>
                  </a:lnTo>
                  <a:lnTo>
                    <a:pt x="1546" y="2291"/>
                  </a:lnTo>
                  <a:lnTo>
                    <a:pt x="1236" y="2229"/>
                  </a:lnTo>
                  <a:lnTo>
                    <a:pt x="1120" y="2095"/>
                  </a:lnTo>
                  <a:lnTo>
                    <a:pt x="700" y="2105"/>
                  </a:lnTo>
                  <a:lnTo>
                    <a:pt x="537" y="1963"/>
                  </a:lnTo>
                  <a:lnTo>
                    <a:pt x="415" y="1753"/>
                  </a:lnTo>
                  <a:lnTo>
                    <a:pt x="295" y="1478"/>
                  </a:lnTo>
                  <a:lnTo>
                    <a:pt x="87" y="1215"/>
                  </a:lnTo>
                  <a:lnTo>
                    <a:pt x="0" y="1015"/>
                  </a:lnTo>
                  <a:lnTo>
                    <a:pt x="185" y="998"/>
                  </a:lnTo>
                  <a:lnTo>
                    <a:pt x="295" y="903"/>
                  </a:lnTo>
                  <a:lnTo>
                    <a:pt x="365" y="691"/>
                  </a:lnTo>
                  <a:lnTo>
                    <a:pt x="455" y="498"/>
                  </a:lnTo>
                  <a:lnTo>
                    <a:pt x="385" y="425"/>
                  </a:lnTo>
                  <a:lnTo>
                    <a:pt x="262" y="375"/>
                  </a:lnTo>
                  <a:lnTo>
                    <a:pt x="385" y="290"/>
                  </a:lnTo>
                  <a:lnTo>
                    <a:pt x="442" y="63"/>
                  </a:lnTo>
                  <a:lnTo>
                    <a:pt x="697" y="105"/>
                  </a:lnTo>
                  <a:lnTo>
                    <a:pt x="865" y="0"/>
                  </a:lnTo>
                  <a:lnTo>
                    <a:pt x="962" y="85"/>
                  </a:lnTo>
                  <a:lnTo>
                    <a:pt x="1177" y="168"/>
                  </a:lnTo>
                  <a:lnTo>
                    <a:pt x="1400" y="178"/>
                  </a:lnTo>
                  <a:lnTo>
                    <a:pt x="1487" y="58"/>
                  </a:lnTo>
                  <a:lnTo>
                    <a:pt x="1620" y="58"/>
                  </a:lnTo>
                  <a:lnTo>
                    <a:pt x="1625" y="183"/>
                  </a:lnTo>
                  <a:lnTo>
                    <a:pt x="1522" y="296"/>
                  </a:lnTo>
                  <a:lnTo>
                    <a:pt x="1404" y="646"/>
                  </a:lnTo>
                  <a:lnTo>
                    <a:pt x="1507" y="780"/>
                  </a:lnTo>
                  <a:lnTo>
                    <a:pt x="1606" y="850"/>
                  </a:lnTo>
                  <a:lnTo>
                    <a:pt x="1741" y="1002"/>
                  </a:lnTo>
                  <a:lnTo>
                    <a:pt x="1890" y="1077"/>
                  </a:lnTo>
                  <a:lnTo>
                    <a:pt x="1937" y="1468"/>
                  </a:lnTo>
                  <a:lnTo>
                    <a:pt x="2097" y="1539"/>
                  </a:lnTo>
                  <a:lnTo>
                    <a:pt x="2242" y="1544"/>
                  </a:lnTo>
                  <a:lnTo>
                    <a:pt x="2416" y="1659"/>
                  </a:lnTo>
                  <a:lnTo>
                    <a:pt x="2653" y="1694"/>
                  </a:lnTo>
                  <a:lnTo>
                    <a:pt x="2823" y="1806"/>
                  </a:lnTo>
                  <a:lnTo>
                    <a:pt x="3016" y="1841"/>
                  </a:lnTo>
                  <a:lnTo>
                    <a:pt x="3199" y="1833"/>
                  </a:lnTo>
                  <a:lnTo>
                    <a:pt x="3205" y="1695"/>
                  </a:lnTo>
                  <a:lnTo>
                    <a:pt x="3308" y="1689"/>
                  </a:lnTo>
                  <a:lnTo>
                    <a:pt x="3397" y="1724"/>
                  </a:lnTo>
                  <a:lnTo>
                    <a:pt x="3288" y="1881"/>
                  </a:lnTo>
                  <a:lnTo>
                    <a:pt x="3272" y="2048"/>
                  </a:lnTo>
                  <a:lnTo>
                    <a:pt x="3170" y="2170"/>
                  </a:lnTo>
                  <a:lnTo>
                    <a:pt x="3117" y="2336"/>
                  </a:lnTo>
                  <a:lnTo>
                    <a:pt x="2925" y="2480"/>
                  </a:lnTo>
                  <a:lnTo>
                    <a:pt x="2895" y="2765"/>
                  </a:lnTo>
                  <a:lnTo>
                    <a:pt x="2925" y="2973"/>
                  </a:lnTo>
                  <a:lnTo>
                    <a:pt x="2750" y="3075"/>
                  </a:lnTo>
                  <a:lnTo>
                    <a:pt x="2757" y="3234"/>
                  </a:lnTo>
                  <a:lnTo>
                    <a:pt x="2652" y="3368"/>
                  </a:lnTo>
                  <a:lnTo>
                    <a:pt x="2777" y="3514"/>
                  </a:lnTo>
                  <a:lnTo>
                    <a:pt x="2742" y="3843"/>
                  </a:lnTo>
                  <a:lnTo>
                    <a:pt x="2657" y="3945"/>
                  </a:lnTo>
                  <a:close/>
                </a:path>
              </a:pathLst>
            </a:custGeom>
            <a:solidFill>
              <a:srgbClr val="A8C6EA"/>
            </a:solidFill>
            <a:ln w="3175">
              <a:solidFill>
                <a:srgbClr val="7F7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0054"/>
              <a:endParaRPr lang="zh-CN" altLang="en-US" sz="1500" dirty="0">
                <a:solidFill>
                  <a:prstClr val="white"/>
                </a:solidFill>
              </a:endParaRPr>
            </a:p>
          </p:txBody>
        </p:sp>
        <p:sp>
          <p:nvSpPr>
            <p:cNvPr id="146" name="Freeform 123"/>
            <p:cNvSpPr>
              <a:spLocks/>
            </p:cNvSpPr>
            <p:nvPr/>
          </p:nvSpPr>
          <p:spPr bwMode="auto">
            <a:xfrm>
              <a:off x="3217863" y="4035425"/>
              <a:ext cx="928688" cy="919163"/>
            </a:xfrm>
            <a:custGeom>
              <a:avLst/>
              <a:gdLst/>
              <a:ahLst/>
              <a:cxnLst>
                <a:cxn ang="0">
                  <a:pos x="3169" y="3014"/>
                </a:cxn>
                <a:cxn ang="0">
                  <a:pos x="2583" y="3289"/>
                </a:cxn>
                <a:cxn ang="0">
                  <a:pos x="1993" y="2977"/>
                </a:cxn>
                <a:cxn ang="0">
                  <a:pos x="1905" y="2942"/>
                </a:cxn>
                <a:cxn ang="0">
                  <a:pos x="1800" y="2947"/>
                </a:cxn>
                <a:cxn ang="0">
                  <a:pos x="1795" y="3089"/>
                </a:cxn>
                <a:cxn ang="0">
                  <a:pos x="1609" y="3094"/>
                </a:cxn>
                <a:cxn ang="0">
                  <a:pos x="1420" y="3062"/>
                </a:cxn>
                <a:cxn ang="0">
                  <a:pos x="1250" y="2947"/>
                </a:cxn>
                <a:cxn ang="0">
                  <a:pos x="1010" y="2914"/>
                </a:cxn>
                <a:cxn ang="0">
                  <a:pos x="840" y="2797"/>
                </a:cxn>
                <a:cxn ang="0">
                  <a:pos x="693" y="2794"/>
                </a:cxn>
                <a:cxn ang="0">
                  <a:pos x="535" y="2722"/>
                </a:cxn>
                <a:cxn ang="0">
                  <a:pos x="485" y="2329"/>
                </a:cxn>
                <a:cxn ang="0">
                  <a:pos x="335" y="2254"/>
                </a:cxn>
                <a:cxn ang="0">
                  <a:pos x="203" y="2102"/>
                </a:cxn>
                <a:cxn ang="0">
                  <a:pos x="103" y="2032"/>
                </a:cxn>
                <a:cxn ang="0">
                  <a:pos x="0" y="1894"/>
                </a:cxn>
                <a:cxn ang="0">
                  <a:pos x="113" y="1553"/>
                </a:cxn>
                <a:cxn ang="0">
                  <a:pos x="220" y="1433"/>
                </a:cxn>
                <a:cxn ang="0">
                  <a:pos x="215" y="1314"/>
                </a:cxn>
                <a:cxn ang="0">
                  <a:pos x="293" y="1134"/>
                </a:cxn>
                <a:cxn ang="0">
                  <a:pos x="253" y="969"/>
                </a:cxn>
                <a:cxn ang="0">
                  <a:pos x="428" y="1014"/>
                </a:cxn>
                <a:cxn ang="0">
                  <a:pos x="604" y="979"/>
                </a:cxn>
                <a:cxn ang="0">
                  <a:pos x="825" y="879"/>
                </a:cxn>
                <a:cxn ang="0">
                  <a:pos x="1165" y="716"/>
                </a:cxn>
                <a:cxn ang="0">
                  <a:pos x="1430" y="494"/>
                </a:cxn>
                <a:cxn ang="0">
                  <a:pos x="1505" y="281"/>
                </a:cxn>
                <a:cxn ang="0">
                  <a:pos x="1520" y="117"/>
                </a:cxn>
                <a:cxn ang="0">
                  <a:pos x="1681" y="0"/>
                </a:cxn>
                <a:cxn ang="0">
                  <a:pos x="1678" y="1039"/>
                </a:cxn>
                <a:cxn ang="0">
                  <a:pos x="1810" y="979"/>
                </a:cxn>
                <a:cxn ang="0">
                  <a:pos x="2051" y="1104"/>
                </a:cxn>
                <a:cxn ang="0">
                  <a:pos x="2229" y="984"/>
                </a:cxn>
                <a:cxn ang="0">
                  <a:pos x="2430" y="964"/>
                </a:cxn>
                <a:cxn ang="0">
                  <a:pos x="2656" y="999"/>
                </a:cxn>
                <a:cxn ang="0">
                  <a:pos x="2981" y="1473"/>
                </a:cxn>
                <a:cxn ang="0">
                  <a:pos x="3480" y="2482"/>
                </a:cxn>
                <a:cxn ang="0">
                  <a:pos x="3484" y="2645"/>
                </a:cxn>
                <a:cxn ang="0">
                  <a:pos x="3351" y="2745"/>
                </a:cxn>
                <a:cxn ang="0">
                  <a:pos x="3243" y="2802"/>
                </a:cxn>
                <a:cxn ang="0">
                  <a:pos x="3235" y="2987"/>
                </a:cxn>
                <a:cxn ang="0">
                  <a:pos x="3169" y="3014"/>
                </a:cxn>
              </a:cxnLst>
              <a:rect l="0" t="0" r="r" b="b"/>
              <a:pathLst>
                <a:path w="3484" h="3289">
                  <a:moveTo>
                    <a:pt x="3169" y="3014"/>
                  </a:moveTo>
                  <a:lnTo>
                    <a:pt x="2583" y="3289"/>
                  </a:lnTo>
                  <a:lnTo>
                    <a:pt x="1993" y="2977"/>
                  </a:lnTo>
                  <a:lnTo>
                    <a:pt x="1905" y="2942"/>
                  </a:lnTo>
                  <a:lnTo>
                    <a:pt x="1800" y="2947"/>
                  </a:lnTo>
                  <a:lnTo>
                    <a:pt x="1795" y="3089"/>
                  </a:lnTo>
                  <a:lnTo>
                    <a:pt x="1609" y="3094"/>
                  </a:lnTo>
                  <a:lnTo>
                    <a:pt x="1420" y="3062"/>
                  </a:lnTo>
                  <a:lnTo>
                    <a:pt x="1250" y="2947"/>
                  </a:lnTo>
                  <a:lnTo>
                    <a:pt x="1010" y="2914"/>
                  </a:lnTo>
                  <a:lnTo>
                    <a:pt x="840" y="2797"/>
                  </a:lnTo>
                  <a:lnTo>
                    <a:pt x="693" y="2794"/>
                  </a:lnTo>
                  <a:lnTo>
                    <a:pt x="535" y="2722"/>
                  </a:lnTo>
                  <a:lnTo>
                    <a:pt x="485" y="2329"/>
                  </a:lnTo>
                  <a:lnTo>
                    <a:pt x="335" y="2254"/>
                  </a:lnTo>
                  <a:lnTo>
                    <a:pt x="203" y="2102"/>
                  </a:lnTo>
                  <a:lnTo>
                    <a:pt x="103" y="2032"/>
                  </a:lnTo>
                  <a:lnTo>
                    <a:pt x="0" y="1894"/>
                  </a:lnTo>
                  <a:lnTo>
                    <a:pt x="113" y="1553"/>
                  </a:lnTo>
                  <a:lnTo>
                    <a:pt x="220" y="1433"/>
                  </a:lnTo>
                  <a:lnTo>
                    <a:pt x="215" y="1314"/>
                  </a:lnTo>
                  <a:lnTo>
                    <a:pt x="293" y="1134"/>
                  </a:lnTo>
                  <a:lnTo>
                    <a:pt x="253" y="969"/>
                  </a:lnTo>
                  <a:lnTo>
                    <a:pt x="428" y="1014"/>
                  </a:lnTo>
                  <a:lnTo>
                    <a:pt x="604" y="979"/>
                  </a:lnTo>
                  <a:lnTo>
                    <a:pt x="825" y="879"/>
                  </a:lnTo>
                  <a:lnTo>
                    <a:pt x="1165" y="716"/>
                  </a:lnTo>
                  <a:lnTo>
                    <a:pt x="1430" y="494"/>
                  </a:lnTo>
                  <a:lnTo>
                    <a:pt x="1505" y="281"/>
                  </a:lnTo>
                  <a:lnTo>
                    <a:pt x="1520" y="117"/>
                  </a:lnTo>
                  <a:lnTo>
                    <a:pt x="1681" y="0"/>
                  </a:lnTo>
                  <a:lnTo>
                    <a:pt x="1678" y="1039"/>
                  </a:lnTo>
                  <a:lnTo>
                    <a:pt x="1810" y="979"/>
                  </a:lnTo>
                  <a:lnTo>
                    <a:pt x="2051" y="1104"/>
                  </a:lnTo>
                  <a:lnTo>
                    <a:pt x="2229" y="984"/>
                  </a:lnTo>
                  <a:lnTo>
                    <a:pt x="2430" y="964"/>
                  </a:lnTo>
                  <a:lnTo>
                    <a:pt x="2656" y="999"/>
                  </a:lnTo>
                  <a:lnTo>
                    <a:pt x="2981" y="1473"/>
                  </a:lnTo>
                  <a:lnTo>
                    <a:pt x="3480" y="2482"/>
                  </a:lnTo>
                  <a:lnTo>
                    <a:pt x="3484" y="2645"/>
                  </a:lnTo>
                  <a:lnTo>
                    <a:pt x="3351" y="2745"/>
                  </a:lnTo>
                  <a:lnTo>
                    <a:pt x="3243" y="2802"/>
                  </a:lnTo>
                  <a:lnTo>
                    <a:pt x="3235" y="2987"/>
                  </a:lnTo>
                  <a:lnTo>
                    <a:pt x="3169" y="3014"/>
                  </a:lnTo>
                  <a:close/>
                </a:path>
              </a:pathLst>
            </a:custGeom>
            <a:pattFill prst="pct60">
              <a:fgClr>
                <a:srgbClr val="CEDCED"/>
              </a:fgClr>
              <a:bgClr>
                <a:schemeClr val="bg1"/>
              </a:bgClr>
            </a:pattFill>
            <a:ln w="3175">
              <a:solidFill>
                <a:srgbClr val="7F7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0054"/>
              <a:endParaRPr lang="zh-CN" altLang="en-US" sz="1500" dirty="0">
                <a:solidFill>
                  <a:prstClr val="white"/>
                </a:solidFill>
              </a:endParaRPr>
            </a:p>
          </p:txBody>
        </p:sp>
        <p:sp>
          <p:nvSpPr>
            <p:cNvPr id="147" name="Freeform 124"/>
            <p:cNvSpPr>
              <a:spLocks/>
            </p:cNvSpPr>
            <p:nvPr/>
          </p:nvSpPr>
          <p:spPr bwMode="auto">
            <a:xfrm>
              <a:off x="2568575" y="5300663"/>
              <a:ext cx="1041400" cy="715963"/>
            </a:xfrm>
            <a:custGeom>
              <a:avLst/>
              <a:gdLst/>
              <a:ahLst/>
              <a:cxnLst>
                <a:cxn ang="0">
                  <a:pos x="0" y="778"/>
                </a:cxn>
                <a:cxn ang="0">
                  <a:pos x="983" y="1347"/>
                </a:cxn>
                <a:cxn ang="0">
                  <a:pos x="1254" y="1557"/>
                </a:cxn>
                <a:cxn ang="0">
                  <a:pos x="1549" y="1602"/>
                </a:cxn>
                <a:cxn ang="0">
                  <a:pos x="1905" y="1767"/>
                </a:cxn>
                <a:cxn ang="0">
                  <a:pos x="2141" y="1936"/>
                </a:cxn>
                <a:cxn ang="0">
                  <a:pos x="2609" y="2096"/>
                </a:cxn>
                <a:cxn ang="0">
                  <a:pos x="2726" y="2291"/>
                </a:cxn>
                <a:cxn ang="0">
                  <a:pos x="2894" y="2335"/>
                </a:cxn>
                <a:cxn ang="0">
                  <a:pos x="3071" y="2460"/>
                </a:cxn>
                <a:cxn ang="0">
                  <a:pos x="3362" y="2560"/>
                </a:cxn>
                <a:cxn ang="0">
                  <a:pos x="3425" y="2355"/>
                </a:cxn>
                <a:cxn ang="0">
                  <a:pos x="3367" y="2186"/>
                </a:cxn>
                <a:cxn ang="0">
                  <a:pos x="3524" y="1816"/>
                </a:cxn>
                <a:cxn ang="0">
                  <a:pos x="3662" y="1767"/>
                </a:cxn>
                <a:cxn ang="0">
                  <a:pos x="3804" y="1772"/>
                </a:cxn>
                <a:cxn ang="0">
                  <a:pos x="3824" y="1617"/>
                </a:cxn>
                <a:cxn ang="0">
                  <a:pos x="3908" y="1502"/>
                </a:cxn>
                <a:cxn ang="0">
                  <a:pos x="3893" y="1258"/>
                </a:cxn>
                <a:cxn ang="0">
                  <a:pos x="3834" y="1123"/>
                </a:cxn>
                <a:cxn ang="0">
                  <a:pos x="3834" y="963"/>
                </a:cxn>
                <a:cxn ang="0">
                  <a:pos x="3735" y="808"/>
                </a:cxn>
                <a:cxn ang="0">
                  <a:pos x="3690" y="669"/>
                </a:cxn>
                <a:cxn ang="0">
                  <a:pos x="3630" y="582"/>
                </a:cxn>
                <a:cxn ang="0">
                  <a:pos x="3625" y="446"/>
                </a:cxn>
                <a:cxn ang="0">
                  <a:pos x="3479" y="434"/>
                </a:cxn>
                <a:cxn ang="0">
                  <a:pos x="3362" y="364"/>
                </a:cxn>
                <a:cxn ang="0">
                  <a:pos x="3143" y="439"/>
                </a:cxn>
                <a:cxn ang="0">
                  <a:pos x="2993" y="431"/>
                </a:cxn>
                <a:cxn ang="0">
                  <a:pos x="3010" y="271"/>
                </a:cxn>
                <a:cxn ang="0">
                  <a:pos x="2953" y="90"/>
                </a:cxn>
                <a:cxn ang="0">
                  <a:pos x="2818" y="1"/>
                </a:cxn>
                <a:cxn ang="0">
                  <a:pos x="2707" y="136"/>
                </a:cxn>
                <a:cxn ang="0">
                  <a:pos x="2547" y="186"/>
                </a:cxn>
                <a:cxn ang="0">
                  <a:pos x="2400" y="141"/>
                </a:cxn>
                <a:cxn ang="0">
                  <a:pos x="2386" y="60"/>
                </a:cxn>
                <a:cxn ang="0">
                  <a:pos x="2269" y="50"/>
                </a:cxn>
                <a:cxn ang="0">
                  <a:pos x="2195" y="0"/>
                </a:cxn>
                <a:cxn ang="0">
                  <a:pos x="2092" y="36"/>
                </a:cxn>
                <a:cxn ang="0">
                  <a:pos x="2017" y="121"/>
                </a:cxn>
                <a:cxn ang="0">
                  <a:pos x="1877" y="221"/>
                </a:cxn>
                <a:cxn ang="0">
                  <a:pos x="1827" y="572"/>
                </a:cxn>
                <a:cxn ang="0">
                  <a:pos x="1722" y="649"/>
                </a:cxn>
                <a:cxn ang="0">
                  <a:pos x="1668" y="747"/>
                </a:cxn>
                <a:cxn ang="0">
                  <a:pos x="1403" y="748"/>
                </a:cxn>
                <a:cxn ang="0">
                  <a:pos x="1129" y="808"/>
                </a:cxn>
                <a:cxn ang="0">
                  <a:pos x="1049" y="960"/>
                </a:cxn>
                <a:cxn ang="0">
                  <a:pos x="923" y="962"/>
                </a:cxn>
                <a:cxn ang="0">
                  <a:pos x="896" y="872"/>
                </a:cxn>
                <a:cxn ang="0">
                  <a:pos x="753" y="870"/>
                </a:cxn>
                <a:cxn ang="0">
                  <a:pos x="633" y="759"/>
                </a:cxn>
                <a:cxn ang="0">
                  <a:pos x="548" y="570"/>
                </a:cxn>
                <a:cxn ang="0">
                  <a:pos x="411" y="553"/>
                </a:cxn>
                <a:cxn ang="0">
                  <a:pos x="338" y="455"/>
                </a:cxn>
                <a:cxn ang="0">
                  <a:pos x="126" y="574"/>
                </a:cxn>
                <a:cxn ang="0">
                  <a:pos x="0" y="778"/>
                </a:cxn>
              </a:cxnLst>
              <a:rect l="0" t="0" r="r" b="b"/>
              <a:pathLst>
                <a:path w="3908" h="2560">
                  <a:moveTo>
                    <a:pt x="0" y="778"/>
                  </a:moveTo>
                  <a:lnTo>
                    <a:pt x="983" y="1347"/>
                  </a:lnTo>
                  <a:lnTo>
                    <a:pt x="1254" y="1557"/>
                  </a:lnTo>
                  <a:lnTo>
                    <a:pt x="1549" y="1602"/>
                  </a:lnTo>
                  <a:lnTo>
                    <a:pt x="1905" y="1767"/>
                  </a:lnTo>
                  <a:lnTo>
                    <a:pt x="2141" y="1936"/>
                  </a:lnTo>
                  <a:lnTo>
                    <a:pt x="2609" y="2096"/>
                  </a:lnTo>
                  <a:lnTo>
                    <a:pt x="2726" y="2291"/>
                  </a:lnTo>
                  <a:lnTo>
                    <a:pt x="2894" y="2335"/>
                  </a:lnTo>
                  <a:lnTo>
                    <a:pt x="3071" y="2460"/>
                  </a:lnTo>
                  <a:lnTo>
                    <a:pt x="3362" y="2560"/>
                  </a:lnTo>
                  <a:lnTo>
                    <a:pt x="3425" y="2355"/>
                  </a:lnTo>
                  <a:lnTo>
                    <a:pt x="3367" y="2186"/>
                  </a:lnTo>
                  <a:lnTo>
                    <a:pt x="3524" y="1816"/>
                  </a:lnTo>
                  <a:lnTo>
                    <a:pt x="3662" y="1767"/>
                  </a:lnTo>
                  <a:lnTo>
                    <a:pt x="3804" y="1772"/>
                  </a:lnTo>
                  <a:lnTo>
                    <a:pt x="3824" y="1617"/>
                  </a:lnTo>
                  <a:lnTo>
                    <a:pt x="3908" y="1502"/>
                  </a:lnTo>
                  <a:lnTo>
                    <a:pt x="3893" y="1258"/>
                  </a:lnTo>
                  <a:lnTo>
                    <a:pt x="3834" y="1123"/>
                  </a:lnTo>
                  <a:lnTo>
                    <a:pt x="3834" y="963"/>
                  </a:lnTo>
                  <a:lnTo>
                    <a:pt x="3735" y="808"/>
                  </a:lnTo>
                  <a:lnTo>
                    <a:pt x="3690" y="669"/>
                  </a:lnTo>
                  <a:lnTo>
                    <a:pt x="3630" y="582"/>
                  </a:lnTo>
                  <a:lnTo>
                    <a:pt x="3625" y="446"/>
                  </a:lnTo>
                  <a:lnTo>
                    <a:pt x="3479" y="434"/>
                  </a:lnTo>
                  <a:lnTo>
                    <a:pt x="3362" y="364"/>
                  </a:lnTo>
                  <a:lnTo>
                    <a:pt x="3143" y="439"/>
                  </a:lnTo>
                  <a:lnTo>
                    <a:pt x="2993" y="431"/>
                  </a:lnTo>
                  <a:lnTo>
                    <a:pt x="3010" y="271"/>
                  </a:lnTo>
                  <a:lnTo>
                    <a:pt x="2953" y="90"/>
                  </a:lnTo>
                  <a:lnTo>
                    <a:pt x="2818" y="1"/>
                  </a:lnTo>
                  <a:lnTo>
                    <a:pt x="2707" y="136"/>
                  </a:lnTo>
                  <a:lnTo>
                    <a:pt x="2547" y="186"/>
                  </a:lnTo>
                  <a:lnTo>
                    <a:pt x="2400" y="141"/>
                  </a:lnTo>
                  <a:lnTo>
                    <a:pt x="2386" y="60"/>
                  </a:lnTo>
                  <a:lnTo>
                    <a:pt x="2269" y="50"/>
                  </a:lnTo>
                  <a:lnTo>
                    <a:pt x="2195" y="0"/>
                  </a:lnTo>
                  <a:lnTo>
                    <a:pt x="2092" y="36"/>
                  </a:lnTo>
                  <a:lnTo>
                    <a:pt x="2017" y="121"/>
                  </a:lnTo>
                  <a:lnTo>
                    <a:pt x="1877" y="221"/>
                  </a:lnTo>
                  <a:lnTo>
                    <a:pt x="1827" y="572"/>
                  </a:lnTo>
                  <a:lnTo>
                    <a:pt x="1722" y="649"/>
                  </a:lnTo>
                  <a:lnTo>
                    <a:pt x="1668" y="747"/>
                  </a:lnTo>
                  <a:lnTo>
                    <a:pt x="1403" y="748"/>
                  </a:lnTo>
                  <a:lnTo>
                    <a:pt x="1129" y="808"/>
                  </a:lnTo>
                  <a:lnTo>
                    <a:pt x="1049" y="960"/>
                  </a:lnTo>
                  <a:lnTo>
                    <a:pt x="923" y="962"/>
                  </a:lnTo>
                  <a:lnTo>
                    <a:pt x="896" y="872"/>
                  </a:lnTo>
                  <a:lnTo>
                    <a:pt x="753" y="870"/>
                  </a:lnTo>
                  <a:lnTo>
                    <a:pt x="633" y="759"/>
                  </a:lnTo>
                  <a:lnTo>
                    <a:pt x="548" y="570"/>
                  </a:lnTo>
                  <a:lnTo>
                    <a:pt x="411" y="553"/>
                  </a:lnTo>
                  <a:lnTo>
                    <a:pt x="338" y="455"/>
                  </a:lnTo>
                  <a:lnTo>
                    <a:pt x="126" y="574"/>
                  </a:lnTo>
                  <a:lnTo>
                    <a:pt x="0" y="778"/>
                  </a:lnTo>
                  <a:close/>
                </a:path>
              </a:pathLst>
            </a:custGeom>
            <a:pattFill prst="pct60">
              <a:fgClr>
                <a:srgbClr val="CEDCED"/>
              </a:fgClr>
              <a:bgClr>
                <a:schemeClr val="bg1"/>
              </a:bgClr>
            </a:pattFill>
            <a:ln w="3175">
              <a:solidFill>
                <a:srgbClr val="7F7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0054"/>
              <a:endParaRPr lang="zh-CN" altLang="en-US" sz="1500" dirty="0">
                <a:solidFill>
                  <a:prstClr val="white"/>
                </a:solidFill>
              </a:endParaRPr>
            </a:p>
          </p:txBody>
        </p:sp>
        <p:sp>
          <p:nvSpPr>
            <p:cNvPr id="148" name="Freeform 125"/>
            <p:cNvSpPr>
              <a:spLocks/>
            </p:cNvSpPr>
            <p:nvPr/>
          </p:nvSpPr>
          <p:spPr bwMode="auto">
            <a:xfrm>
              <a:off x="3551238" y="4867275"/>
              <a:ext cx="558800" cy="1146175"/>
            </a:xfrm>
            <a:custGeom>
              <a:avLst/>
              <a:gdLst/>
              <a:ahLst/>
              <a:cxnLst>
                <a:cxn ang="0">
                  <a:pos x="1064" y="3280"/>
                </a:cxn>
                <a:cxn ang="0">
                  <a:pos x="897" y="3280"/>
                </a:cxn>
                <a:cxn ang="0">
                  <a:pos x="748" y="3100"/>
                </a:cxn>
                <a:cxn ang="0">
                  <a:pos x="662" y="2993"/>
                </a:cxn>
                <a:cxn ang="0">
                  <a:pos x="756" y="2825"/>
                </a:cxn>
                <a:cxn ang="0">
                  <a:pos x="571" y="2644"/>
                </a:cxn>
                <a:cxn ang="0">
                  <a:pos x="561" y="2456"/>
                </a:cxn>
                <a:cxn ang="0">
                  <a:pos x="414" y="2294"/>
                </a:cxn>
                <a:cxn ang="0">
                  <a:pos x="284" y="2346"/>
                </a:cxn>
                <a:cxn ang="0">
                  <a:pos x="165" y="2247"/>
                </a:cxn>
                <a:cxn ang="0">
                  <a:pos x="119" y="2140"/>
                </a:cxn>
                <a:cxn ang="0">
                  <a:pos x="118" y="2011"/>
                </a:cxn>
                <a:cxn ang="0">
                  <a:pos x="39" y="1892"/>
                </a:cxn>
                <a:cxn ang="0">
                  <a:pos x="3" y="1778"/>
                </a:cxn>
                <a:cxn ang="0">
                  <a:pos x="71" y="1700"/>
                </a:cxn>
                <a:cxn ang="0">
                  <a:pos x="98" y="1433"/>
                </a:cxn>
                <a:cxn ang="0">
                  <a:pos x="0" y="1317"/>
                </a:cxn>
                <a:cxn ang="0">
                  <a:pos x="83" y="1209"/>
                </a:cxn>
                <a:cxn ang="0">
                  <a:pos x="75" y="1085"/>
                </a:cxn>
                <a:cxn ang="0">
                  <a:pos x="217" y="1002"/>
                </a:cxn>
                <a:cxn ang="0">
                  <a:pos x="191" y="832"/>
                </a:cxn>
                <a:cxn ang="0">
                  <a:pos x="217" y="607"/>
                </a:cxn>
                <a:cxn ang="0">
                  <a:pos x="370" y="491"/>
                </a:cxn>
                <a:cxn ang="0">
                  <a:pos x="414" y="355"/>
                </a:cxn>
                <a:cxn ang="0">
                  <a:pos x="496" y="259"/>
                </a:cxn>
                <a:cxn ang="0">
                  <a:pos x="508" y="128"/>
                </a:cxn>
                <a:cxn ang="0">
                  <a:pos x="595" y="0"/>
                </a:cxn>
                <a:cxn ang="0">
                  <a:pos x="1067" y="251"/>
                </a:cxn>
                <a:cxn ang="0">
                  <a:pos x="1587" y="8"/>
                </a:cxn>
                <a:cxn ang="0">
                  <a:pos x="1589" y="142"/>
                </a:cxn>
                <a:cxn ang="0">
                  <a:pos x="1623" y="284"/>
                </a:cxn>
                <a:cxn ang="0">
                  <a:pos x="1597" y="418"/>
                </a:cxn>
                <a:cxn ang="0">
                  <a:pos x="1513" y="522"/>
                </a:cxn>
                <a:cxn ang="0">
                  <a:pos x="1587" y="654"/>
                </a:cxn>
                <a:cxn ang="0">
                  <a:pos x="1653" y="862"/>
                </a:cxn>
                <a:cxn ang="0">
                  <a:pos x="1585" y="932"/>
                </a:cxn>
                <a:cxn ang="0">
                  <a:pos x="1572" y="1049"/>
                </a:cxn>
                <a:cxn ang="0">
                  <a:pos x="1406" y="1181"/>
                </a:cxn>
                <a:cxn ang="0">
                  <a:pos x="1375" y="1305"/>
                </a:cxn>
                <a:cxn ang="0">
                  <a:pos x="1289" y="1388"/>
                </a:cxn>
                <a:cxn ang="0">
                  <a:pos x="1291" y="1504"/>
                </a:cxn>
                <a:cxn ang="0">
                  <a:pos x="1339" y="1608"/>
                </a:cxn>
                <a:cxn ang="0">
                  <a:pos x="1421" y="1660"/>
                </a:cxn>
                <a:cxn ang="0">
                  <a:pos x="1387" y="1748"/>
                </a:cxn>
                <a:cxn ang="0">
                  <a:pos x="1293" y="1812"/>
                </a:cxn>
                <a:cxn ang="0">
                  <a:pos x="1253" y="2084"/>
                </a:cxn>
                <a:cxn ang="0">
                  <a:pos x="1335" y="2312"/>
                </a:cxn>
                <a:cxn ang="0">
                  <a:pos x="1435" y="2442"/>
                </a:cxn>
                <a:cxn ang="0">
                  <a:pos x="1576" y="2498"/>
                </a:cxn>
                <a:cxn ang="0">
                  <a:pos x="1678" y="2570"/>
                </a:cxn>
                <a:cxn ang="0">
                  <a:pos x="1559" y="2658"/>
                </a:cxn>
                <a:cxn ang="0">
                  <a:pos x="1505" y="2806"/>
                </a:cxn>
                <a:cxn ang="0">
                  <a:pos x="1469" y="2965"/>
                </a:cxn>
                <a:cxn ang="0">
                  <a:pos x="1373" y="2882"/>
                </a:cxn>
                <a:cxn ang="0">
                  <a:pos x="1280" y="3061"/>
                </a:cxn>
                <a:cxn ang="0">
                  <a:pos x="1133" y="3174"/>
                </a:cxn>
                <a:cxn ang="0">
                  <a:pos x="1064" y="3280"/>
                </a:cxn>
              </a:cxnLst>
              <a:rect l="0" t="0" r="r" b="b"/>
              <a:pathLst>
                <a:path w="1678" h="3280">
                  <a:moveTo>
                    <a:pt x="1064" y="3280"/>
                  </a:moveTo>
                  <a:lnTo>
                    <a:pt x="897" y="3280"/>
                  </a:lnTo>
                  <a:lnTo>
                    <a:pt x="748" y="3100"/>
                  </a:lnTo>
                  <a:lnTo>
                    <a:pt x="662" y="2993"/>
                  </a:lnTo>
                  <a:lnTo>
                    <a:pt x="756" y="2825"/>
                  </a:lnTo>
                  <a:lnTo>
                    <a:pt x="571" y="2644"/>
                  </a:lnTo>
                  <a:lnTo>
                    <a:pt x="561" y="2456"/>
                  </a:lnTo>
                  <a:lnTo>
                    <a:pt x="414" y="2294"/>
                  </a:lnTo>
                  <a:lnTo>
                    <a:pt x="284" y="2346"/>
                  </a:lnTo>
                  <a:lnTo>
                    <a:pt x="165" y="2247"/>
                  </a:lnTo>
                  <a:lnTo>
                    <a:pt x="119" y="2140"/>
                  </a:lnTo>
                  <a:lnTo>
                    <a:pt x="118" y="2011"/>
                  </a:lnTo>
                  <a:lnTo>
                    <a:pt x="39" y="1892"/>
                  </a:lnTo>
                  <a:lnTo>
                    <a:pt x="3" y="1778"/>
                  </a:lnTo>
                  <a:lnTo>
                    <a:pt x="71" y="1700"/>
                  </a:lnTo>
                  <a:lnTo>
                    <a:pt x="98" y="1433"/>
                  </a:lnTo>
                  <a:lnTo>
                    <a:pt x="0" y="1317"/>
                  </a:lnTo>
                  <a:lnTo>
                    <a:pt x="83" y="1209"/>
                  </a:lnTo>
                  <a:lnTo>
                    <a:pt x="75" y="1085"/>
                  </a:lnTo>
                  <a:lnTo>
                    <a:pt x="217" y="1002"/>
                  </a:lnTo>
                  <a:lnTo>
                    <a:pt x="191" y="832"/>
                  </a:lnTo>
                  <a:lnTo>
                    <a:pt x="217" y="607"/>
                  </a:lnTo>
                  <a:lnTo>
                    <a:pt x="370" y="491"/>
                  </a:lnTo>
                  <a:lnTo>
                    <a:pt x="414" y="355"/>
                  </a:lnTo>
                  <a:lnTo>
                    <a:pt x="496" y="259"/>
                  </a:lnTo>
                  <a:lnTo>
                    <a:pt x="508" y="128"/>
                  </a:lnTo>
                  <a:lnTo>
                    <a:pt x="595" y="0"/>
                  </a:lnTo>
                  <a:lnTo>
                    <a:pt x="1067" y="251"/>
                  </a:lnTo>
                  <a:lnTo>
                    <a:pt x="1587" y="8"/>
                  </a:lnTo>
                  <a:lnTo>
                    <a:pt x="1589" y="142"/>
                  </a:lnTo>
                  <a:lnTo>
                    <a:pt x="1623" y="284"/>
                  </a:lnTo>
                  <a:lnTo>
                    <a:pt x="1597" y="418"/>
                  </a:lnTo>
                  <a:lnTo>
                    <a:pt x="1513" y="522"/>
                  </a:lnTo>
                  <a:lnTo>
                    <a:pt x="1587" y="654"/>
                  </a:lnTo>
                  <a:lnTo>
                    <a:pt x="1653" y="862"/>
                  </a:lnTo>
                  <a:lnTo>
                    <a:pt x="1585" y="932"/>
                  </a:lnTo>
                  <a:lnTo>
                    <a:pt x="1572" y="1049"/>
                  </a:lnTo>
                  <a:lnTo>
                    <a:pt x="1406" y="1181"/>
                  </a:lnTo>
                  <a:lnTo>
                    <a:pt x="1375" y="1305"/>
                  </a:lnTo>
                  <a:lnTo>
                    <a:pt x="1289" y="1388"/>
                  </a:lnTo>
                  <a:lnTo>
                    <a:pt x="1291" y="1504"/>
                  </a:lnTo>
                  <a:lnTo>
                    <a:pt x="1339" y="1608"/>
                  </a:lnTo>
                  <a:lnTo>
                    <a:pt x="1421" y="1660"/>
                  </a:lnTo>
                  <a:lnTo>
                    <a:pt x="1387" y="1748"/>
                  </a:lnTo>
                  <a:lnTo>
                    <a:pt x="1293" y="1812"/>
                  </a:lnTo>
                  <a:lnTo>
                    <a:pt x="1253" y="2084"/>
                  </a:lnTo>
                  <a:lnTo>
                    <a:pt x="1335" y="2312"/>
                  </a:lnTo>
                  <a:lnTo>
                    <a:pt x="1435" y="2442"/>
                  </a:lnTo>
                  <a:lnTo>
                    <a:pt x="1576" y="2498"/>
                  </a:lnTo>
                  <a:lnTo>
                    <a:pt x="1678" y="2570"/>
                  </a:lnTo>
                  <a:lnTo>
                    <a:pt x="1559" y="2658"/>
                  </a:lnTo>
                  <a:lnTo>
                    <a:pt x="1505" y="2806"/>
                  </a:lnTo>
                  <a:lnTo>
                    <a:pt x="1469" y="2965"/>
                  </a:lnTo>
                  <a:lnTo>
                    <a:pt x="1373" y="2882"/>
                  </a:lnTo>
                  <a:lnTo>
                    <a:pt x="1280" y="3061"/>
                  </a:lnTo>
                  <a:lnTo>
                    <a:pt x="1133" y="3174"/>
                  </a:lnTo>
                  <a:lnTo>
                    <a:pt x="1064" y="3280"/>
                  </a:lnTo>
                  <a:close/>
                </a:path>
              </a:pathLst>
            </a:custGeom>
            <a:pattFill prst="pct60">
              <a:fgClr>
                <a:srgbClr val="CEDCED"/>
              </a:fgClr>
              <a:bgClr>
                <a:schemeClr val="bg1"/>
              </a:bgClr>
            </a:pattFill>
            <a:ln w="3175">
              <a:solidFill>
                <a:srgbClr val="7F7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0054"/>
              <a:endParaRPr lang="zh-CN" altLang="en-US" sz="1500" dirty="0">
                <a:solidFill>
                  <a:prstClr val="white"/>
                </a:solidFill>
              </a:endParaRPr>
            </a:p>
          </p:txBody>
        </p:sp>
        <p:sp>
          <p:nvSpPr>
            <p:cNvPr id="154" name="Freeform 126"/>
            <p:cNvSpPr>
              <a:spLocks/>
            </p:cNvSpPr>
            <p:nvPr/>
          </p:nvSpPr>
          <p:spPr bwMode="auto">
            <a:xfrm>
              <a:off x="3463925" y="5654675"/>
              <a:ext cx="338138" cy="493713"/>
            </a:xfrm>
            <a:custGeom>
              <a:avLst/>
              <a:gdLst/>
              <a:ahLst/>
              <a:cxnLst>
                <a:cxn ang="0">
                  <a:pos x="173" y="1412"/>
                </a:cxn>
                <a:cxn ang="0">
                  <a:pos x="98" y="1361"/>
                </a:cxn>
                <a:cxn ang="0">
                  <a:pos x="28" y="1222"/>
                </a:cxn>
                <a:cxn ang="0">
                  <a:pos x="0" y="1038"/>
                </a:cxn>
                <a:cxn ang="0">
                  <a:pos x="51" y="875"/>
                </a:cxn>
                <a:cxn ang="0">
                  <a:pos x="3" y="737"/>
                </a:cxn>
                <a:cxn ang="0">
                  <a:pos x="132" y="443"/>
                </a:cxn>
                <a:cxn ang="0">
                  <a:pos x="243" y="404"/>
                </a:cxn>
                <a:cxn ang="0">
                  <a:pos x="356" y="408"/>
                </a:cxn>
                <a:cxn ang="0">
                  <a:pos x="370" y="288"/>
                </a:cxn>
                <a:cxn ang="0">
                  <a:pos x="437" y="189"/>
                </a:cxn>
                <a:cxn ang="0">
                  <a:pos x="426" y="0"/>
                </a:cxn>
                <a:cxn ang="0">
                  <a:pos x="543" y="95"/>
                </a:cxn>
                <a:cxn ang="0">
                  <a:pos x="674" y="44"/>
                </a:cxn>
                <a:cxn ang="0">
                  <a:pos x="819" y="204"/>
                </a:cxn>
                <a:cxn ang="0">
                  <a:pos x="831" y="392"/>
                </a:cxn>
                <a:cxn ang="0">
                  <a:pos x="1016" y="575"/>
                </a:cxn>
                <a:cxn ang="0">
                  <a:pos x="923" y="742"/>
                </a:cxn>
                <a:cxn ang="0">
                  <a:pos x="855" y="799"/>
                </a:cxn>
                <a:cxn ang="0">
                  <a:pos x="819" y="679"/>
                </a:cxn>
                <a:cxn ang="0">
                  <a:pos x="725" y="691"/>
                </a:cxn>
                <a:cxn ang="0">
                  <a:pos x="701" y="767"/>
                </a:cxn>
                <a:cxn ang="0">
                  <a:pos x="689" y="859"/>
                </a:cxn>
                <a:cxn ang="0">
                  <a:pos x="547" y="1018"/>
                </a:cxn>
                <a:cxn ang="0">
                  <a:pos x="323" y="1350"/>
                </a:cxn>
                <a:cxn ang="0">
                  <a:pos x="173" y="1412"/>
                </a:cxn>
              </a:cxnLst>
              <a:rect l="0" t="0" r="r" b="b"/>
              <a:pathLst>
                <a:path w="1016" h="1412">
                  <a:moveTo>
                    <a:pt x="173" y="1412"/>
                  </a:moveTo>
                  <a:lnTo>
                    <a:pt x="98" y="1361"/>
                  </a:lnTo>
                  <a:lnTo>
                    <a:pt x="28" y="1222"/>
                  </a:lnTo>
                  <a:lnTo>
                    <a:pt x="0" y="1038"/>
                  </a:lnTo>
                  <a:lnTo>
                    <a:pt x="51" y="875"/>
                  </a:lnTo>
                  <a:lnTo>
                    <a:pt x="3" y="737"/>
                  </a:lnTo>
                  <a:lnTo>
                    <a:pt x="132" y="443"/>
                  </a:lnTo>
                  <a:lnTo>
                    <a:pt x="243" y="404"/>
                  </a:lnTo>
                  <a:lnTo>
                    <a:pt x="356" y="408"/>
                  </a:lnTo>
                  <a:lnTo>
                    <a:pt x="370" y="288"/>
                  </a:lnTo>
                  <a:lnTo>
                    <a:pt x="437" y="189"/>
                  </a:lnTo>
                  <a:lnTo>
                    <a:pt x="426" y="0"/>
                  </a:lnTo>
                  <a:lnTo>
                    <a:pt x="543" y="95"/>
                  </a:lnTo>
                  <a:lnTo>
                    <a:pt x="674" y="44"/>
                  </a:lnTo>
                  <a:lnTo>
                    <a:pt x="819" y="204"/>
                  </a:lnTo>
                  <a:lnTo>
                    <a:pt x="831" y="392"/>
                  </a:lnTo>
                  <a:lnTo>
                    <a:pt x="1016" y="575"/>
                  </a:lnTo>
                  <a:lnTo>
                    <a:pt x="923" y="742"/>
                  </a:lnTo>
                  <a:lnTo>
                    <a:pt x="855" y="799"/>
                  </a:lnTo>
                  <a:lnTo>
                    <a:pt x="819" y="679"/>
                  </a:lnTo>
                  <a:lnTo>
                    <a:pt x="725" y="691"/>
                  </a:lnTo>
                  <a:lnTo>
                    <a:pt x="701" y="767"/>
                  </a:lnTo>
                  <a:lnTo>
                    <a:pt x="689" y="859"/>
                  </a:lnTo>
                  <a:lnTo>
                    <a:pt x="547" y="1018"/>
                  </a:lnTo>
                  <a:lnTo>
                    <a:pt x="323" y="1350"/>
                  </a:lnTo>
                  <a:lnTo>
                    <a:pt x="173" y="1412"/>
                  </a:lnTo>
                  <a:close/>
                </a:path>
              </a:pathLst>
            </a:custGeom>
            <a:pattFill prst="pct60">
              <a:fgClr>
                <a:srgbClr val="CEDCED"/>
              </a:fgClr>
              <a:bgClr>
                <a:schemeClr val="bg1"/>
              </a:bgClr>
            </a:pattFill>
            <a:ln w="3175">
              <a:solidFill>
                <a:srgbClr val="7F7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0054"/>
              <a:endParaRPr lang="zh-CN" altLang="en-US" sz="1500" dirty="0">
                <a:solidFill>
                  <a:prstClr val="white"/>
                </a:solidFill>
              </a:endParaRPr>
            </a:p>
          </p:txBody>
        </p:sp>
        <p:sp>
          <p:nvSpPr>
            <p:cNvPr id="155" name="Freeform 127"/>
            <p:cNvSpPr>
              <a:spLocks/>
            </p:cNvSpPr>
            <p:nvPr/>
          </p:nvSpPr>
          <p:spPr bwMode="auto">
            <a:xfrm>
              <a:off x="3522663" y="5891213"/>
              <a:ext cx="415925" cy="415925"/>
            </a:xfrm>
            <a:custGeom>
              <a:avLst/>
              <a:gdLst/>
              <a:ahLst/>
              <a:cxnLst>
                <a:cxn ang="0">
                  <a:pos x="1438" y="438"/>
                </a:cxn>
                <a:cxn ang="0">
                  <a:pos x="1559" y="601"/>
                </a:cxn>
                <a:cxn ang="0">
                  <a:pos x="1559" y="736"/>
                </a:cxn>
                <a:cxn ang="0">
                  <a:pos x="1438" y="777"/>
                </a:cxn>
                <a:cxn ang="0">
                  <a:pos x="1318" y="747"/>
                </a:cxn>
                <a:cxn ang="0">
                  <a:pos x="1244" y="896"/>
                </a:cxn>
                <a:cxn ang="0">
                  <a:pos x="1303" y="1202"/>
                </a:cxn>
                <a:cxn ang="0">
                  <a:pos x="1190" y="1346"/>
                </a:cxn>
                <a:cxn ang="0">
                  <a:pos x="1012" y="1426"/>
                </a:cxn>
                <a:cxn ang="0">
                  <a:pos x="761" y="1486"/>
                </a:cxn>
                <a:cxn ang="0">
                  <a:pos x="343" y="1212"/>
                </a:cxn>
                <a:cxn ang="0">
                  <a:pos x="283" y="1062"/>
                </a:cxn>
                <a:cxn ang="0">
                  <a:pos x="112" y="1047"/>
                </a:cxn>
                <a:cxn ang="0">
                  <a:pos x="0" y="918"/>
                </a:cxn>
                <a:cxn ang="0">
                  <a:pos x="186" y="840"/>
                </a:cxn>
                <a:cxn ang="0">
                  <a:pos x="472" y="417"/>
                </a:cxn>
                <a:cxn ang="0">
                  <a:pos x="643" y="228"/>
                </a:cxn>
                <a:cxn ang="0">
                  <a:pos x="657" y="117"/>
                </a:cxn>
                <a:cxn ang="0">
                  <a:pos x="687" y="14"/>
                </a:cxn>
                <a:cxn ang="0">
                  <a:pos x="803" y="0"/>
                </a:cxn>
                <a:cxn ang="0">
                  <a:pos x="852" y="152"/>
                </a:cxn>
                <a:cxn ang="0">
                  <a:pos x="934" y="78"/>
                </a:cxn>
                <a:cxn ang="0">
                  <a:pos x="1077" y="255"/>
                </a:cxn>
                <a:cxn ang="0">
                  <a:pos x="1230" y="440"/>
                </a:cxn>
                <a:cxn ang="0">
                  <a:pos x="1438" y="438"/>
                </a:cxn>
              </a:cxnLst>
              <a:rect l="0" t="0" r="r" b="b"/>
              <a:pathLst>
                <a:path w="1559" h="1486">
                  <a:moveTo>
                    <a:pt x="1438" y="438"/>
                  </a:moveTo>
                  <a:lnTo>
                    <a:pt x="1559" y="601"/>
                  </a:lnTo>
                  <a:lnTo>
                    <a:pt x="1559" y="736"/>
                  </a:lnTo>
                  <a:lnTo>
                    <a:pt x="1438" y="777"/>
                  </a:lnTo>
                  <a:lnTo>
                    <a:pt x="1318" y="747"/>
                  </a:lnTo>
                  <a:lnTo>
                    <a:pt x="1244" y="896"/>
                  </a:lnTo>
                  <a:lnTo>
                    <a:pt x="1303" y="1202"/>
                  </a:lnTo>
                  <a:lnTo>
                    <a:pt x="1190" y="1346"/>
                  </a:lnTo>
                  <a:lnTo>
                    <a:pt x="1012" y="1426"/>
                  </a:lnTo>
                  <a:lnTo>
                    <a:pt x="761" y="1486"/>
                  </a:lnTo>
                  <a:lnTo>
                    <a:pt x="343" y="1212"/>
                  </a:lnTo>
                  <a:lnTo>
                    <a:pt x="283" y="1062"/>
                  </a:lnTo>
                  <a:lnTo>
                    <a:pt x="112" y="1047"/>
                  </a:lnTo>
                  <a:lnTo>
                    <a:pt x="0" y="918"/>
                  </a:lnTo>
                  <a:lnTo>
                    <a:pt x="186" y="840"/>
                  </a:lnTo>
                  <a:lnTo>
                    <a:pt x="472" y="417"/>
                  </a:lnTo>
                  <a:lnTo>
                    <a:pt x="643" y="228"/>
                  </a:lnTo>
                  <a:lnTo>
                    <a:pt x="657" y="117"/>
                  </a:lnTo>
                  <a:lnTo>
                    <a:pt x="687" y="14"/>
                  </a:lnTo>
                  <a:lnTo>
                    <a:pt x="803" y="0"/>
                  </a:lnTo>
                  <a:lnTo>
                    <a:pt x="852" y="152"/>
                  </a:lnTo>
                  <a:lnTo>
                    <a:pt x="934" y="78"/>
                  </a:lnTo>
                  <a:lnTo>
                    <a:pt x="1077" y="255"/>
                  </a:lnTo>
                  <a:lnTo>
                    <a:pt x="1230" y="440"/>
                  </a:lnTo>
                  <a:lnTo>
                    <a:pt x="1438" y="438"/>
                  </a:lnTo>
                  <a:close/>
                </a:path>
              </a:pathLst>
            </a:custGeom>
            <a:pattFill prst="pct60">
              <a:fgClr>
                <a:srgbClr val="CEDCED"/>
              </a:fgClr>
              <a:bgClr>
                <a:schemeClr val="bg1"/>
              </a:bgClr>
            </a:pattFill>
            <a:ln w="3175">
              <a:solidFill>
                <a:srgbClr val="7F7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0054"/>
              <a:endParaRPr lang="zh-CN" altLang="en-US" sz="1500" dirty="0">
                <a:solidFill>
                  <a:prstClr val="white"/>
                </a:solidFill>
              </a:endParaRPr>
            </a:p>
          </p:txBody>
        </p:sp>
        <p:sp>
          <p:nvSpPr>
            <p:cNvPr id="156" name="Freeform 128"/>
            <p:cNvSpPr>
              <a:spLocks/>
            </p:cNvSpPr>
            <p:nvPr/>
          </p:nvSpPr>
          <p:spPr bwMode="auto">
            <a:xfrm>
              <a:off x="1433513" y="2592388"/>
              <a:ext cx="423863" cy="857250"/>
            </a:xfrm>
            <a:custGeom>
              <a:avLst/>
              <a:gdLst/>
              <a:ahLst/>
              <a:cxnLst>
                <a:cxn ang="0">
                  <a:pos x="187" y="409"/>
                </a:cxn>
                <a:cxn ang="0">
                  <a:pos x="51" y="544"/>
                </a:cxn>
                <a:cxn ang="0">
                  <a:pos x="37" y="689"/>
                </a:cxn>
                <a:cxn ang="0">
                  <a:pos x="76" y="842"/>
                </a:cxn>
                <a:cxn ang="0">
                  <a:pos x="17" y="1092"/>
                </a:cxn>
                <a:cxn ang="0">
                  <a:pos x="29" y="1292"/>
                </a:cxn>
                <a:cxn ang="0">
                  <a:pos x="163" y="1482"/>
                </a:cxn>
                <a:cxn ang="0">
                  <a:pos x="154" y="1633"/>
                </a:cxn>
                <a:cxn ang="0">
                  <a:pos x="0" y="1741"/>
                </a:cxn>
                <a:cxn ang="0">
                  <a:pos x="45" y="1906"/>
                </a:cxn>
                <a:cxn ang="0">
                  <a:pos x="134" y="2035"/>
                </a:cxn>
                <a:cxn ang="0">
                  <a:pos x="223" y="2070"/>
                </a:cxn>
                <a:cxn ang="0">
                  <a:pos x="120" y="2280"/>
                </a:cxn>
                <a:cxn ang="0">
                  <a:pos x="91" y="2683"/>
                </a:cxn>
                <a:cxn ang="0">
                  <a:pos x="313" y="2830"/>
                </a:cxn>
                <a:cxn ang="0">
                  <a:pos x="434" y="3027"/>
                </a:cxn>
                <a:cxn ang="0">
                  <a:pos x="606" y="2902"/>
                </a:cxn>
                <a:cxn ang="0">
                  <a:pos x="878" y="2919"/>
                </a:cxn>
                <a:cxn ang="0">
                  <a:pos x="1187" y="3067"/>
                </a:cxn>
                <a:cxn ang="0">
                  <a:pos x="1288" y="2955"/>
                </a:cxn>
                <a:cxn ang="0">
                  <a:pos x="1462" y="2962"/>
                </a:cxn>
                <a:cxn ang="0">
                  <a:pos x="1594" y="2770"/>
                </a:cxn>
                <a:cxn ang="0">
                  <a:pos x="1452" y="2480"/>
                </a:cxn>
                <a:cxn ang="0">
                  <a:pos x="1462" y="2348"/>
                </a:cxn>
                <a:cxn ang="0">
                  <a:pos x="1314" y="2005"/>
                </a:cxn>
                <a:cxn ang="0">
                  <a:pos x="1034" y="1681"/>
                </a:cxn>
                <a:cxn ang="0">
                  <a:pos x="847" y="1441"/>
                </a:cxn>
                <a:cxn ang="0">
                  <a:pos x="621" y="1202"/>
                </a:cxn>
                <a:cxn ang="0">
                  <a:pos x="724" y="1032"/>
                </a:cxn>
                <a:cxn ang="0">
                  <a:pos x="783" y="812"/>
                </a:cxn>
                <a:cxn ang="0">
                  <a:pos x="759" y="499"/>
                </a:cxn>
                <a:cxn ang="0">
                  <a:pos x="813" y="319"/>
                </a:cxn>
                <a:cxn ang="0">
                  <a:pos x="681" y="0"/>
                </a:cxn>
                <a:cxn ang="0">
                  <a:pos x="508" y="120"/>
                </a:cxn>
                <a:cxn ang="0">
                  <a:pos x="448" y="299"/>
                </a:cxn>
                <a:cxn ang="0">
                  <a:pos x="342" y="419"/>
                </a:cxn>
                <a:cxn ang="0">
                  <a:pos x="187" y="409"/>
                </a:cxn>
              </a:cxnLst>
              <a:rect l="0" t="0" r="r" b="b"/>
              <a:pathLst>
                <a:path w="1594" h="3067">
                  <a:moveTo>
                    <a:pt x="187" y="409"/>
                  </a:moveTo>
                  <a:lnTo>
                    <a:pt x="51" y="544"/>
                  </a:lnTo>
                  <a:lnTo>
                    <a:pt x="37" y="689"/>
                  </a:lnTo>
                  <a:lnTo>
                    <a:pt x="76" y="842"/>
                  </a:lnTo>
                  <a:lnTo>
                    <a:pt x="17" y="1092"/>
                  </a:lnTo>
                  <a:lnTo>
                    <a:pt x="29" y="1292"/>
                  </a:lnTo>
                  <a:lnTo>
                    <a:pt x="163" y="1482"/>
                  </a:lnTo>
                  <a:lnTo>
                    <a:pt x="154" y="1633"/>
                  </a:lnTo>
                  <a:lnTo>
                    <a:pt x="0" y="1741"/>
                  </a:lnTo>
                  <a:lnTo>
                    <a:pt x="45" y="1906"/>
                  </a:lnTo>
                  <a:lnTo>
                    <a:pt x="134" y="2035"/>
                  </a:lnTo>
                  <a:lnTo>
                    <a:pt x="223" y="2070"/>
                  </a:lnTo>
                  <a:lnTo>
                    <a:pt x="120" y="2280"/>
                  </a:lnTo>
                  <a:lnTo>
                    <a:pt x="91" y="2683"/>
                  </a:lnTo>
                  <a:lnTo>
                    <a:pt x="313" y="2830"/>
                  </a:lnTo>
                  <a:lnTo>
                    <a:pt x="434" y="3027"/>
                  </a:lnTo>
                  <a:lnTo>
                    <a:pt x="606" y="2902"/>
                  </a:lnTo>
                  <a:lnTo>
                    <a:pt x="878" y="2919"/>
                  </a:lnTo>
                  <a:lnTo>
                    <a:pt x="1187" y="3067"/>
                  </a:lnTo>
                  <a:lnTo>
                    <a:pt x="1288" y="2955"/>
                  </a:lnTo>
                  <a:lnTo>
                    <a:pt x="1462" y="2962"/>
                  </a:lnTo>
                  <a:lnTo>
                    <a:pt x="1594" y="2770"/>
                  </a:lnTo>
                  <a:lnTo>
                    <a:pt x="1452" y="2480"/>
                  </a:lnTo>
                  <a:lnTo>
                    <a:pt x="1462" y="2348"/>
                  </a:lnTo>
                  <a:lnTo>
                    <a:pt x="1314" y="2005"/>
                  </a:lnTo>
                  <a:lnTo>
                    <a:pt x="1034" y="1681"/>
                  </a:lnTo>
                  <a:lnTo>
                    <a:pt x="847" y="1441"/>
                  </a:lnTo>
                  <a:lnTo>
                    <a:pt x="621" y="1202"/>
                  </a:lnTo>
                  <a:lnTo>
                    <a:pt x="724" y="1032"/>
                  </a:lnTo>
                  <a:lnTo>
                    <a:pt x="783" y="812"/>
                  </a:lnTo>
                  <a:lnTo>
                    <a:pt x="759" y="499"/>
                  </a:lnTo>
                  <a:lnTo>
                    <a:pt x="813" y="319"/>
                  </a:lnTo>
                  <a:lnTo>
                    <a:pt x="681" y="0"/>
                  </a:lnTo>
                  <a:lnTo>
                    <a:pt x="508" y="120"/>
                  </a:lnTo>
                  <a:lnTo>
                    <a:pt x="448" y="299"/>
                  </a:lnTo>
                  <a:lnTo>
                    <a:pt x="342" y="419"/>
                  </a:lnTo>
                  <a:lnTo>
                    <a:pt x="187" y="409"/>
                  </a:lnTo>
                  <a:close/>
                </a:path>
              </a:pathLst>
            </a:custGeom>
            <a:pattFill prst="pct60">
              <a:fgClr>
                <a:srgbClr val="CEDCED"/>
              </a:fgClr>
              <a:bgClr>
                <a:schemeClr val="bg1"/>
              </a:bgClr>
            </a:pattFill>
            <a:ln w="3175">
              <a:solidFill>
                <a:srgbClr val="7F7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0054"/>
              <a:endParaRPr lang="zh-CN" altLang="en-US" sz="1500" dirty="0">
                <a:solidFill>
                  <a:prstClr val="white"/>
                </a:solidFill>
              </a:endParaRPr>
            </a:p>
          </p:txBody>
        </p:sp>
        <p:sp>
          <p:nvSpPr>
            <p:cNvPr id="158" name="Freeform 129"/>
            <p:cNvSpPr>
              <a:spLocks/>
            </p:cNvSpPr>
            <p:nvPr/>
          </p:nvSpPr>
          <p:spPr bwMode="auto">
            <a:xfrm>
              <a:off x="1860550" y="2798763"/>
              <a:ext cx="588963" cy="915988"/>
            </a:xfrm>
            <a:custGeom>
              <a:avLst/>
              <a:gdLst/>
              <a:ahLst/>
              <a:cxnLst>
                <a:cxn ang="0">
                  <a:pos x="67" y="0"/>
                </a:cxn>
                <a:cxn ang="0">
                  <a:pos x="18" y="150"/>
                </a:cxn>
                <a:cxn ang="0">
                  <a:pos x="121" y="548"/>
                </a:cxn>
                <a:cxn ang="0">
                  <a:pos x="226" y="641"/>
                </a:cxn>
                <a:cxn ang="0">
                  <a:pos x="451" y="720"/>
                </a:cxn>
                <a:cxn ang="0">
                  <a:pos x="594" y="961"/>
                </a:cxn>
                <a:cxn ang="0">
                  <a:pos x="291" y="1214"/>
                </a:cxn>
                <a:cxn ang="0">
                  <a:pos x="73" y="1237"/>
                </a:cxn>
                <a:cxn ang="0">
                  <a:pos x="0" y="1470"/>
                </a:cxn>
                <a:cxn ang="0">
                  <a:pos x="52" y="1602"/>
                </a:cxn>
                <a:cxn ang="0">
                  <a:pos x="141" y="1825"/>
                </a:cxn>
                <a:cxn ang="0">
                  <a:pos x="186" y="2022"/>
                </a:cxn>
                <a:cxn ang="0">
                  <a:pos x="288" y="2113"/>
                </a:cxn>
                <a:cxn ang="0">
                  <a:pos x="271" y="2288"/>
                </a:cxn>
                <a:cxn ang="0">
                  <a:pos x="343" y="2455"/>
                </a:cxn>
                <a:cxn ang="0">
                  <a:pos x="446" y="2635"/>
                </a:cxn>
                <a:cxn ang="0">
                  <a:pos x="675" y="2643"/>
                </a:cxn>
                <a:cxn ang="0">
                  <a:pos x="879" y="2768"/>
                </a:cxn>
                <a:cxn ang="0">
                  <a:pos x="858" y="2940"/>
                </a:cxn>
                <a:cxn ang="0">
                  <a:pos x="938" y="3068"/>
                </a:cxn>
                <a:cxn ang="0">
                  <a:pos x="1139" y="3153"/>
                </a:cxn>
                <a:cxn ang="0">
                  <a:pos x="1365" y="3164"/>
                </a:cxn>
                <a:cxn ang="0">
                  <a:pos x="1367" y="2994"/>
                </a:cxn>
                <a:cxn ang="0">
                  <a:pos x="1454" y="2989"/>
                </a:cxn>
                <a:cxn ang="0">
                  <a:pos x="1546" y="3203"/>
                </a:cxn>
                <a:cxn ang="0">
                  <a:pos x="1618" y="3272"/>
                </a:cxn>
                <a:cxn ang="0">
                  <a:pos x="1703" y="3199"/>
                </a:cxn>
                <a:cxn ang="0">
                  <a:pos x="1883" y="2829"/>
                </a:cxn>
                <a:cxn ang="0">
                  <a:pos x="1923" y="2604"/>
                </a:cxn>
                <a:cxn ang="0">
                  <a:pos x="1642" y="2046"/>
                </a:cxn>
                <a:cxn ang="0">
                  <a:pos x="1588" y="1781"/>
                </a:cxn>
                <a:cxn ang="0">
                  <a:pos x="1583" y="1542"/>
                </a:cxn>
                <a:cxn ang="0">
                  <a:pos x="1702" y="1343"/>
                </a:cxn>
                <a:cxn ang="0">
                  <a:pos x="1879" y="1358"/>
                </a:cxn>
                <a:cxn ang="0">
                  <a:pos x="2031" y="1542"/>
                </a:cxn>
                <a:cxn ang="0">
                  <a:pos x="2144" y="1403"/>
                </a:cxn>
                <a:cxn ang="0">
                  <a:pos x="2159" y="1297"/>
                </a:cxn>
                <a:cxn ang="0">
                  <a:pos x="2208" y="900"/>
                </a:cxn>
                <a:cxn ang="0">
                  <a:pos x="2047" y="790"/>
                </a:cxn>
                <a:cxn ang="0">
                  <a:pos x="1861" y="745"/>
                </a:cxn>
                <a:cxn ang="0">
                  <a:pos x="1568" y="728"/>
                </a:cxn>
                <a:cxn ang="0">
                  <a:pos x="1429" y="570"/>
                </a:cxn>
                <a:cxn ang="0">
                  <a:pos x="1307" y="539"/>
                </a:cxn>
                <a:cxn ang="0">
                  <a:pos x="1154" y="674"/>
                </a:cxn>
                <a:cxn ang="0">
                  <a:pos x="1009" y="596"/>
                </a:cxn>
                <a:cxn ang="0">
                  <a:pos x="941" y="420"/>
                </a:cxn>
                <a:cxn ang="0">
                  <a:pos x="791" y="314"/>
                </a:cxn>
                <a:cxn ang="0">
                  <a:pos x="569" y="329"/>
                </a:cxn>
                <a:cxn ang="0">
                  <a:pos x="436" y="234"/>
                </a:cxn>
                <a:cxn ang="0">
                  <a:pos x="343" y="120"/>
                </a:cxn>
                <a:cxn ang="0">
                  <a:pos x="186" y="105"/>
                </a:cxn>
                <a:cxn ang="0">
                  <a:pos x="67" y="0"/>
                </a:cxn>
              </a:cxnLst>
              <a:rect l="0" t="0" r="r" b="b"/>
              <a:pathLst>
                <a:path w="2208" h="3272">
                  <a:moveTo>
                    <a:pt x="67" y="0"/>
                  </a:moveTo>
                  <a:lnTo>
                    <a:pt x="18" y="150"/>
                  </a:lnTo>
                  <a:lnTo>
                    <a:pt x="121" y="548"/>
                  </a:lnTo>
                  <a:lnTo>
                    <a:pt x="226" y="641"/>
                  </a:lnTo>
                  <a:lnTo>
                    <a:pt x="451" y="720"/>
                  </a:lnTo>
                  <a:lnTo>
                    <a:pt x="594" y="961"/>
                  </a:lnTo>
                  <a:lnTo>
                    <a:pt x="291" y="1214"/>
                  </a:lnTo>
                  <a:lnTo>
                    <a:pt x="73" y="1237"/>
                  </a:lnTo>
                  <a:lnTo>
                    <a:pt x="0" y="1470"/>
                  </a:lnTo>
                  <a:lnTo>
                    <a:pt x="52" y="1602"/>
                  </a:lnTo>
                  <a:lnTo>
                    <a:pt x="141" y="1825"/>
                  </a:lnTo>
                  <a:lnTo>
                    <a:pt x="186" y="2022"/>
                  </a:lnTo>
                  <a:lnTo>
                    <a:pt x="288" y="2113"/>
                  </a:lnTo>
                  <a:lnTo>
                    <a:pt x="271" y="2288"/>
                  </a:lnTo>
                  <a:lnTo>
                    <a:pt x="343" y="2455"/>
                  </a:lnTo>
                  <a:lnTo>
                    <a:pt x="446" y="2635"/>
                  </a:lnTo>
                  <a:lnTo>
                    <a:pt x="675" y="2643"/>
                  </a:lnTo>
                  <a:lnTo>
                    <a:pt x="879" y="2768"/>
                  </a:lnTo>
                  <a:lnTo>
                    <a:pt x="858" y="2940"/>
                  </a:lnTo>
                  <a:lnTo>
                    <a:pt x="938" y="3068"/>
                  </a:lnTo>
                  <a:lnTo>
                    <a:pt x="1139" y="3153"/>
                  </a:lnTo>
                  <a:lnTo>
                    <a:pt x="1365" y="3164"/>
                  </a:lnTo>
                  <a:lnTo>
                    <a:pt x="1367" y="2994"/>
                  </a:lnTo>
                  <a:lnTo>
                    <a:pt x="1454" y="2989"/>
                  </a:lnTo>
                  <a:lnTo>
                    <a:pt x="1546" y="3203"/>
                  </a:lnTo>
                  <a:lnTo>
                    <a:pt x="1618" y="3272"/>
                  </a:lnTo>
                  <a:lnTo>
                    <a:pt x="1703" y="3199"/>
                  </a:lnTo>
                  <a:lnTo>
                    <a:pt x="1883" y="2829"/>
                  </a:lnTo>
                  <a:lnTo>
                    <a:pt x="1923" y="2604"/>
                  </a:lnTo>
                  <a:lnTo>
                    <a:pt x="1642" y="2046"/>
                  </a:lnTo>
                  <a:lnTo>
                    <a:pt x="1588" y="1781"/>
                  </a:lnTo>
                  <a:lnTo>
                    <a:pt x="1583" y="1542"/>
                  </a:lnTo>
                  <a:lnTo>
                    <a:pt x="1702" y="1343"/>
                  </a:lnTo>
                  <a:lnTo>
                    <a:pt x="1879" y="1358"/>
                  </a:lnTo>
                  <a:lnTo>
                    <a:pt x="2031" y="1542"/>
                  </a:lnTo>
                  <a:lnTo>
                    <a:pt x="2144" y="1403"/>
                  </a:lnTo>
                  <a:lnTo>
                    <a:pt x="2159" y="1297"/>
                  </a:lnTo>
                  <a:lnTo>
                    <a:pt x="2208" y="900"/>
                  </a:lnTo>
                  <a:lnTo>
                    <a:pt x="2047" y="790"/>
                  </a:lnTo>
                  <a:lnTo>
                    <a:pt x="1861" y="745"/>
                  </a:lnTo>
                  <a:lnTo>
                    <a:pt x="1568" y="728"/>
                  </a:lnTo>
                  <a:lnTo>
                    <a:pt x="1429" y="570"/>
                  </a:lnTo>
                  <a:lnTo>
                    <a:pt x="1307" y="539"/>
                  </a:lnTo>
                  <a:lnTo>
                    <a:pt x="1154" y="674"/>
                  </a:lnTo>
                  <a:lnTo>
                    <a:pt x="1009" y="596"/>
                  </a:lnTo>
                  <a:lnTo>
                    <a:pt x="941" y="420"/>
                  </a:lnTo>
                  <a:lnTo>
                    <a:pt x="791" y="314"/>
                  </a:lnTo>
                  <a:lnTo>
                    <a:pt x="569" y="329"/>
                  </a:lnTo>
                  <a:lnTo>
                    <a:pt x="436" y="234"/>
                  </a:lnTo>
                  <a:lnTo>
                    <a:pt x="343" y="120"/>
                  </a:lnTo>
                  <a:lnTo>
                    <a:pt x="186" y="105"/>
                  </a:lnTo>
                  <a:lnTo>
                    <a:pt x="67" y="0"/>
                  </a:lnTo>
                  <a:close/>
                </a:path>
              </a:pathLst>
            </a:custGeom>
            <a:pattFill prst="pct60">
              <a:fgClr>
                <a:srgbClr val="CEDCED"/>
              </a:fgClr>
              <a:bgClr>
                <a:schemeClr val="bg1"/>
              </a:bgClr>
            </a:pattFill>
            <a:ln w="3175">
              <a:solidFill>
                <a:srgbClr val="7F7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0054"/>
              <a:endParaRPr lang="zh-CN" altLang="en-US" sz="1500" dirty="0">
                <a:solidFill>
                  <a:prstClr val="white"/>
                </a:solidFill>
              </a:endParaRPr>
            </a:p>
          </p:txBody>
        </p:sp>
        <p:sp>
          <p:nvSpPr>
            <p:cNvPr id="161" name="Freeform 130"/>
            <p:cNvSpPr>
              <a:spLocks/>
            </p:cNvSpPr>
            <p:nvPr/>
          </p:nvSpPr>
          <p:spPr bwMode="auto">
            <a:xfrm>
              <a:off x="1598613" y="2160588"/>
              <a:ext cx="420688" cy="1089025"/>
            </a:xfrm>
            <a:custGeom>
              <a:avLst/>
              <a:gdLst/>
              <a:ahLst/>
              <a:cxnLst>
                <a:cxn ang="0">
                  <a:pos x="923" y="0"/>
                </a:cxn>
                <a:cxn ang="0">
                  <a:pos x="716" y="109"/>
                </a:cxn>
                <a:cxn ang="0">
                  <a:pos x="714" y="110"/>
                </a:cxn>
                <a:cxn ang="0">
                  <a:pos x="559" y="376"/>
                </a:cxn>
                <a:cxn ang="0">
                  <a:pos x="388" y="459"/>
                </a:cxn>
                <a:cxn ang="0">
                  <a:pos x="369" y="651"/>
                </a:cxn>
                <a:cxn ang="0">
                  <a:pos x="153" y="1020"/>
                </a:cxn>
                <a:cxn ang="0">
                  <a:pos x="59" y="1544"/>
                </a:cxn>
                <a:cxn ang="0">
                  <a:pos x="193" y="1863"/>
                </a:cxn>
                <a:cxn ang="0">
                  <a:pos x="140" y="2042"/>
                </a:cxn>
                <a:cxn ang="0">
                  <a:pos x="163" y="2355"/>
                </a:cxn>
                <a:cxn ang="0">
                  <a:pos x="104" y="2576"/>
                </a:cxn>
                <a:cxn ang="0">
                  <a:pos x="0" y="2740"/>
                </a:cxn>
                <a:cxn ang="0">
                  <a:pos x="236" y="2995"/>
                </a:cxn>
                <a:cxn ang="0">
                  <a:pos x="440" y="3258"/>
                </a:cxn>
                <a:cxn ang="0">
                  <a:pos x="693" y="3548"/>
                </a:cxn>
                <a:cxn ang="0">
                  <a:pos x="840" y="3890"/>
                </a:cxn>
                <a:cxn ang="0">
                  <a:pos x="1038" y="3878"/>
                </a:cxn>
                <a:cxn ang="0">
                  <a:pos x="988" y="3748"/>
                </a:cxn>
                <a:cxn ang="0">
                  <a:pos x="1058" y="3518"/>
                </a:cxn>
                <a:cxn ang="0">
                  <a:pos x="1275" y="3494"/>
                </a:cxn>
                <a:cxn ang="0">
                  <a:pos x="1580" y="3239"/>
                </a:cxn>
                <a:cxn ang="0">
                  <a:pos x="1438" y="3000"/>
                </a:cxn>
                <a:cxn ang="0">
                  <a:pos x="1216" y="2925"/>
                </a:cxn>
                <a:cxn ang="0">
                  <a:pos x="1108" y="2830"/>
                </a:cxn>
                <a:cxn ang="0">
                  <a:pos x="1004" y="2431"/>
                </a:cxn>
                <a:cxn ang="0">
                  <a:pos x="1054" y="2281"/>
                </a:cxn>
                <a:cxn ang="0">
                  <a:pos x="989" y="2128"/>
                </a:cxn>
                <a:cxn ang="0">
                  <a:pos x="975" y="1848"/>
                </a:cxn>
                <a:cxn ang="0">
                  <a:pos x="964" y="1673"/>
                </a:cxn>
                <a:cxn ang="0">
                  <a:pos x="1123" y="1364"/>
                </a:cxn>
                <a:cxn ang="0">
                  <a:pos x="1213" y="983"/>
                </a:cxn>
                <a:cxn ang="0">
                  <a:pos x="1085" y="754"/>
                </a:cxn>
                <a:cxn ang="0">
                  <a:pos x="1108" y="586"/>
                </a:cxn>
                <a:cxn ang="0">
                  <a:pos x="961" y="290"/>
                </a:cxn>
                <a:cxn ang="0">
                  <a:pos x="923" y="0"/>
                </a:cxn>
              </a:cxnLst>
              <a:rect l="0" t="0" r="r" b="b"/>
              <a:pathLst>
                <a:path w="1580" h="3890">
                  <a:moveTo>
                    <a:pt x="923" y="0"/>
                  </a:moveTo>
                  <a:lnTo>
                    <a:pt x="716" y="109"/>
                  </a:lnTo>
                  <a:lnTo>
                    <a:pt x="714" y="110"/>
                  </a:lnTo>
                  <a:lnTo>
                    <a:pt x="559" y="376"/>
                  </a:lnTo>
                  <a:lnTo>
                    <a:pt x="388" y="459"/>
                  </a:lnTo>
                  <a:lnTo>
                    <a:pt x="369" y="651"/>
                  </a:lnTo>
                  <a:lnTo>
                    <a:pt x="153" y="1020"/>
                  </a:lnTo>
                  <a:lnTo>
                    <a:pt x="59" y="1544"/>
                  </a:lnTo>
                  <a:lnTo>
                    <a:pt x="193" y="1863"/>
                  </a:lnTo>
                  <a:lnTo>
                    <a:pt x="140" y="2042"/>
                  </a:lnTo>
                  <a:lnTo>
                    <a:pt x="163" y="2355"/>
                  </a:lnTo>
                  <a:lnTo>
                    <a:pt x="104" y="2576"/>
                  </a:lnTo>
                  <a:lnTo>
                    <a:pt x="0" y="2740"/>
                  </a:lnTo>
                  <a:lnTo>
                    <a:pt x="236" y="2995"/>
                  </a:lnTo>
                  <a:lnTo>
                    <a:pt x="440" y="3258"/>
                  </a:lnTo>
                  <a:lnTo>
                    <a:pt x="693" y="3548"/>
                  </a:lnTo>
                  <a:lnTo>
                    <a:pt x="840" y="3890"/>
                  </a:lnTo>
                  <a:lnTo>
                    <a:pt x="1038" y="3878"/>
                  </a:lnTo>
                  <a:lnTo>
                    <a:pt x="988" y="3748"/>
                  </a:lnTo>
                  <a:lnTo>
                    <a:pt x="1058" y="3518"/>
                  </a:lnTo>
                  <a:lnTo>
                    <a:pt x="1275" y="3494"/>
                  </a:lnTo>
                  <a:lnTo>
                    <a:pt x="1580" y="3239"/>
                  </a:lnTo>
                  <a:lnTo>
                    <a:pt x="1438" y="3000"/>
                  </a:lnTo>
                  <a:lnTo>
                    <a:pt x="1216" y="2925"/>
                  </a:lnTo>
                  <a:lnTo>
                    <a:pt x="1108" y="2830"/>
                  </a:lnTo>
                  <a:lnTo>
                    <a:pt x="1004" y="2431"/>
                  </a:lnTo>
                  <a:lnTo>
                    <a:pt x="1054" y="2281"/>
                  </a:lnTo>
                  <a:lnTo>
                    <a:pt x="989" y="2128"/>
                  </a:lnTo>
                  <a:lnTo>
                    <a:pt x="975" y="1848"/>
                  </a:lnTo>
                  <a:lnTo>
                    <a:pt x="964" y="1673"/>
                  </a:lnTo>
                  <a:lnTo>
                    <a:pt x="1123" y="1364"/>
                  </a:lnTo>
                  <a:lnTo>
                    <a:pt x="1213" y="983"/>
                  </a:lnTo>
                  <a:lnTo>
                    <a:pt x="1085" y="754"/>
                  </a:lnTo>
                  <a:lnTo>
                    <a:pt x="1108" y="586"/>
                  </a:lnTo>
                  <a:lnTo>
                    <a:pt x="961" y="290"/>
                  </a:lnTo>
                  <a:lnTo>
                    <a:pt x="923" y="0"/>
                  </a:lnTo>
                  <a:close/>
                </a:path>
              </a:pathLst>
            </a:custGeom>
            <a:pattFill prst="pct60">
              <a:fgClr>
                <a:srgbClr val="CEDCED"/>
              </a:fgClr>
              <a:bgClr>
                <a:schemeClr val="bg1"/>
              </a:bgClr>
            </a:pattFill>
            <a:ln w="3175">
              <a:solidFill>
                <a:srgbClr val="7F7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0054"/>
              <a:endParaRPr lang="zh-CN" altLang="en-US" sz="1500" dirty="0">
                <a:solidFill>
                  <a:prstClr val="white"/>
                </a:solidFill>
              </a:endParaRPr>
            </a:p>
          </p:txBody>
        </p:sp>
        <p:sp>
          <p:nvSpPr>
            <p:cNvPr id="166" name="Freeform 131"/>
            <p:cNvSpPr>
              <a:spLocks/>
            </p:cNvSpPr>
            <p:nvPr/>
          </p:nvSpPr>
          <p:spPr bwMode="auto">
            <a:xfrm>
              <a:off x="936625" y="2425700"/>
              <a:ext cx="546100" cy="661988"/>
            </a:xfrm>
            <a:custGeom>
              <a:avLst/>
              <a:gdLst/>
              <a:ahLst/>
              <a:cxnLst>
                <a:cxn ang="0">
                  <a:pos x="300" y="41"/>
                </a:cxn>
                <a:cxn ang="0">
                  <a:pos x="30" y="525"/>
                </a:cxn>
                <a:cxn ang="0">
                  <a:pos x="0" y="793"/>
                </a:cxn>
                <a:cxn ang="0">
                  <a:pos x="325" y="1058"/>
                </a:cxn>
                <a:cxn ang="0">
                  <a:pos x="271" y="1148"/>
                </a:cxn>
                <a:cxn ang="0">
                  <a:pos x="148" y="1133"/>
                </a:cxn>
                <a:cxn ang="0">
                  <a:pos x="183" y="1301"/>
                </a:cxn>
                <a:cxn ang="0">
                  <a:pos x="419" y="1506"/>
                </a:cxn>
                <a:cxn ang="0">
                  <a:pos x="488" y="1685"/>
                </a:cxn>
                <a:cxn ang="0">
                  <a:pos x="448" y="1850"/>
                </a:cxn>
                <a:cxn ang="0">
                  <a:pos x="355" y="1895"/>
                </a:cxn>
                <a:cxn ang="0">
                  <a:pos x="236" y="1885"/>
                </a:cxn>
                <a:cxn ang="0">
                  <a:pos x="153" y="2005"/>
                </a:cxn>
                <a:cxn ang="0">
                  <a:pos x="193" y="2138"/>
                </a:cxn>
                <a:cxn ang="0">
                  <a:pos x="709" y="2363"/>
                </a:cxn>
                <a:cxn ang="0">
                  <a:pos x="920" y="1970"/>
                </a:cxn>
                <a:cxn ang="0">
                  <a:pos x="1113" y="1865"/>
                </a:cxn>
                <a:cxn ang="0">
                  <a:pos x="1352" y="1869"/>
                </a:cxn>
                <a:cxn ang="0">
                  <a:pos x="1329" y="1700"/>
                </a:cxn>
                <a:cxn ang="0">
                  <a:pos x="1408" y="1625"/>
                </a:cxn>
                <a:cxn ang="0">
                  <a:pos x="1508" y="1670"/>
                </a:cxn>
                <a:cxn ang="0">
                  <a:pos x="1585" y="1790"/>
                </a:cxn>
                <a:cxn ang="0">
                  <a:pos x="1670" y="1878"/>
                </a:cxn>
                <a:cxn ang="0">
                  <a:pos x="1890" y="1885"/>
                </a:cxn>
                <a:cxn ang="0">
                  <a:pos x="1875" y="1685"/>
                </a:cxn>
                <a:cxn ang="0">
                  <a:pos x="1935" y="1440"/>
                </a:cxn>
                <a:cxn ang="0">
                  <a:pos x="1895" y="1271"/>
                </a:cxn>
                <a:cxn ang="0">
                  <a:pos x="1911" y="1136"/>
                </a:cxn>
                <a:cxn ang="0">
                  <a:pos x="2046" y="999"/>
                </a:cxn>
                <a:cxn ang="0">
                  <a:pos x="1895" y="913"/>
                </a:cxn>
                <a:cxn ang="0">
                  <a:pos x="1764" y="751"/>
                </a:cxn>
                <a:cxn ang="0">
                  <a:pos x="1747" y="581"/>
                </a:cxn>
                <a:cxn ang="0">
                  <a:pos x="1630" y="506"/>
                </a:cxn>
                <a:cxn ang="0">
                  <a:pos x="1492" y="503"/>
                </a:cxn>
                <a:cxn ang="0">
                  <a:pos x="1138" y="355"/>
                </a:cxn>
                <a:cxn ang="0">
                  <a:pos x="943" y="510"/>
                </a:cxn>
                <a:cxn ang="0">
                  <a:pos x="828" y="466"/>
                </a:cxn>
                <a:cxn ang="0">
                  <a:pos x="886" y="330"/>
                </a:cxn>
                <a:cxn ang="0">
                  <a:pos x="813" y="264"/>
                </a:cxn>
                <a:cxn ang="0">
                  <a:pos x="849" y="0"/>
                </a:cxn>
                <a:cxn ang="0">
                  <a:pos x="635" y="61"/>
                </a:cxn>
                <a:cxn ang="0">
                  <a:pos x="300" y="41"/>
                </a:cxn>
              </a:cxnLst>
              <a:rect l="0" t="0" r="r" b="b"/>
              <a:pathLst>
                <a:path w="2046" h="2363">
                  <a:moveTo>
                    <a:pt x="300" y="41"/>
                  </a:moveTo>
                  <a:lnTo>
                    <a:pt x="30" y="525"/>
                  </a:lnTo>
                  <a:lnTo>
                    <a:pt x="0" y="793"/>
                  </a:lnTo>
                  <a:lnTo>
                    <a:pt x="325" y="1058"/>
                  </a:lnTo>
                  <a:lnTo>
                    <a:pt x="271" y="1148"/>
                  </a:lnTo>
                  <a:lnTo>
                    <a:pt x="148" y="1133"/>
                  </a:lnTo>
                  <a:lnTo>
                    <a:pt x="183" y="1301"/>
                  </a:lnTo>
                  <a:lnTo>
                    <a:pt x="419" y="1506"/>
                  </a:lnTo>
                  <a:lnTo>
                    <a:pt x="488" y="1685"/>
                  </a:lnTo>
                  <a:lnTo>
                    <a:pt x="448" y="1850"/>
                  </a:lnTo>
                  <a:lnTo>
                    <a:pt x="355" y="1895"/>
                  </a:lnTo>
                  <a:lnTo>
                    <a:pt x="236" y="1885"/>
                  </a:lnTo>
                  <a:lnTo>
                    <a:pt x="153" y="2005"/>
                  </a:lnTo>
                  <a:lnTo>
                    <a:pt x="193" y="2138"/>
                  </a:lnTo>
                  <a:lnTo>
                    <a:pt x="709" y="2363"/>
                  </a:lnTo>
                  <a:lnTo>
                    <a:pt x="920" y="1970"/>
                  </a:lnTo>
                  <a:lnTo>
                    <a:pt x="1113" y="1865"/>
                  </a:lnTo>
                  <a:lnTo>
                    <a:pt x="1352" y="1869"/>
                  </a:lnTo>
                  <a:lnTo>
                    <a:pt x="1329" y="1700"/>
                  </a:lnTo>
                  <a:lnTo>
                    <a:pt x="1408" y="1625"/>
                  </a:lnTo>
                  <a:lnTo>
                    <a:pt x="1508" y="1670"/>
                  </a:lnTo>
                  <a:lnTo>
                    <a:pt x="1585" y="1790"/>
                  </a:lnTo>
                  <a:lnTo>
                    <a:pt x="1670" y="1878"/>
                  </a:lnTo>
                  <a:lnTo>
                    <a:pt x="1890" y="1885"/>
                  </a:lnTo>
                  <a:lnTo>
                    <a:pt x="1875" y="1685"/>
                  </a:lnTo>
                  <a:lnTo>
                    <a:pt x="1935" y="1440"/>
                  </a:lnTo>
                  <a:lnTo>
                    <a:pt x="1895" y="1271"/>
                  </a:lnTo>
                  <a:lnTo>
                    <a:pt x="1911" y="1136"/>
                  </a:lnTo>
                  <a:lnTo>
                    <a:pt x="2046" y="999"/>
                  </a:lnTo>
                  <a:lnTo>
                    <a:pt x="1895" y="913"/>
                  </a:lnTo>
                  <a:lnTo>
                    <a:pt x="1764" y="751"/>
                  </a:lnTo>
                  <a:lnTo>
                    <a:pt x="1747" y="581"/>
                  </a:lnTo>
                  <a:lnTo>
                    <a:pt x="1630" y="506"/>
                  </a:lnTo>
                  <a:lnTo>
                    <a:pt x="1492" y="503"/>
                  </a:lnTo>
                  <a:lnTo>
                    <a:pt x="1138" y="355"/>
                  </a:lnTo>
                  <a:lnTo>
                    <a:pt x="943" y="510"/>
                  </a:lnTo>
                  <a:lnTo>
                    <a:pt x="828" y="466"/>
                  </a:lnTo>
                  <a:lnTo>
                    <a:pt x="886" y="330"/>
                  </a:lnTo>
                  <a:lnTo>
                    <a:pt x="813" y="264"/>
                  </a:lnTo>
                  <a:lnTo>
                    <a:pt x="849" y="0"/>
                  </a:lnTo>
                  <a:lnTo>
                    <a:pt x="635" y="61"/>
                  </a:lnTo>
                  <a:lnTo>
                    <a:pt x="300" y="41"/>
                  </a:lnTo>
                  <a:close/>
                </a:path>
              </a:pathLst>
            </a:custGeom>
            <a:pattFill prst="pct60">
              <a:fgClr>
                <a:srgbClr val="CEDCED"/>
              </a:fgClr>
              <a:bgClr>
                <a:schemeClr val="bg1"/>
              </a:bgClr>
            </a:pattFill>
            <a:ln w="3175">
              <a:solidFill>
                <a:srgbClr val="7F7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0054"/>
              <a:endParaRPr lang="zh-CN" altLang="en-US" sz="1500" dirty="0">
                <a:solidFill>
                  <a:prstClr val="white"/>
                </a:solidFill>
              </a:endParaRPr>
            </a:p>
          </p:txBody>
        </p:sp>
        <p:sp>
          <p:nvSpPr>
            <p:cNvPr id="167" name="Freeform 132"/>
            <p:cNvSpPr>
              <a:spLocks/>
            </p:cNvSpPr>
            <p:nvPr/>
          </p:nvSpPr>
          <p:spPr bwMode="auto">
            <a:xfrm>
              <a:off x="1017588" y="2290763"/>
              <a:ext cx="227013" cy="153988"/>
            </a:xfrm>
            <a:custGeom>
              <a:avLst/>
              <a:gdLst/>
              <a:ahLst/>
              <a:cxnLst>
                <a:cxn ang="0">
                  <a:pos x="672" y="0"/>
                </a:cxn>
                <a:cxn ang="0">
                  <a:pos x="379" y="151"/>
                </a:cxn>
                <a:cxn ang="0">
                  <a:pos x="147" y="374"/>
                </a:cxn>
                <a:cxn ang="0">
                  <a:pos x="0" y="523"/>
                </a:cxn>
                <a:cxn ang="0">
                  <a:pos x="330" y="546"/>
                </a:cxn>
                <a:cxn ang="0">
                  <a:pos x="551" y="481"/>
                </a:cxn>
                <a:cxn ang="0">
                  <a:pos x="680" y="501"/>
                </a:cxn>
                <a:cxn ang="0">
                  <a:pos x="852" y="412"/>
                </a:cxn>
                <a:cxn ang="0">
                  <a:pos x="782" y="275"/>
                </a:cxn>
                <a:cxn ang="0">
                  <a:pos x="752" y="111"/>
                </a:cxn>
                <a:cxn ang="0">
                  <a:pos x="672" y="0"/>
                </a:cxn>
              </a:cxnLst>
              <a:rect l="0" t="0" r="r" b="b"/>
              <a:pathLst>
                <a:path w="852" h="546">
                  <a:moveTo>
                    <a:pt x="672" y="0"/>
                  </a:moveTo>
                  <a:lnTo>
                    <a:pt x="379" y="151"/>
                  </a:lnTo>
                  <a:lnTo>
                    <a:pt x="147" y="374"/>
                  </a:lnTo>
                  <a:lnTo>
                    <a:pt x="0" y="523"/>
                  </a:lnTo>
                  <a:lnTo>
                    <a:pt x="330" y="546"/>
                  </a:lnTo>
                  <a:lnTo>
                    <a:pt x="551" y="481"/>
                  </a:lnTo>
                  <a:lnTo>
                    <a:pt x="680" y="501"/>
                  </a:lnTo>
                  <a:lnTo>
                    <a:pt x="852" y="412"/>
                  </a:lnTo>
                  <a:lnTo>
                    <a:pt x="782" y="275"/>
                  </a:lnTo>
                  <a:lnTo>
                    <a:pt x="752" y="111"/>
                  </a:lnTo>
                  <a:lnTo>
                    <a:pt x="672" y="0"/>
                  </a:lnTo>
                  <a:close/>
                </a:path>
              </a:pathLst>
            </a:custGeom>
            <a:pattFill prst="pct60">
              <a:fgClr>
                <a:srgbClr val="CEDCED"/>
              </a:fgClr>
              <a:bgClr>
                <a:schemeClr val="bg1"/>
              </a:bgClr>
            </a:pattFill>
            <a:ln w="3175">
              <a:solidFill>
                <a:srgbClr val="7F7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0054"/>
              <a:endParaRPr lang="zh-CN" altLang="en-US" sz="1500" dirty="0">
                <a:solidFill>
                  <a:prstClr val="white"/>
                </a:solidFill>
              </a:endParaRPr>
            </a:p>
          </p:txBody>
        </p:sp>
        <p:sp>
          <p:nvSpPr>
            <p:cNvPr id="168" name="Freeform 133"/>
            <p:cNvSpPr>
              <a:spLocks/>
            </p:cNvSpPr>
            <p:nvPr/>
          </p:nvSpPr>
          <p:spPr bwMode="auto">
            <a:xfrm>
              <a:off x="1844675" y="1374775"/>
              <a:ext cx="2001838" cy="2317750"/>
            </a:xfrm>
            <a:custGeom>
              <a:avLst/>
              <a:gdLst/>
              <a:ahLst/>
              <a:cxnLst>
                <a:cxn ang="0">
                  <a:pos x="2344" y="15"/>
                </a:cxn>
                <a:cxn ang="0">
                  <a:pos x="2920" y="145"/>
                </a:cxn>
                <a:cxn ang="0">
                  <a:pos x="3363" y="832"/>
                </a:cxn>
                <a:cxn ang="0">
                  <a:pos x="4155" y="1416"/>
                </a:cxn>
                <a:cxn ang="0">
                  <a:pos x="4259" y="1671"/>
                </a:cxn>
                <a:cxn ang="0">
                  <a:pos x="4559" y="1940"/>
                </a:cxn>
                <a:cxn ang="0">
                  <a:pos x="4750" y="2343"/>
                </a:cxn>
                <a:cxn ang="0">
                  <a:pos x="5444" y="2285"/>
                </a:cxn>
                <a:cxn ang="0">
                  <a:pos x="5784" y="2020"/>
                </a:cxn>
                <a:cxn ang="0">
                  <a:pos x="6153" y="2215"/>
                </a:cxn>
                <a:cxn ang="0">
                  <a:pos x="6582" y="2065"/>
                </a:cxn>
                <a:cxn ang="0">
                  <a:pos x="7054" y="2333"/>
                </a:cxn>
                <a:cxn ang="0">
                  <a:pos x="7417" y="2560"/>
                </a:cxn>
                <a:cxn ang="0">
                  <a:pos x="6962" y="3635"/>
                </a:cxn>
                <a:cxn ang="0">
                  <a:pos x="7203" y="3588"/>
                </a:cxn>
                <a:cxn ang="0">
                  <a:pos x="7468" y="4096"/>
                </a:cxn>
                <a:cxn ang="0">
                  <a:pos x="7109" y="3931"/>
                </a:cxn>
                <a:cxn ang="0">
                  <a:pos x="6857" y="3901"/>
                </a:cxn>
                <a:cxn ang="0">
                  <a:pos x="6568" y="4138"/>
                </a:cxn>
                <a:cxn ang="0">
                  <a:pos x="6134" y="4229"/>
                </a:cxn>
                <a:cxn ang="0">
                  <a:pos x="5543" y="4359"/>
                </a:cxn>
                <a:cxn ang="0">
                  <a:pos x="4958" y="4783"/>
                </a:cxn>
                <a:cxn ang="0">
                  <a:pos x="4657" y="5127"/>
                </a:cxn>
                <a:cxn ang="0">
                  <a:pos x="4573" y="5491"/>
                </a:cxn>
                <a:cxn ang="0">
                  <a:pos x="4412" y="5851"/>
                </a:cxn>
                <a:cxn ang="0">
                  <a:pos x="4455" y="6239"/>
                </a:cxn>
                <a:cxn ang="0">
                  <a:pos x="3909" y="6518"/>
                </a:cxn>
                <a:cxn ang="0">
                  <a:pos x="3860" y="6793"/>
                </a:cxn>
                <a:cxn ang="0">
                  <a:pos x="3904" y="6988"/>
                </a:cxn>
                <a:cxn ang="0">
                  <a:pos x="3689" y="7164"/>
                </a:cxn>
                <a:cxn ang="0">
                  <a:pos x="3363" y="7055"/>
                </a:cxn>
                <a:cxn ang="0">
                  <a:pos x="3051" y="6980"/>
                </a:cxn>
                <a:cxn ang="0">
                  <a:pos x="3111" y="7362"/>
                </a:cxn>
                <a:cxn ang="0">
                  <a:pos x="3004" y="7580"/>
                </a:cxn>
                <a:cxn ang="0">
                  <a:pos x="2605" y="7715"/>
                </a:cxn>
                <a:cxn ang="0">
                  <a:pos x="2221" y="7850"/>
                </a:cxn>
                <a:cxn ang="0">
                  <a:pos x="2343" y="8060"/>
                </a:cxn>
                <a:cxn ang="0">
                  <a:pos x="2101" y="8030"/>
                </a:cxn>
                <a:cxn ang="0">
                  <a:pos x="1767" y="8284"/>
                </a:cxn>
                <a:cxn ang="0">
                  <a:pos x="1985" y="7685"/>
                </a:cxn>
                <a:cxn ang="0">
                  <a:pos x="1651" y="6870"/>
                </a:cxn>
                <a:cxn ang="0">
                  <a:pos x="1762" y="6429"/>
                </a:cxn>
                <a:cxn ang="0">
                  <a:pos x="2093" y="6628"/>
                </a:cxn>
                <a:cxn ang="0">
                  <a:pos x="2270" y="5984"/>
                </a:cxn>
                <a:cxn ang="0">
                  <a:pos x="1925" y="5831"/>
                </a:cxn>
                <a:cxn ang="0">
                  <a:pos x="1487" y="5656"/>
                </a:cxn>
                <a:cxn ang="0">
                  <a:pos x="1216" y="5761"/>
                </a:cxn>
                <a:cxn ang="0">
                  <a:pos x="1000" y="5506"/>
                </a:cxn>
                <a:cxn ang="0">
                  <a:pos x="631" y="5417"/>
                </a:cxn>
                <a:cxn ang="0">
                  <a:pos x="407" y="5207"/>
                </a:cxn>
                <a:cxn ang="0">
                  <a:pos x="129" y="5086"/>
                </a:cxn>
                <a:cxn ang="0">
                  <a:pos x="40" y="4473"/>
                </a:cxn>
                <a:cxn ang="0">
                  <a:pos x="290" y="3797"/>
                </a:cxn>
                <a:cxn ang="0">
                  <a:pos x="184" y="3396"/>
                </a:cxn>
                <a:cxn ang="0">
                  <a:pos x="0" y="2808"/>
                </a:cxn>
                <a:cxn ang="0">
                  <a:pos x="735" y="2508"/>
                </a:cxn>
                <a:cxn ang="0">
                  <a:pos x="1369" y="2200"/>
                </a:cxn>
                <a:cxn ang="0">
                  <a:pos x="2206" y="1207"/>
                </a:cxn>
                <a:cxn ang="0">
                  <a:pos x="2344" y="852"/>
                </a:cxn>
                <a:cxn ang="0">
                  <a:pos x="2418" y="669"/>
                </a:cxn>
                <a:cxn ang="0">
                  <a:pos x="2280" y="284"/>
                </a:cxn>
              </a:cxnLst>
              <a:rect l="0" t="0" r="r" b="b"/>
              <a:pathLst>
                <a:path w="7507" h="8284">
                  <a:moveTo>
                    <a:pt x="2103" y="55"/>
                  </a:moveTo>
                  <a:lnTo>
                    <a:pt x="2344" y="15"/>
                  </a:lnTo>
                  <a:lnTo>
                    <a:pt x="2624" y="0"/>
                  </a:lnTo>
                  <a:lnTo>
                    <a:pt x="2920" y="145"/>
                  </a:lnTo>
                  <a:lnTo>
                    <a:pt x="3284" y="464"/>
                  </a:lnTo>
                  <a:lnTo>
                    <a:pt x="3363" y="832"/>
                  </a:lnTo>
                  <a:lnTo>
                    <a:pt x="4008" y="1177"/>
                  </a:lnTo>
                  <a:lnTo>
                    <a:pt x="4155" y="1416"/>
                  </a:lnTo>
                  <a:lnTo>
                    <a:pt x="4140" y="1586"/>
                  </a:lnTo>
                  <a:lnTo>
                    <a:pt x="4259" y="1671"/>
                  </a:lnTo>
                  <a:lnTo>
                    <a:pt x="4440" y="1686"/>
                  </a:lnTo>
                  <a:lnTo>
                    <a:pt x="4559" y="1940"/>
                  </a:lnTo>
                  <a:lnTo>
                    <a:pt x="4499" y="2090"/>
                  </a:lnTo>
                  <a:lnTo>
                    <a:pt x="4750" y="2343"/>
                  </a:lnTo>
                  <a:lnTo>
                    <a:pt x="4982" y="2275"/>
                  </a:lnTo>
                  <a:lnTo>
                    <a:pt x="5444" y="2285"/>
                  </a:lnTo>
                  <a:lnTo>
                    <a:pt x="5637" y="2180"/>
                  </a:lnTo>
                  <a:lnTo>
                    <a:pt x="5784" y="2020"/>
                  </a:lnTo>
                  <a:lnTo>
                    <a:pt x="5991" y="2060"/>
                  </a:lnTo>
                  <a:lnTo>
                    <a:pt x="6153" y="2215"/>
                  </a:lnTo>
                  <a:lnTo>
                    <a:pt x="6371" y="2200"/>
                  </a:lnTo>
                  <a:lnTo>
                    <a:pt x="6582" y="2065"/>
                  </a:lnTo>
                  <a:lnTo>
                    <a:pt x="6754" y="2110"/>
                  </a:lnTo>
                  <a:lnTo>
                    <a:pt x="7054" y="2333"/>
                  </a:lnTo>
                  <a:lnTo>
                    <a:pt x="7276" y="2408"/>
                  </a:lnTo>
                  <a:lnTo>
                    <a:pt x="7417" y="2560"/>
                  </a:lnTo>
                  <a:lnTo>
                    <a:pt x="6828" y="3496"/>
                  </a:lnTo>
                  <a:lnTo>
                    <a:pt x="6962" y="3635"/>
                  </a:lnTo>
                  <a:lnTo>
                    <a:pt x="7083" y="3591"/>
                  </a:lnTo>
                  <a:lnTo>
                    <a:pt x="7203" y="3588"/>
                  </a:lnTo>
                  <a:lnTo>
                    <a:pt x="7507" y="3975"/>
                  </a:lnTo>
                  <a:lnTo>
                    <a:pt x="7468" y="4096"/>
                  </a:lnTo>
                  <a:lnTo>
                    <a:pt x="7239" y="4052"/>
                  </a:lnTo>
                  <a:lnTo>
                    <a:pt x="7109" y="3931"/>
                  </a:lnTo>
                  <a:lnTo>
                    <a:pt x="6932" y="3961"/>
                  </a:lnTo>
                  <a:lnTo>
                    <a:pt x="6857" y="3901"/>
                  </a:lnTo>
                  <a:lnTo>
                    <a:pt x="6711" y="3987"/>
                  </a:lnTo>
                  <a:lnTo>
                    <a:pt x="6568" y="4138"/>
                  </a:lnTo>
                  <a:lnTo>
                    <a:pt x="6252" y="4140"/>
                  </a:lnTo>
                  <a:lnTo>
                    <a:pt x="6134" y="4229"/>
                  </a:lnTo>
                  <a:lnTo>
                    <a:pt x="5799" y="4244"/>
                  </a:lnTo>
                  <a:lnTo>
                    <a:pt x="5543" y="4359"/>
                  </a:lnTo>
                  <a:lnTo>
                    <a:pt x="5203" y="4573"/>
                  </a:lnTo>
                  <a:lnTo>
                    <a:pt x="4958" y="4783"/>
                  </a:lnTo>
                  <a:lnTo>
                    <a:pt x="4730" y="4828"/>
                  </a:lnTo>
                  <a:lnTo>
                    <a:pt x="4657" y="5127"/>
                  </a:lnTo>
                  <a:lnTo>
                    <a:pt x="4662" y="5252"/>
                  </a:lnTo>
                  <a:lnTo>
                    <a:pt x="4573" y="5491"/>
                  </a:lnTo>
                  <a:lnTo>
                    <a:pt x="4420" y="5681"/>
                  </a:lnTo>
                  <a:lnTo>
                    <a:pt x="4412" y="5851"/>
                  </a:lnTo>
                  <a:lnTo>
                    <a:pt x="4495" y="6084"/>
                  </a:lnTo>
                  <a:lnTo>
                    <a:pt x="4455" y="6239"/>
                  </a:lnTo>
                  <a:lnTo>
                    <a:pt x="4184" y="6309"/>
                  </a:lnTo>
                  <a:lnTo>
                    <a:pt x="3909" y="6518"/>
                  </a:lnTo>
                  <a:lnTo>
                    <a:pt x="3860" y="6638"/>
                  </a:lnTo>
                  <a:lnTo>
                    <a:pt x="3860" y="6793"/>
                  </a:lnTo>
                  <a:lnTo>
                    <a:pt x="3948" y="6923"/>
                  </a:lnTo>
                  <a:lnTo>
                    <a:pt x="3904" y="6988"/>
                  </a:lnTo>
                  <a:lnTo>
                    <a:pt x="3698" y="7012"/>
                  </a:lnTo>
                  <a:lnTo>
                    <a:pt x="3689" y="7164"/>
                  </a:lnTo>
                  <a:lnTo>
                    <a:pt x="3520" y="7087"/>
                  </a:lnTo>
                  <a:lnTo>
                    <a:pt x="3363" y="7055"/>
                  </a:lnTo>
                  <a:lnTo>
                    <a:pt x="3185" y="6973"/>
                  </a:lnTo>
                  <a:lnTo>
                    <a:pt x="3051" y="6980"/>
                  </a:lnTo>
                  <a:lnTo>
                    <a:pt x="3106" y="7257"/>
                  </a:lnTo>
                  <a:lnTo>
                    <a:pt x="3111" y="7362"/>
                  </a:lnTo>
                  <a:lnTo>
                    <a:pt x="3078" y="7494"/>
                  </a:lnTo>
                  <a:lnTo>
                    <a:pt x="3004" y="7580"/>
                  </a:lnTo>
                  <a:lnTo>
                    <a:pt x="2795" y="7617"/>
                  </a:lnTo>
                  <a:lnTo>
                    <a:pt x="2605" y="7715"/>
                  </a:lnTo>
                  <a:lnTo>
                    <a:pt x="2458" y="7735"/>
                  </a:lnTo>
                  <a:lnTo>
                    <a:pt x="2221" y="7850"/>
                  </a:lnTo>
                  <a:lnTo>
                    <a:pt x="2221" y="7970"/>
                  </a:lnTo>
                  <a:lnTo>
                    <a:pt x="2343" y="8060"/>
                  </a:lnTo>
                  <a:lnTo>
                    <a:pt x="2250" y="8124"/>
                  </a:lnTo>
                  <a:lnTo>
                    <a:pt x="2101" y="8030"/>
                  </a:lnTo>
                  <a:lnTo>
                    <a:pt x="1970" y="8184"/>
                  </a:lnTo>
                  <a:lnTo>
                    <a:pt x="1767" y="8284"/>
                  </a:lnTo>
                  <a:lnTo>
                    <a:pt x="1945" y="7915"/>
                  </a:lnTo>
                  <a:lnTo>
                    <a:pt x="1985" y="7685"/>
                  </a:lnTo>
                  <a:lnTo>
                    <a:pt x="1704" y="7132"/>
                  </a:lnTo>
                  <a:lnTo>
                    <a:pt x="1651" y="6870"/>
                  </a:lnTo>
                  <a:lnTo>
                    <a:pt x="1645" y="6624"/>
                  </a:lnTo>
                  <a:lnTo>
                    <a:pt x="1762" y="6429"/>
                  </a:lnTo>
                  <a:lnTo>
                    <a:pt x="1940" y="6444"/>
                  </a:lnTo>
                  <a:lnTo>
                    <a:pt x="2093" y="6628"/>
                  </a:lnTo>
                  <a:lnTo>
                    <a:pt x="2206" y="6488"/>
                  </a:lnTo>
                  <a:lnTo>
                    <a:pt x="2270" y="5984"/>
                  </a:lnTo>
                  <a:lnTo>
                    <a:pt x="2103" y="5876"/>
                  </a:lnTo>
                  <a:lnTo>
                    <a:pt x="1925" y="5831"/>
                  </a:lnTo>
                  <a:lnTo>
                    <a:pt x="1630" y="5816"/>
                  </a:lnTo>
                  <a:lnTo>
                    <a:pt x="1487" y="5656"/>
                  </a:lnTo>
                  <a:lnTo>
                    <a:pt x="1369" y="5626"/>
                  </a:lnTo>
                  <a:lnTo>
                    <a:pt x="1216" y="5761"/>
                  </a:lnTo>
                  <a:lnTo>
                    <a:pt x="1069" y="5681"/>
                  </a:lnTo>
                  <a:lnTo>
                    <a:pt x="1000" y="5506"/>
                  </a:lnTo>
                  <a:lnTo>
                    <a:pt x="852" y="5402"/>
                  </a:lnTo>
                  <a:lnTo>
                    <a:pt x="631" y="5417"/>
                  </a:lnTo>
                  <a:lnTo>
                    <a:pt x="504" y="5327"/>
                  </a:lnTo>
                  <a:lnTo>
                    <a:pt x="407" y="5207"/>
                  </a:lnTo>
                  <a:lnTo>
                    <a:pt x="247" y="5192"/>
                  </a:lnTo>
                  <a:lnTo>
                    <a:pt x="129" y="5086"/>
                  </a:lnTo>
                  <a:lnTo>
                    <a:pt x="62" y="4929"/>
                  </a:lnTo>
                  <a:lnTo>
                    <a:pt x="40" y="4473"/>
                  </a:lnTo>
                  <a:lnTo>
                    <a:pt x="201" y="4161"/>
                  </a:lnTo>
                  <a:lnTo>
                    <a:pt x="290" y="3797"/>
                  </a:lnTo>
                  <a:lnTo>
                    <a:pt x="162" y="3560"/>
                  </a:lnTo>
                  <a:lnTo>
                    <a:pt x="184" y="3396"/>
                  </a:lnTo>
                  <a:lnTo>
                    <a:pt x="35" y="3092"/>
                  </a:lnTo>
                  <a:lnTo>
                    <a:pt x="0" y="2808"/>
                  </a:lnTo>
                  <a:lnTo>
                    <a:pt x="365" y="2658"/>
                  </a:lnTo>
                  <a:lnTo>
                    <a:pt x="735" y="2508"/>
                  </a:lnTo>
                  <a:lnTo>
                    <a:pt x="1114" y="2408"/>
                  </a:lnTo>
                  <a:lnTo>
                    <a:pt x="1369" y="2200"/>
                  </a:lnTo>
                  <a:lnTo>
                    <a:pt x="2161" y="1401"/>
                  </a:lnTo>
                  <a:lnTo>
                    <a:pt x="2206" y="1207"/>
                  </a:lnTo>
                  <a:lnTo>
                    <a:pt x="2265" y="952"/>
                  </a:lnTo>
                  <a:lnTo>
                    <a:pt x="2344" y="852"/>
                  </a:lnTo>
                  <a:lnTo>
                    <a:pt x="2471" y="897"/>
                  </a:lnTo>
                  <a:lnTo>
                    <a:pt x="2418" y="669"/>
                  </a:lnTo>
                  <a:lnTo>
                    <a:pt x="2433" y="419"/>
                  </a:lnTo>
                  <a:lnTo>
                    <a:pt x="2280" y="284"/>
                  </a:lnTo>
                  <a:lnTo>
                    <a:pt x="2103" y="55"/>
                  </a:lnTo>
                  <a:close/>
                </a:path>
              </a:pathLst>
            </a:custGeom>
            <a:pattFill prst="pct60">
              <a:fgClr>
                <a:srgbClr val="CEDCED"/>
              </a:fgClr>
              <a:bgClr>
                <a:schemeClr val="bg1"/>
              </a:bgClr>
            </a:pattFill>
            <a:ln w="3175">
              <a:solidFill>
                <a:srgbClr val="7F7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0054"/>
              <a:endParaRPr lang="zh-CN" altLang="en-US" sz="1500" dirty="0">
                <a:solidFill>
                  <a:prstClr val="white"/>
                </a:solidFill>
              </a:endParaRPr>
            </a:p>
          </p:txBody>
        </p:sp>
        <p:sp>
          <p:nvSpPr>
            <p:cNvPr id="169" name="Freeform 134"/>
            <p:cNvSpPr>
              <a:spLocks/>
            </p:cNvSpPr>
            <p:nvPr/>
          </p:nvSpPr>
          <p:spPr bwMode="auto">
            <a:xfrm>
              <a:off x="1366838" y="3246438"/>
              <a:ext cx="744538" cy="538163"/>
            </a:xfrm>
            <a:custGeom>
              <a:avLst/>
              <a:gdLst/>
              <a:ahLst/>
              <a:cxnLst>
                <a:cxn ang="0">
                  <a:pos x="1032" y="1929"/>
                </a:cxn>
                <a:cxn ang="0">
                  <a:pos x="1210" y="1651"/>
                </a:cxn>
                <a:cxn ang="0">
                  <a:pos x="1375" y="1626"/>
                </a:cxn>
                <a:cxn ang="0">
                  <a:pos x="1446" y="1456"/>
                </a:cxn>
                <a:cxn ang="0">
                  <a:pos x="1495" y="1300"/>
                </a:cxn>
                <a:cxn ang="0">
                  <a:pos x="1704" y="1183"/>
                </a:cxn>
                <a:cxn ang="0">
                  <a:pos x="1755" y="1023"/>
                </a:cxn>
                <a:cxn ang="0">
                  <a:pos x="1984" y="1005"/>
                </a:cxn>
                <a:cxn ang="0">
                  <a:pos x="2319" y="1428"/>
                </a:cxn>
                <a:cxn ang="0">
                  <a:pos x="2542" y="1455"/>
                </a:cxn>
                <a:cxn ang="0">
                  <a:pos x="2692" y="1543"/>
                </a:cxn>
                <a:cxn ang="0">
                  <a:pos x="2796" y="1465"/>
                </a:cxn>
                <a:cxn ang="0">
                  <a:pos x="2715" y="1341"/>
                </a:cxn>
                <a:cxn ang="0">
                  <a:pos x="2737" y="1170"/>
                </a:cxn>
                <a:cxn ang="0">
                  <a:pos x="2532" y="1042"/>
                </a:cxn>
                <a:cxn ang="0">
                  <a:pos x="2301" y="1033"/>
                </a:cxn>
                <a:cxn ang="0">
                  <a:pos x="2200" y="859"/>
                </a:cxn>
                <a:cxn ang="0">
                  <a:pos x="2125" y="682"/>
                </a:cxn>
                <a:cxn ang="0">
                  <a:pos x="2145" y="513"/>
                </a:cxn>
                <a:cxn ang="0">
                  <a:pos x="2044" y="420"/>
                </a:cxn>
                <a:cxn ang="0">
                  <a:pos x="1996" y="217"/>
                </a:cxn>
                <a:cxn ang="0">
                  <a:pos x="1906" y="0"/>
                </a:cxn>
                <a:cxn ang="0">
                  <a:pos x="1713" y="12"/>
                </a:cxn>
                <a:cxn ang="0">
                  <a:pos x="1704" y="142"/>
                </a:cxn>
                <a:cxn ang="0">
                  <a:pos x="1845" y="429"/>
                </a:cxn>
                <a:cxn ang="0">
                  <a:pos x="1716" y="625"/>
                </a:cxn>
                <a:cxn ang="0">
                  <a:pos x="1542" y="615"/>
                </a:cxn>
                <a:cxn ang="0">
                  <a:pos x="1441" y="730"/>
                </a:cxn>
                <a:cxn ang="0">
                  <a:pos x="1131" y="582"/>
                </a:cxn>
                <a:cxn ang="0">
                  <a:pos x="858" y="565"/>
                </a:cxn>
                <a:cxn ang="0">
                  <a:pos x="688" y="690"/>
                </a:cxn>
                <a:cxn ang="0">
                  <a:pos x="564" y="495"/>
                </a:cxn>
                <a:cxn ang="0">
                  <a:pos x="340" y="343"/>
                </a:cxn>
                <a:cxn ang="0">
                  <a:pos x="355" y="154"/>
                </a:cxn>
                <a:cxn ang="0">
                  <a:pos x="160" y="82"/>
                </a:cxn>
                <a:cxn ang="0">
                  <a:pos x="0" y="181"/>
                </a:cxn>
                <a:cxn ang="0">
                  <a:pos x="192" y="579"/>
                </a:cxn>
                <a:cxn ang="0">
                  <a:pos x="376" y="909"/>
                </a:cxn>
                <a:cxn ang="0">
                  <a:pos x="597" y="1089"/>
                </a:cxn>
                <a:cxn ang="0">
                  <a:pos x="685" y="1315"/>
                </a:cxn>
                <a:cxn ang="0">
                  <a:pos x="909" y="1548"/>
                </a:cxn>
                <a:cxn ang="0">
                  <a:pos x="921" y="1758"/>
                </a:cxn>
                <a:cxn ang="0">
                  <a:pos x="1032" y="1929"/>
                </a:cxn>
              </a:cxnLst>
              <a:rect l="0" t="0" r="r" b="b"/>
              <a:pathLst>
                <a:path w="2796" h="1929">
                  <a:moveTo>
                    <a:pt x="1032" y="1929"/>
                  </a:moveTo>
                  <a:lnTo>
                    <a:pt x="1210" y="1651"/>
                  </a:lnTo>
                  <a:lnTo>
                    <a:pt x="1375" y="1626"/>
                  </a:lnTo>
                  <a:lnTo>
                    <a:pt x="1446" y="1456"/>
                  </a:lnTo>
                  <a:lnTo>
                    <a:pt x="1495" y="1300"/>
                  </a:lnTo>
                  <a:lnTo>
                    <a:pt x="1704" y="1183"/>
                  </a:lnTo>
                  <a:lnTo>
                    <a:pt x="1755" y="1023"/>
                  </a:lnTo>
                  <a:lnTo>
                    <a:pt x="1984" y="1005"/>
                  </a:lnTo>
                  <a:lnTo>
                    <a:pt x="2319" y="1428"/>
                  </a:lnTo>
                  <a:lnTo>
                    <a:pt x="2542" y="1455"/>
                  </a:lnTo>
                  <a:lnTo>
                    <a:pt x="2692" y="1543"/>
                  </a:lnTo>
                  <a:lnTo>
                    <a:pt x="2796" y="1465"/>
                  </a:lnTo>
                  <a:lnTo>
                    <a:pt x="2715" y="1341"/>
                  </a:lnTo>
                  <a:lnTo>
                    <a:pt x="2737" y="1170"/>
                  </a:lnTo>
                  <a:lnTo>
                    <a:pt x="2532" y="1042"/>
                  </a:lnTo>
                  <a:lnTo>
                    <a:pt x="2301" y="1033"/>
                  </a:lnTo>
                  <a:lnTo>
                    <a:pt x="2200" y="859"/>
                  </a:lnTo>
                  <a:lnTo>
                    <a:pt x="2125" y="682"/>
                  </a:lnTo>
                  <a:lnTo>
                    <a:pt x="2145" y="513"/>
                  </a:lnTo>
                  <a:lnTo>
                    <a:pt x="2044" y="420"/>
                  </a:lnTo>
                  <a:lnTo>
                    <a:pt x="1996" y="217"/>
                  </a:lnTo>
                  <a:lnTo>
                    <a:pt x="1906" y="0"/>
                  </a:lnTo>
                  <a:lnTo>
                    <a:pt x="1713" y="12"/>
                  </a:lnTo>
                  <a:lnTo>
                    <a:pt x="1704" y="142"/>
                  </a:lnTo>
                  <a:lnTo>
                    <a:pt x="1845" y="429"/>
                  </a:lnTo>
                  <a:lnTo>
                    <a:pt x="1716" y="625"/>
                  </a:lnTo>
                  <a:lnTo>
                    <a:pt x="1542" y="615"/>
                  </a:lnTo>
                  <a:lnTo>
                    <a:pt x="1441" y="730"/>
                  </a:lnTo>
                  <a:lnTo>
                    <a:pt x="1131" y="582"/>
                  </a:lnTo>
                  <a:lnTo>
                    <a:pt x="858" y="565"/>
                  </a:lnTo>
                  <a:lnTo>
                    <a:pt x="688" y="690"/>
                  </a:lnTo>
                  <a:lnTo>
                    <a:pt x="564" y="495"/>
                  </a:lnTo>
                  <a:lnTo>
                    <a:pt x="340" y="343"/>
                  </a:lnTo>
                  <a:lnTo>
                    <a:pt x="355" y="154"/>
                  </a:lnTo>
                  <a:lnTo>
                    <a:pt x="160" y="82"/>
                  </a:lnTo>
                  <a:lnTo>
                    <a:pt x="0" y="181"/>
                  </a:lnTo>
                  <a:lnTo>
                    <a:pt x="192" y="579"/>
                  </a:lnTo>
                  <a:lnTo>
                    <a:pt x="376" y="909"/>
                  </a:lnTo>
                  <a:lnTo>
                    <a:pt x="597" y="1089"/>
                  </a:lnTo>
                  <a:lnTo>
                    <a:pt x="685" y="1315"/>
                  </a:lnTo>
                  <a:lnTo>
                    <a:pt x="909" y="1548"/>
                  </a:lnTo>
                  <a:lnTo>
                    <a:pt x="921" y="1758"/>
                  </a:lnTo>
                  <a:lnTo>
                    <a:pt x="1032" y="1929"/>
                  </a:lnTo>
                  <a:close/>
                </a:path>
              </a:pathLst>
            </a:custGeom>
            <a:pattFill prst="pct60">
              <a:fgClr>
                <a:srgbClr val="CEDCED"/>
              </a:fgClr>
              <a:bgClr>
                <a:schemeClr val="bg1"/>
              </a:bgClr>
            </a:pattFill>
            <a:ln w="3175">
              <a:solidFill>
                <a:srgbClr val="7F7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0054"/>
              <a:endParaRPr lang="zh-CN" altLang="en-US" sz="1500" dirty="0">
                <a:solidFill>
                  <a:prstClr val="white"/>
                </a:solidFill>
              </a:endParaRPr>
            </a:p>
          </p:txBody>
        </p:sp>
        <p:sp>
          <p:nvSpPr>
            <p:cNvPr id="177" name="Freeform 135"/>
            <p:cNvSpPr>
              <a:spLocks/>
            </p:cNvSpPr>
            <p:nvPr/>
          </p:nvSpPr>
          <p:spPr bwMode="auto">
            <a:xfrm>
              <a:off x="1125538" y="2881313"/>
              <a:ext cx="366713" cy="415925"/>
            </a:xfrm>
            <a:custGeom>
              <a:avLst/>
              <a:gdLst/>
              <a:ahLst/>
              <a:cxnLst>
                <a:cxn ang="0">
                  <a:pos x="0" y="736"/>
                </a:cxn>
                <a:cxn ang="0">
                  <a:pos x="211" y="345"/>
                </a:cxn>
                <a:cxn ang="0">
                  <a:pos x="405" y="241"/>
                </a:cxn>
                <a:cxn ang="0">
                  <a:pos x="645" y="243"/>
                </a:cxn>
                <a:cxn ang="0">
                  <a:pos x="619" y="76"/>
                </a:cxn>
                <a:cxn ang="0">
                  <a:pos x="699" y="0"/>
                </a:cxn>
                <a:cxn ang="0">
                  <a:pos x="801" y="48"/>
                </a:cxn>
                <a:cxn ang="0">
                  <a:pos x="873" y="163"/>
                </a:cxn>
                <a:cxn ang="0">
                  <a:pos x="961" y="255"/>
                </a:cxn>
                <a:cxn ang="0">
                  <a:pos x="1179" y="259"/>
                </a:cxn>
                <a:cxn ang="0">
                  <a:pos x="1314" y="450"/>
                </a:cxn>
                <a:cxn ang="0">
                  <a:pos x="1305" y="600"/>
                </a:cxn>
                <a:cxn ang="0">
                  <a:pos x="1150" y="711"/>
                </a:cxn>
                <a:cxn ang="0">
                  <a:pos x="1197" y="873"/>
                </a:cxn>
                <a:cxn ang="0">
                  <a:pos x="1282" y="1003"/>
                </a:cxn>
                <a:cxn ang="0">
                  <a:pos x="1374" y="1039"/>
                </a:cxn>
                <a:cxn ang="0">
                  <a:pos x="1272" y="1252"/>
                </a:cxn>
                <a:cxn ang="0">
                  <a:pos x="1258" y="1461"/>
                </a:cxn>
                <a:cxn ang="0">
                  <a:pos x="1059" y="1386"/>
                </a:cxn>
                <a:cxn ang="0">
                  <a:pos x="903" y="1486"/>
                </a:cxn>
                <a:cxn ang="0">
                  <a:pos x="534" y="1024"/>
                </a:cxn>
                <a:cxn ang="0">
                  <a:pos x="0" y="736"/>
                </a:cxn>
              </a:cxnLst>
              <a:rect l="0" t="0" r="r" b="b"/>
              <a:pathLst>
                <a:path w="1374" h="1486">
                  <a:moveTo>
                    <a:pt x="0" y="736"/>
                  </a:moveTo>
                  <a:lnTo>
                    <a:pt x="211" y="345"/>
                  </a:lnTo>
                  <a:lnTo>
                    <a:pt x="405" y="241"/>
                  </a:lnTo>
                  <a:lnTo>
                    <a:pt x="645" y="243"/>
                  </a:lnTo>
                  <a:lnTo>
                    <a:pt x="619" y="76"/>
                  </a:lnTo>
                  <a:lnTo>
                    <a:pt x="699" y="0"/>
                  </a:lnTo>
                  <a:lnTo>
                    <a:pt x="801" y="48"/>
                  </a:lnTo>
                  <a:lnTo>
                    <a:pt x="873" y="163"/>
                  </a:lnTo>
                  <a:lnTo>
                    <a:pt x="961" y="255"/>
                  </a:lnTo>
                  <a:lnTo>
                    <a:pt x="1179" y="259"/>
                  </a:lnTo>
                  <a:lnTo>
                    <a:pt x="1314" y="450"/>
                  </a:lnTo>
                  <a:lnTo>
                    <a:pt x="1305" y="600"/>
                  </a:lnTo>
                  <a:lnTo>
                    <a:pt x="1150" y="711"/>
                  </a:lnTo>
                  <a:lnTo>
                    <a:pt x="1197" y="873"/>
                  </a:lnTo>
                  <a:lnTo>
                    <a:pt x="1282" y="1003"/>
                  </a:lnTo>
                  <a:lnTo>
                    <a:pt x="1374" y="1039"/>
                  </a:lnTo>
                  <a:lnTo>
                    <a:pt x="1272" y="1252"/>
                  </a:lnTo>
                  <a:lnTo>
                    <a:pt x="1258" y="1461"/>
                  </a:lnTo>
                  <a:lnTo>
                    <a:pt x="1059" y="1386"/>
                  </a:lnTo>
                  <a:lnTo>
                    <a:pt x="903" y="1486"/>
                  </a:lnTo>
                  <a:lnTo>
                    <a:pt x="534" y="1024"/>
                  </a:lnTo>
                  <a:lnTo>
                    <a:pt x="0" y="736"/>
                  </a:lnTo>
                  <a:close/>
                </a:path>
              </a:pathLst>
            </a:custGeom>
            <a:pattFill prst="pct60">
              <a:fgClr>
                <a:srgbClr val="CEDCED"/>
              </a:fgClr>
              <a:bgClr>
                <a:schemeClr val="bg1"/>
              </a:bgClr>
            </a:pattFill>
            <a:ln w="3175">
              <a:solidFill>
                <a:srgbClr val="7F7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0054"/>
              <a:endParaRPr lang="zh-CN" altLang="en-US" sz="1500" dirty="0">
                <a:solidFill>
                  <a:prstClr val="white"/>
                </a:solidFill>
              </a:endParaRPr>
            </a:p>
          </p:txBody>
        </p:sp>
        <p:sp>
          <p:nvSpPr>
            <p:cNvPr id="178" name="Freeform 136"/>
            <p:cNvSpPr>
              <a:spLocks/>
            </p:cNvSpPr>
            <p:nvPr/>
          </p:nvSpPr>
          <p:spPr bwMode="auto">
            <a:xfrm>
              <a:off x="2033588" y="4564063"/>
              <a:ext cx="47625" cy="74613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52" y="0"/>
                </a:cxn>
                <a:cxn ang="0">
                  <a:pos x="83" y="1"/>
                </a:cxn>
                <a:cxn ang="0">
                  <a:pos x="102" y="35"/>
                </a:cxn>
                <a:cxn ang="0">
                  <a:pos x="80" y="78"/>
                </a:cxn>
                <a:cxn ang="0">
                  <a:pos x="67" y="133"/>
                </a:cxn>
                <a:cxn ang="0">
                  <a:pos x="114" y="151"/>
                </a:cxn>
                <a:cxn ang="0">
                  <a:pos x="111" y="196"/>
                </a:cxn>
                <a:cxn ang="0">
                  <a:pos x="178" y="222"/>
                </a:cxn>
                <a:cxn ang="0">
                  <a:pos x="123" y="259"/>
                </a:cxn>
                <a:cxn ang="0">
                  <a:pos x="85" y="267"/>
                </a:cxn>
                <a:cxn ang="0">
                  <a:pos x="55" y="175"/>
                </a:cxn>
                <a:cxn ang="0">
                  <a:pos x="18" y="59"/>
                </a:cxn>
                <a:cxn ang="0">
                  <a:pos x="0" y="4"/>
                </a:cxn>
              </a:cxnLst>
              <a:rect l="0" t="0" r="r" b="b"/>
              <a:pathLst>
                <a:path w="178" h="267">
                  <a:moveTo>
                    <a:pt x="0" y="4"/>
                  </a:moveTo>
                  <a:lnTo>
                    <a:pt x="52" y="0"/>
                  </a:lnTo>
                  <a:lnTo>
                    <a:pt x="83" y="1"/>
                  </a:lnTo>
                  <a:lnTo>
                    <a:pt x="102" y="35"/>
                  </a:lnTo>
                  <a:lnTo>
                    <a:pt x="80" y="78"/>
                  </a:lnTo>
                  <a:lnTo>
                    <a:pt x="67" y="133"/>
                  </a:lnTo>
                  <a:lnTo>
                    <a:pt x="114" y="151"/>
                  </a:lnTo>
                  <a:lnTo>
                    <a:pt x="111" y="196"/>
                  </a:lnTo>
                  <a:lnTo>
                    <a:pt x="178" y="222"/>
                  </a:lnTo>
                  <a:lnTo>
                    <a:pt x="123" y="259"/>
                  </a:lnTo>
                  <a:lnTo>
                    <a:pt x="85" y="267"/>
                  </a:lnTo>
                  <a:lnTo>
                    <a:pt x="55" y="175"/>
                  </a:lnTo>
                  <a:lnTo>
                    <a:pt x="18" y="59"/>
                  </a:lnTo>
                  <a:lnTo>
                    <a:pt x="0" y="4"/>
                  </a:lnTo>
                  <a:close/>
                </a:path>
              </a:pathLst>
            </a:custGeom>
            <a:pattFill prst="pct60">
              <a:fgClr>
                <a:srgbClr val="CEDCED"/>
              </a:fgClr>
              <a:bgClr>
                <a:schemeClr val="bg1"/>
              </a:bgClr>
            </a:pattFill>
            <a:ln w="3175">
              <a:solidFill>
                <a:srgbClr val="7F7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0054"/>
              <a:endParaRPr lang="zh-CN" altLang="en-US" sz="1500" dirty="0">
                <a:solidFill>
                  <a:prstClr val="white"/>
                </a:solidFill>
              </a:endParaRPr>
            </a:p>
          </p:txBody>
        </p:sp>
      </p:grpSp>
      <p:sp>
        <p:nvSpPr>
          <p:cNvPr id="185" name="175 CuadroTexto"/>
          <p:cNvSpPr txBox="1"/>
          <p:nvPr/>
        </p:nvSpPr>
        <p:spPr>
          <a:xfrm>
            <a:off x="3830725" y="2221255"/>
            <a:ext cx="984383" cy="261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003" tIns="41002" rIns="82003" bIns="41002" rtlCol="0" anchor="ctr"/>
          <a:lstStyle>
            <a:defPPr>
              <a:defRPr lang="x-none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PE" sz="11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LORETO</a:t>
            </a:r>
            <a:endParaRPr lang="es-PE" sz="11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86" name="188 CuadroTexto"/>
          <p:cNvSpPr txBox="1"/>
          <p:nvPr/>
        </p:nvSpPr>
        <p:spPr>
          <a:xfrm>
            <a:off x="3004161" y="2520758"/>
            <a:ext cx="883754" cy="236693"/>
          </a:xfrm>
          <a:prstGeom prst="rect">
            <a:avLst/>
          </a:prstGeom>
          <a:noFill/>
        </p:spPr>
        <p:txBody>
          <a:bodyPr wrap="none" lIns="82003" tIns="41002" rIns="82003" bIns="41002" rtlCol="0">
            <a:spAutoFit/>
          </a:bodyPr>
          <a:lstStyle/>
          <a:p>
            <a:pPr algn="ctr"/>
            <a:r>
              <a:rPr lang="es-PE" sz="1000" dirty="0">
                <a:latin typeface="Calibri Light" panose="020F0302020204030204" pitchFamily="34" charset="0"/>
                <a:cs typeface="Calibri Light" panose="020F0302020204030204" pitchFamily="34" charset="0"/>
              </a:rPr>
              <a:t>AMAZONAS</a:t>
            </a:r>
            <a:endParaRPr lang="es-PE" sz="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02" name="175 CuadroTexto"/>
          <p:cNvSpPr txBox="1"/>
          <p:nvPr/>
        </p:nvSpPr>
        <p:spPr>
          <a:xfrm>
            <a:off x="5142887" y="2432041"/>
            <a:ext cx="493879" cy="421359"/>
          </a:xfrm>
          <a:prstGeom prst="rect">
            <a:avLst/>
          </a:prstGeom>
          <a:noFill/>
        </p:spPr>
        <p:txBody>
          <a:bodyPr wrap="square" lIns="82003" tIns="41002" rIns="82003" bIns="41002" rtlCol="0">
            <a:spAutoFit/>
          </a:bodyPr>
          <a:lstStyle>
            <a:defPPr>
              <a:defRPr lang="es-PE"/>
            </a:defPPr>
            <a:lvl1pPr>
              <a:defRPr sz="1400">
                <a:solidFill>
                  <a:srgbClr val="CC33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s-PE" sz="1100" dirty="0">
                <a:solidFill>
                  <a:srgbClr val="C00000"/>
                </a:solidFill>
              </a:rPr>
              <a:t>639</a:t>
            </a:r>
          </a:p>
          <a:p>
            <a:r>
              <a:rPr lang="es-PE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656</a:t>
            </a:r>
          </a:p>
        </p:txBody>
      </p:sp>
      <p:sp>
        <p:nvSpPr>
          <p:cNvPr id="203" name="175 CuadroTexto"/>
          <p:cNvSpPr txBox="1"/>
          <p:nvPr/>
        </p:nvSpPr>
        <p:spPr>
          <a:xfrm>
            <a:off x="3487668" y="2883652"/>
            <a:ext cx="657730" cy="390581"/>
          </a:xfrm>
          <a:prstGeom prst="rect">
            <a:avLst/>
          </a:prstGeom>
          <a:noFill/>
        </p:spPr>
        <p:txBody>
          <a:bodyPr wrap="none" lIns="82003" tIns="41002" rIns="82003" bIns="41002" rtlCol="0">
            <a:spAutoFit/>
          </a:bodyPr>
          <a:lstStyle/>
          <a:p>
            <a:pPr algn="ctr"/>
            <a:r>
              <a:rPr lang="es-PE" sz="1000" dirty="0">
                <a:ln w="76200"/>
                <a:latin typeface="Calibri Light" panose="020F0302020204030204" pitchFamily="34" charset="0"/>
                <a:cs typeface="Calibri Light" panose="020F0302020204030204" pitchFamily="34" charset="0"/>
              </a:rPr>
              <a:t>SAN </a:t>
            </a:r>
          </a:p>
          <a:p>
            <a:pPr algn="ctr"/>
            <a:r>
              <a:rPr lang="es-PE" sz="1000" dirty="0">
                <a:ln w="76200"/>
                <a:latin typeface="Calibri Light" panose="020F0302020204030204" pitchFamily="34" charset="0"/>
                <a:cs typeface="Calibri Light" panose="020F0302020204030204" pitchFamily="34" charset="0"/>
              </a:rPr>
              <a:t>MARTÍN</a:t>
            </a:r>
            <a:endParaRPr lang="es-PE" sz="800" dirty="0">
              <a:ln w="76200"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05" name="175 CuadroTexto"/>
          <p:cNvSpPr txBox="1"/>
          <p:nvPr/>
        </p:nvSpPr>
        <p:spPr>
          <a:xfrm>
            <a:off x="4952271" y="2858543"/>
            <a:ext cx="479796" cy="421359"/>
          </a:xfrm>
          <a:prstGeom prst="rect">
            <a:avLst/>
          </a:prstGeom>
          <a:noFill/>
          <a:ln>
            <a:noFill/>
          </a:ln>
        </p:spPr>
        <p:txBody>
          <a:bodyPr wrap="none" lIns="82003" tIns="41002" rIns="82003" bIns="41002" rtlCol="0">
            <a:spAutoFit/>
          </a:bodyPr>
          <a:lstStyle/>
          <a:p>
            <a:r>
              <a:rPr lang="es-PE" sz="1100" dirty="0">
                <a:ln w="76200"/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1121</a:t>
            </a:r>
          </a:p>
          <a:p>
            <a:r>
              <a:rPr lang="es-PE" sz="11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1024</a:t>
            </a:r>
          </a:p>
        </p:txBody>
      </p:sp>
      <p:sp>
        <p:nvSpPr>
          <p:cNvPr id="207" name="188 CuadroTexto"/>
          <p:cNvSpPr txBox="1"/>
          <p:nvPr/>
        </p:nvSpPr>
        <p:spPr>
          <a:xfrm>
            <a:off x="2821842" y="2960823"/>
            <a:ext cx="955889" cy="236693"/>
          </a:xfrm>
          <a:prstGeom prst="rect">
            <a:avLst/>
          </a:prstGeom>
          <a:noFill/>
        </p:spPr>
        <p:txBody>
          <a:bodyPr wrap="none" lIns="82003" tIns="41002" rIns="82003" bIns="41002" rtlCol="0">
            <a:spAutoFit/>
          </a:bodyPr>
          <a:lstStyle>
            <a:defPPr>
              <a:defRPr lang="es-PE"/>
            </a:defPPr>
            <a:lvl1pPr>
              <a:defRPr sz="1200">
                <a:ln w="76200"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s-PE" sz="1000" dirty="0"/>
              <a:t>CAJAMARCA</a:t>
            </a:r>
          </a:p>
        </p:txBody>
      </p:sp>
      <p:sp>
        <p:nvSpPr>
          <p:cNvPr id="208" name="175 CuadroTexto"/>
          <p:cNvSpPr txBox="1"/>
          <p:nvPr/>
        </p:nvSpPr>
        <p:spPr>
          <a:xfrm>
            <a:off x="1636623" y="2918730"/>
            <a:ext cx="479796" cy="421359"/>
          </a:xfrm>
          <a:prstGeom prst="rect">
            <a:avLst/>
          </a:prstGeom>
          <a:noFill/>
        </p:spPr>
        <p:txBody>
          <a:bodyPr wrap="none" lIns="82003" tIns="41002" rIns="82003" bIns="41002" rtlCol="0">
            <a:spAutoFit/>
          </a:bodyPr>
          <a:lstStyle>
            <a:defPPr>
              <a:defRPr lang="es-PE"/>
            </a:defPPr>
            <a:lvl1pPr>
              <a:defRPr sz="1400">
                <a:ln w="76200"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s-PE" sz="1100" dirty="0">
                <a:solidFill>
                  <a:srgbClr val="C00000"/>
                </a:solidFill>
              </a:rPr>
              <a:t>1367</a:t>
            </a:r>
          </a:p>
          <a:p>
            <a:r>
              <a:rPr lang="es-PE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1056</a:t>
            </a:r>
          </a:p>
        </p:txBody>
      </p:sp>
      <p:sp>
        <p:nvSpPr>
          <p:cNvPr id="210" name="175 CuadroTexto"/>
          <p:cNvSpPr txBox="1"/>
          <p:nvPr/>
        </p:nvSpPr>
        <p:spPr>
          <a:xfrm>
            <a:off x="4608354" y="3711631"/>
            <a:ext cx="712232" cy="236693"/>
          </a:xfrm>
          <a:prstGeom prst="rect">
            <a:avLst/>
          </a:prstGeom>
          <a:noFill/>
        </p:spPr>
        <p:txBody>
          <a:bodyPr wrap="none" lIns="82003" tIns="41002" rIns="82003" bIns="41002" rtlCol="0">
            <a:spAutoFit/>
          </a:bodyPr>
          <a:lstStyle>
            <a:defPPr>
              <a:defRPr lang="es-PE"/>
            </a:defPPr>
            <a:lvl1pPr>
              <a:defRPr sz="1200">
                <a:ln w="76200"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s-PE" sz="1000" dirty="0"/>
              <a:t>UCAYALI</a:t>
            </a:r>
          </a:p>
        </p:txBody>
      </p:sp>
      <p:sp>
        <p:nvSpPr>
          <p:cNvPr id="211" name="175 CuadroTexto"/>
          <p:cNvSpPr txBox="1"/>
          <p:nvPr/>
        </p:nvSpPr>
        <p:spPr>
          <a:xfrm>
            <a:off x="5909084" y="3624572"/>
            <a:ext cx="479796" cy="421359"/>
          </a:xfrm>
          <a:prstGeom prst="rect">
            <a:avLst/>
          </a:prstGeom>
          <a:noFill/>
          <a:ln>
            <a:noFill/>
          </a:ln>
        </p:spPr>
        <p:txBody>
          <a:bodyPr wrap="none" lIns="82003" tIns="41002" rIns="82003" bIns="41002" rtlCol="0">
            <a:spAutoFit/>
          </a:bodyPr>
          <a:lstStyle>
            <a:defPPr>
              <a:defRPr lang="es-PE"/>
            </a:defPPr>
            <a:lvl1pPr>
              <a:defRPr sz="1400">
                <a:ln w="76200"/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s-PE" sz="1100" dirty="0"/>
              <a:t>1805</a:t>
            </a:r>
          </a:p>
          <a:p>
            <a:r>
              <a:rPr lang="es-PE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1379</a:t>
            </a:r>
          </a:p>
        </p:txBody>
      </p:sp>
      <p:sp>
        <p:nvSpPr>
          <p:cNvPr id="213" name="175 CuadroTexto"/>
          <p:cNvSpPr txBox="1"/>
          <p:nvPr/>
        </p:nvSpPr>
        <p:spPr>
          <a:xfrm>
            <a:off x="5125182" y="4179388"/>
            <a:ext cx="1189927" cy="236693"/>
          </a:xfrm>
          <a:prstGeom prst="rect">
            <a:avLst/>
          </a:prstGeom>
          <a:noFill/>
        </p:spPr>
        <p:txBody>
          <a:bodyPr wrap="none" lIns="82003" tIns="41002" rIns="82003" bIns="41002" rtlCol="0">
            <a:spAutoFit/>
          </a:bodyPr>
          <a:lstStyle>
            <a:defPPr>
              <a:defRPr lang="es-PE"/>
            </a:defPPr>
            <a:lvl1pPr>
              <a:defRPr sz="1200">
                <a:ln w="76200"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s-PE" sz="1000" dirty="0"/>
              <a:t>MADRE DE DIOS</a:t>
            </a:r>
          </a:p>
        </p:txBody>
      </p:sp>
      <p:sp>
        <p:nvSpPr>
          <p:cNvPr id="214" name="175 CuadroTexto"/>
          <p:cNvSpPr txBox="1"/>
          <p:nvPr/>
        </p:nvSpPr>
        <p:spPr>
          <a:xfrm>
            <a:off x="6406111" y="4094554"/>
            <a:ext cx="401250" cy="421359"/>
          </a:xfrm>
          <a:prstGeom prst="rect">
            <a:avLst/>
          </a:prstGeom>
          <a:noFill/>
          <a:ln>
            <a:noFill/>
          </a:ln>
        </p:spPr>
        <p:txBody>
          <a:bodyPr wrap="none" lIns="82003" tIns="41002" rIns="82003" bIns="41002" rtlCol="0">
            <a:spAutoFit/>
          </a:bodyPr>
          <a:lstStyle>
            <a:defPPr>
              <a:defRPr lang="es-PE"/>
            </a:defPPr>
            <a:lvl1pPr>
              <a:defRPr sz="1600">
                <a:ln w="76200"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s-PE" sz="1100" dirty="0">
                <a:solidFill>
                  <a:srgbClr val="C00000"/>
                </a:solidFill>
              </a:rPr>
              <a:t>580</a:t>
            </a:r>
          </a:p>
          <a:p>
            <a:r>
              <a:rPr lang="es-PE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493</a:t>
            </a:r>
          </a:p>
        </p:txBody>
      </p:sp>
      <p:sp>
        <p:nvSpPr>
          <p:cNvPr id="215" name="175 CuadroTexto"/>
          <p:cNvSpPr txBox="1"/>
          <p:nvPr/>
        </p:nvSpPr>
        <p:spPr>
          <a:xfrm>
            <a:off x="5515752" y="5028984"/>
            <a:ext cx="535902" cy="236693"/>
          </a:xfrm>
          <a:prstGeom prst="rect">
            <a:avLst/>
          </a:prstGeom>
          <a:noFill/>
        </p:spPr>
        <p:txBody>
          <a:bodyPr wrap="none" lIns="82003" tIns="41002" rIns="82003" bIns="41002" rtlCol="0">
            <a:spAutoFit/>
          </a:bodyPr>
          <a:lstStyle>
            <a:defPPr>
              <a:defRPr lang="es-PE"/>
            </a:defPPr>
            <a:lvl1pPr>
              <a:defRPr sz="1200">
                <a:ln w="76200"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s-PE" sz="1000" dirty="0"/>
              <a:t>PUNO</a:t>
            </a:r>
          </a:p>
        </p:txBody>
      </p:sp>
      <p:sp>
        <p:nvSpPr>
          <p:cNvPr id="217" name="175 CuadroTexto"/>
          <p:cNvSpPr txBox="1"/>
          <p:nvPr/>
        </p:nvSpPr>
        <p:spPr>
          <a:xfrm>
            <a:off x="6082472" y="4944647"/>
            <a:ext cx="479796" cy="421359"/>
          </a:xfrm>
          <a:prstGeom prst="rect">
            <a:avLst/>
          </a:prstGeom>
          <a:noFill/>
          <a:ln>
            <a:noFill/>
          </a:ln>
        </p:spPr>
        <p:txBody>
          <a:bodyPr wrap="none" lIns="82003" tIns="41002" rIns="82003" bIns="41002" rtlCol="0">
            <a:spAutoFit/>
          </a:bodyPr>
          <a:lstStyle>
            <a:defPPr>
              <a:defRPr lang="es-PE"/>
            </a:defPPr>
            <a:lvl1pPr>
              <a:defRPr sz="1600">
                <a:ln w="76200"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s-PE" sz="1100" dirty="0">
                <a:solidFill>
                  <a:srgbClr val="C00000"/>
                </a:solidFill>
              </a:rPr>
              <a:t>1695</a:t>
            </a:r>
          </a:p>
          <a:p>
            <a:r>
              <a:rPr lang="es-PE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1264</a:t>
            </a:r>
          </a:p>
        </p:txBody>
      </p:sp>
      <p:sp>
        <p:nvSpPr>
          <p:cNvPr id="219" name="175 CuadroTexto"/>
          <p:cNvSpPr txBox="1"/>
          <p:nvPr/>
        </p:nvSpPr>
        <p:spPr>
          <a:xfrm>
            <a:off x="4866576" y="4420039"/>
            <a:ext cx="628876" cy="236693"/>
          </a:xfrm>
          <a:prstGeom prst="rect">
            <a:avLst/>
          </a:prstGeom>
          <a:noFill/>
        </p:spPr>
        <p:txBody>
          <a:bodyPr wrap="none" lIns="82003" tIns="41002" rIns="82003" bIns="41002" rtlCol="0">
            <a:spAutoFit/>
          </a:bodyPr>
          <a:lstStyle>
            <a:defPPr>
              <a:defRPr lang="es-PE"/>
            </a:defPPr>
            <a:lvl1pPr>
              <a:defRPr sz="1200">
                <a:ln w="76200"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s-PE" sz="1000" dirty="0"/>
              <a:t>CUSCO</a:t>
            </a:r>
          </a:p>
        </p:txBody>
      </p:sp>
      <p:sp>
        <p:nvSpPr>
          <p:cNvPr id="220" name="175 CuadroTexto"/>
          <p:cNvSpPr txBox="1"/>
          <p:nvPr/>
        </p:nvSpPr>
        <p:spPr>
          <a:xfrm>
            <a:off x="6601393" y="4349163"/>
            <a:ext cx="479796" cy="421359"/>
          </a:xfrm>
          <a:prstGeom prst="rect">
            <a:avLst/>
          </a:prstGeom>
          <a:noFill/>
          <a:ln>
            <a:noFill/>
          </a:ln>
        </p:spPr>
        <p:txBody>
          <a:bodyPr wrap="none" lIns="82003" tIns="41002" rIns="82003" bIns="41002" rtlCol="0">
            <a:spAutoFit/>
          </a:bodyPr>
          <a:lstStyle>
            <a:defPPr>
              <a:defRPr lang="es-PE"/>
            </a:defPPr>
            <a:lvl1pPr>
              <a:defRPr sz="1600">
                <a:ln w="76200"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s-PE" sz="1100" dirty="0">
                <a:solidFill>
                  <a:srgbClr val="C00000"/>
                </a:solidFill>
              </a:rPr>
              <a:t>2381</a:t>
            </a:r>
          </a:p>
          <a:p>
            <a:r>
              <a:rPr lang="es-PE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1496</a:t>
            </a:r>
          </a:p>
        </p:txBody>
      </p:sp>
      <p:sp>
        <p:nvSpPr>
          <p:cNvPr id="221" name="175 CuadroTexto"/>
          <p:cNvSpPr txBox="1"/>
          <p:nvPr/>
        </p:nvSpPr>
        <p:spPr>
          <a:xfrm>
            <a:off x="5952537" y="5545853"/>
            <a:ext cx="401250" cy="421359"/>
          </a:xfrm>
          <a:prstGeom prst="rect">
            <a:avLst/>
          </a:prstGeom>
          <a:noFill/>
          <a:ln>
            <a:noFill/>
          </a:ln>
        </p:spPr>
        <p:txBody>
          <a:bodyPr wrap="none" lIns="82003" tIns="41002" rIns="82003" bIns="41002" rtlCol="0">
            <a:spAutoFit/>
          </a:bodyPr>
          <a:lstStyle>
            <a:defPPr>
              <a:defRPr lang="es-PE"/>
            </a:defPPr>
            <a:lvl1pPr>
              <a:defRPr sz="1600">
                <a:ln w="76200"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s-PE" sz="1100" dirty="0">
                <a:solidFill>
                  <a:srgbClr val="C00000"/>
                </a:solidFill>
              </a:rPr>
              <a:t>709</a:t>
            </a:r>
          </a:p>
          <a:p>
            <a:r>
              <a:rPr lang="es-PE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494</a:t>
            </a:r>
          </a:p>
        </p:txBody>
      </p:sp>
      <p:sp>
        <p:nvSpPr>
          <p:cNvPr id="222" name="175 CuadroTexto"/>
          <p:cNvSpPr txBox="1"/>
          <p:nvPr/>
        </p:nvSpPr>
        <p:spPr>
          <a:xfrm>
            <a:off x="5407740" y="5620053"/>
            <a:ext cx="600022" cy="236693"/>
          </a:xfrm>
          <a:prstGeom prst="rect">
            <a:avLst/>
          </a:prstGeom>
          <a:noFill/>
        </p:spPr>
        <p:txBody>
          <a:bodyPr wrap="none" lIns="82003" tIns="41002" rIns="82003" bIns="41002" rtlCol="0">
            <a:spAutoFit/>
          </a:bodyPr>
          <a:lstStyle>
            <a:defPPr>
              <a:defRPr lang="es-PE"/>
            </a:defPPr>
            <a:lvl1pPr>
              <a:defRPr sz="1200">
                <a:ln w="76200"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s-PE" sz="1000" dirty="0"/>
              <a:t>TACNA</a:t>
            </a:r>
          </a:p>
        </p:txBody>
      </p:sp>
      <p:sp>
        <p:nvSpPr>
          <p:cNvPr id="224" name="175 CuadroTexto"/>
          <p:cNvSpPr txBox="1"/>
          <p:nvPr/>
        </p:nvSpPr>
        <p:spPr>
          <a:xfrm>
            <a:off x="4688853" y="5347298"/>
            <a:ext cx="526128" cy="421359"/>
          </a:xfrm>
          <a:prstGeom prst="rect">
            <a:avLst/>
          </a:prstGeom>
          <a:noFill/>
          <a:ln>
            <a:noFill/>
          </a:ln>
        </p:spPr>
        <p:txBody>
          <a:bodyPr wrap="square" lIns="82003" tIns="41002" rIns="82003" bIns="41002" rtlCol="0">
            <a:spAutoFit/>
          </a:bodyPr>
          <a:lstStyle>
            <a:defPPr>
              <a:defRPr lang="es-PE"/>
            </a:defPPr>
            <a:lvl1pPr>
              <a:defRPr sz="1600">
                <a:ln w="76200"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s-PE" sz="1100" dirty="0">
                <a:solidFill>
                  <a:srgbClr val="C00000"/>
                </a:solidFill>
              </a:rPr>
              <a:t>889 </a:t>
            </a:r>
            <a:r>
              <a:rPr lang="es-PE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849</a:t>
            </a:r>
          </a:p>
        </p:txBody>
      </p:sp>
      <p:sp>
        <p:nvSpPr>
          <p:cNvPr id="225" name="175 CuadroTexto"/>
          <p:cNvSpPr txBox="1"/>
          <p:nvPr/>
        </p:nvSpPr>
        <p:spPr>
          <a:xfrm>
            <a:off x="5214985" y="5435457"/>
            <a:ext cx="927035" cy="236693"/>
          </a:xfrm>
          <a:prstGeom prst="rect">
            <a:avLst/>
          </a:prstGeom>
          <a:noFill/>
        </p:spPr>
        <p:txBody>
          <a:bodyPr wrap="none" lIns="82003" tIns="41002" rIns="82003" bIns="41002" rtlCol="0">
            <a:spAutoFit/>
          </a:bodyPr>
          <a:lstStyle>
            <a:defPPr>
              <a:defRPr lang="es-PE"/>
            </a:defPPr>
            <a:lvl1pPr>
              <a:defRPr sz="1200">
                <a:ln w="76200"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s-PE" sz="1000" dirty="0"/>
              <a:t>MOQUEGUA</a:t>
            </a:r>
          </a:p>
        </p:txBody>
      </p:sp>
      <p:sp>
        <p:nvSpPr>
          <p:cNvPr id="231" name="175 CuadroTexto"/>
          <p:cNvSpPr txBox="1"/>
          <p:nvPr/>
        </p:nvSpPr>
        <p:spPr>
          <a:xfrm>
            <a:off x="4844742" y="5145191"/>
            <a:ext cx="826045" cy="236693"/>
          </a:xfrm>
          <a:prstGeom prst="rect">
            <a:avLst/>
          </a:prstGeom>
          <a:noFill/>
        </p:spPr>
        <p:txBody>
          <a:bodyPr wrap="none" lIns="82003" tIns="41002" rIns="82003" bIns="41002" rtlCol="0">
            <a:spAutoFit/>
          </a:bodyPr>
          <a:lstStyle>
            <a:defPPr>
              <a:defRPr lang="es-PE"/>
            </a:defPPr>
            <a:lvl1pPr>
              <a:defRPr sz="1200">
                <a:ln w="76200"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s-PE" sz="1000" dirty="0"/>
              <a:t>AREQUIPA</a:t>
            </a:r>
          </a:p>
        </p:txBody>
      </p:sp>
      <p:sp>
        <p:nvSpPr>
          <p:cNvPr id="232" name="175 CuadroTexto"/>
          <p:cNvSpPr txBox="1"/>
          <p:nvPr/>
        </p:nvSpPr>
        <p:spPr>
          <a:xfrm>
            <a:off x="3958447" y="5058137"/>
            <a:ext cx="479796" cy="421359"/>
          </a:xfrm>
          <a:prstGeom prst="rect">
            <a:avLst/>
          </a:prstGeom>
          <a:noFill/>
          <a:ln>
            <a:noFill/>
          </a:ln>
        </p:spPr>
        <p:txBody>
          <a:bodyPr wrap="none" lIns="82003" tIns="41002" rIns="82003" bIns="41002" rtlCol="0">
            <a:spAutoFit/>
          </a:bodyPr>
          <a:lstStyle>
            <a:defPPr>
              <a:defRPr lang="es-PE"/>
            </a:defPPr>
            <a:lvl1pPr>
              <a:defRPr sz="1600">
                <a:ln w="76200"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s-PE" sz="1100" dirty="0">
                <a:solidFill>
                  <a:srgbClr val="C00000"/>
                </a:solidFill>
              </a:rPr>
              <a:t>1671</a:t>
            </a:r>
          </a:p>
          <a:p>
            <a:r>
              <a:rPr lang="es-PE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1670</a:t>
            </a:r>
          </a:p>
        </p:txBody>
      </p:sp>
      <p:sp>
        <p:nvSpPr>
          <p:cNvPr id="233" name="175 CuadroTexto"/>
          <p:cNvSpPr txBox="1"/>
          <p:nvPr/>
        </p:nvSpPr>
        <p:spPr>
          <a:xfrm>
            <a:off x="3510312" y="4803051"/>
            <a:ext cx="534467" cy="421359"/>
          </a:xfrm>
          <a:prstGeom prst="rect">
            <a:avLst/>
          </a:prstGeom>
          <a:noFill/>
          <a:ln>
            <a:noFill/>
          </a:ln>
        </p:spPr>
        <p:txBody>
          <a:bodyPr wrap="square" lIns="82003" tIns="41002" rIns="82003" bIns="41002" rtlCol="0">
            <a:spAutoFit/>
          </a:bodyPr>
          <a:lstStyle>
            <a:defPPr>
              <a:defRPr lang="es-PE"/>
            </a:defPPr>
            <a:lvl1pPr>
              <a:defRPr sz="1600">
                <a:ln w="76200"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algn="ctr"/>
            <a:r>
              <a:rPr lang="es-PE" sz="1100" dirty="0">
                <a:solidFill>
                  <a:srgbClr val="C00000"/>
                </a:solidFill>
              </a:rPr>
              <a:t>1947</a:t>
            </a:r>
          </a:p>
          <a:p>
            <a:pPr algn="ctr"/>
            <a:r>
              <a:rPr lang="es-PE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1876</a:t>
            </a:r>
          </a:p>
        </p:txBody>
      </p:sp>
      <p:sp>
        <p:nvSpPr>
          <p:cNvPr id="234" name="175 CuadroTexto"/>
          <p:cNvSpPr txBox="1"/>
          <p:nvPr/>
        </p:nvSpPr>
        <p:spPr>
          <a:xfrm>
            <a:off x="4291093" y="4880927"/>
            <a:ext cx="891768" cy="236693"/>
          </a:xfrm>
          <a:prstGeom prst="rect">
            <a:avLst/>
          </a:prstGeom>
          <a:noFill/>
        </p:spPr>
        <p:txBody>
          <a:bodyPr wrap="none" lIns="82003" tIns="41002" rIns="82003" bIns="41002" rtlCol="0">
            <a:spAutoFit/>
          </a:bodyPr>
          <a:lstStyle>
            <a:defPPr>
              <a:defRPr lang="es-PE"/>
            </a:defPPr>
            <a:lvl1pPr>
              <a:defRPr sz="1200">
                <a:ln w="76200"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s-PE" sz="1000" dirty="0"/>
              <a:t>AYACUCHO</a:t>
            </a:r>
          </a:p>
        </p:txBody>
      </p:sp>
      <p:sp>
        <p:nvSpPr>
          <p:cNvPr id="235" name="175 CuadroTexto"/>
          <p:cNvSpPr txBox="1"/>
          <p:nvPr/>
        </p:nvSpPr>
        <p:spPr>
          <a:xfrm>
            <a:off x="4559678" y="4656156"/>
            <a:ext cx="842075" cy="236693"/>
          </a:xfrm>
          <a:prstGeom prst="rect">
            <a:avLst/>
          </a:prstGeom>
          <a:noFill/>
        </p:spPr>
        <p:txBody>
          <a:bodyPr wrap="none" lIns="82003" tIns="41002" rIns="82003" bIns="41002" rtlCol="0">
            <a:spAutoFit/>
          </a:bodyPr>
          <a:lstStyle>
            <a:defPPr>
              <a:defRPr lang="es-PE"/>
            </a:defPPr>
            <a:lvl1pPr>
              <a:defRPr sz="1200">
                <a:ln w="76200"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s-PE" sz="1000" dirty="0"/>
              <a:t>APURÍMAC</a:t>
            </a:r>
          </a:p>
        </p:txBody>
      </p:sp>
      <p:sp>
        <p:nvSpPr>
          <p:cNvPr id="236" name="175 CuadroTexto"/>
          <p:cNvSpPr txBox="1"/>
          <p:nvPr/>
        </p:nvSpPr>
        <p:spPr>
          <a:xfrm>
            <a:off x="6243236" y="4585566"/>
            <a:ext cx="401250" cy="421359"/>
          </a:xfrm>
          <a:prstGeom prst="rect">
            <a:avLst/>
          </a:prstGeom>
          <a:noFill/>
          <a:ln>
            <a:noFill/>
          </a:ln>
        </p:spPr>
        <p:txBody>
          <a:bodyPr wrap="none" lIns="82003" tIns="41002" rIns="82003" bIns="41002" rtlCol="0">
            <a:spAutoFit/>
          </a:bodyPr>
          <a:lstStyle>
            <a:defPPr>
              <a:defRPr lang="es-PE"/>
            </a:defPPr>
            <a:lvl1pPr>
              <a:defRPr sz="1600">
                <a:ln w="76200"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s-PE" sz="1100" dirty="0">
                <a:solidFill>
                  <a:srgbClr val="C00000"/>
                </a:solidFill>
              </a:rPr>
              <a:t>765</a:t>
            </a:r>
          </a:p>
          <a:p>
            <a:r>
              <a:rPr lang="es-PE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553</a:t>
            </a:r>
          </a:p>
        </p:txBody>
      </p:sp>
      <p:sp>
        <p:nvSpPr>
          <p:cNvPr id="237" name="175 CuadroTexto"/>
          <p:cNvSpPr txBox="1"/>
          <p:nvPr/>
        </p:nvSpPr>
        <p:spPr>
          <a:xfrm>
            <a:off x="3946099" y="4695468"/>
            <a:ext cx="378808" cy="236693"/>
          </a:xfrm>
          <a:prstGeom prst="rect">
            <a:avLst/>
          </a:prstGeom>
          <a:noFill/>
        </p:spPr>
        <p:txBody>
          <a:bodyPr wrap="none" lIns="82003" tIns="41002" rIns="82003" bIns="41002" rtlCol="0">
            <a:spAutoFit/>
          </a:bodyPr>
          <a:lstStyle>
            <a:defPPr>
              <a:defRPr lang="es-PE"/>
            </a:defPPr>
            <a:lvl1pPr>
              <a:defRPr sz="1200">
                <a:ln w="76200"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s-PE" sz="1000" dirty="0"/>
              <a:t>ICA</a:t>
            </a:r>
          </a:p>
        </p:txBody>
      </p:sp>
      <p:sp>
        <p:nvSpPr>
          <p:cNvPr id="238" name="175 CuadroTexto"/>
          <p:cNvSpPr txBox="1"/>
          <p:nvPr/>
        </p:nvSpPr>
        <p:spPr>
          <a:xfrm>
            <a:off x="2919773" y="4597665"/>
            <a:ext cx="598201" cy="421359"/>
          </a:xfrm>
          <a:prstGeom prst="rect">
            <a:avLst/>
          </a:prstGeom>
          <a:noFill/>
        </p:spPr>
        <p:txBody>
          <a:bodyPr wrap="square" lIns="82003" tIns="41002" rIns="82003" bIns="41002" rtlCol="0">
            <a:spAutoFit/>
          </a:bodyPr>
          <a:lstStyle>
            <a:defPPr>
              <a:defRPr lang="es-PE"/>
            </a:defPPr>
            <a:lvl1pPr>
              <a:defRPr sz="1400">
                <a:ln w="76200"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algn="ctr"/>
            <a:r>
              <a:rPr lang="es-PE" sz="1100" dirty="0">
                <a:solidFill>
                  <a:srgbClr val="C00000"/>
                </a:solidFill>
              </a:rPr>
              <a:t>1040</a:t>
            </a:r>
          </a:p>
          <a:p>
            <a:pPr algn="ctr"/>
            <a:r>
              <a:rPr lang="es-PE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778</a:t>
            </a:r>
          </a:p>
        </p:txBody>
      </p:sp>
      <p:sp>
        <p:nvSpPr>
          <p:cNvPr id="239" name="175 CuadroTexto"/>
          <p:cNvSpPr txBox="1"/>
          <p:nvPr/>
        </p:nvSpPr>
        <p:spPr>
          <a:xfrm>
            <a:off x="2716465" y="4381806"/>
            <a:ext cx="424751" cy="421359"/>
          </a:xfrm>
          <a:prstGeom prst="rect">
            <a:avLst/>
          </a:prstGeom>
          <a:noFill/>
        </p:spPr>
        <p:txBody>
          <a:bodyPr wrap="square" lIns="82003" tIns="41002" rIns="82003" bIns="41002" rtlCol="0">
            <a:spAutoFit/>
          </a:bodyPr>
          <a:lstStyle>
            <a:defPPr>
              <a:defRPr lang="es-PE"/>
            </a:defPPr>
            <a:lvl1pPr>
              <a:defRPr sz="1400">
                <a:ln w="76200"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s-PE" sz="1100" dirty="0">
                <a:solidFill>
                  <a:srgbClr val="C00000"/>
                </a:solidFill>
              </a:rPr>
              <a:t>488</a:t>
            </a:r>
          </a:p>
          <a:p>
            <a:r>
              <a:rPr lang="es-PE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454</a:t>
            </a:r>
          </a:p>
        </p:txBody>
      </p:sp>
      <p:sp>
        <p:nvSpPr>
          <p:cNvPr id="240" name="175 CuadroTexto"/>
          <p:cNvSpPr txBox="1"/>
          <p:nvPr/>
        </p:nvSpPr>
        <p:spPr>
          <a:xfrm>
            <a:off x="3931852" y="4468088"/>
            <a:ext cx="1161073" cy="236693"/>
          </a:xfrm>
          <a:prstGeom prst="rect">
            <a:avLst/>
          </a:prstGeom>
          <a:noFill/>
        </p:spPr>
        <p:txBody>
          <a:bodyPr wrap="none" lIns="82003" tIns="41002" rIns="82003" bIns="41002" rtlCol="0">
            <a:spAutoFit/>
          </a:bodyPr>
          <a:lstStyle>
            <a:defPPr>
              <a:defRPr lang="es-PE"/>
            </a:defPPr>
            <a:lvl1pPr>
              <a:defRPr sz="1200">
                <a:ln w="76200"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s-PE" sz="1000" dirty="0"/>
              <a:t>HUANCAVELICA</a:t>
            </a:r>
          </a:p>
        </p:txBody>
      </p:sp>
      <p:sp>
        <p:nvSpPr>
          <p:cNvPr id="247" name="175 CuadroTexto"/>
          <p:cNvSpPr txBox="1"/>
          <p:nvPr/>
        </p:nvSpPr>
        <p:spPr>
          <a:xfrm>
            <a:off x="4106811" y="4004523"/>
            <a:ext cx="543916" cy="236693"/>
          </a:xfrm>
          <a:prstGeom prst="rect">
            <a:avLst/>
          </a:prstGeom>
          <a:noFill/>
        </p:spPr>
        <p:txBody>
          <a:bodyPr wrap="none" lIns="82003" tIns="41002" rIns="82003" bIns="41002" rtlCol="0">
            <a:spAutoFit/>
          </a:bodyPr>
          <a:lstStyle>
            <a:defPPr>
              <a:defRPr lang="es-PE"/>
            </a:defPPr>
            <a:lvl1pPr>
              <a:defRPr sz="1200">
                <a:ln w="76200"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s-PE" sz="1000" dirty="0"/>
              <a:t>JUNÍN</a:t>
            </a:r>
          </a:p>
        </p:txBody>
      </p:sp>
      <p:sp>
        <p:nvSpPr>
          <p:cNvPr id="248" name="175 CuadroTexto"/>
          <p:cNvSpPr txBox="1"/>
          <p:nvPr/>
        </p:nvSpPr>
        <p:spPr>
          <a:xfrm>
            <a:off x="6929720" y="3893826"/>
            <a:ext cx="518268" cy="421359"/>
          </a:xfrm>
          <a:prstGeom prst="rect">
            <a:avLst/>
          </a:prstGeom>
          <a:noFill/>
        </p:spPr>
        <p:txBody>
          <a:bodyPr wrap="none" lIns="82003" tIns="41002" rIns="82003" bIns="41002" rtlCol="0">
            <a:spAutoFit/>
          </a:bodyPr>
          <a:lstStyle>
            <a:defPPr>
              <a:defRPr lang="es-PE"/>
            </a:defPPr>
            <a:lvl1pPr>
              <a:defRPr sz="1400">
                <a:ln w="76200"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s-PE" sz="1100" dirty="0">
                <a:solidFill>
                  <a:srgbClr val="C00000"/>
                </a:solidFill>
              </a:rPr>
              <a:t>2109 </a:t>
            </a:r>
          </a:p>
          <a:p>
            <a:r>
              <a:rPr lang="es-PE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2261</a:t>
            </a:r>
          </a:p>
        </p:txBody>
      </p:sp>
      <p:sp>
        <p:nvSpPr>
          <p:cNvPr id="249" name="175 CuadroTexto"/>
          <p:cNvSpPr txBox="1"/>
          <p:nvPr/>
        </p:nvSpPr>
        <p:spPr>
          <a:xfrm>
            <a:off x="3594167" y="4053285"/>
            <a:ext cx="463766" cy="236693"/>
          </a:xfrm>
          <a:prstGeom prst="rect">
            <a:avLst/>
          </a:prstGeom>
          <a:noFill/>
        </p:spPr>
        <p:txBody>
          <a:bodyPr wrap="none" lIns="82003" tIns="41002" rIns="82003" bIns="41002" rtlCol="0">
            <a:spAutoFit/>
          </a:bodyPr>
          <a:lstStyle>
            <a:defPPr>
              <a:defRPr lang="es-PE"/>
            </a:defPPr>
            <a:lvl1pPr>
              <a:defRPr sz="1200">
                <a:ln w="76200"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s-PE" sz="1000" dirty="0"/>
              <a:t>LIMA</a:t>
            </a:r>
          </a:p>
        </p:txBody>
      </p:sp>
      <p:sp>
        <p:nvSpPr>
          <p:cNvPr id="250" name="175 CuadroTexto"/>
          <p:cNvSpPr txBox="1"/>
          <p:nvPr/>
        </p:nvSpPr>
        <p:spPr>
          <a:xfrm>
            <a:off x="2913919" y="3981089"/>
            <a:ext cx="518268" cy="421359"/>
          </a:xfrm>
          <a:prstGeom prst="rect">
            <a:avLst/>
          </a:prstGeom>
          <a:noFill/>
        </p:spPr>
        <p:txBody>
          <a:bodyPr wrap="none" lIns="82003" tIns="41002" rIns="82003" bIns="41002" rtlCol="0">
            <a:spAutoFit/>
          </a:bodyPr>
          <a:lstStyle>
            <a:defPPr>
              <a:defRPr lang="es-PE"/>
            </a:defPPr>
            <a:lvl1pPr>
              <a:defRPr sz="1400">
                <a:ln w="76200"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s-PE" sz="1100" dirty="0">
                <a:solidFill>
                  <a:srgbClr val="C00000"/>
                </a:solidFill>
              </a:rPr>
              <a:t>7553 </a:t>
            </a:r>
          </a:p>
          <a:p>
            <a:r>
              <a:rPr lang="es-PE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6205</a:t>
            </a:r>
          </a:p>
        </p:txBody>
      </p:sp>
      <p:sp>
        <p:nvSpPr>
          <p:cNvPr id="251" name="175 CuadroTexto"/>
          <p:cNvSpPr txBox="1"/>
          <p:nvPr/>
        </p:nvSpPr>
        <p:spPr>
          <a:xfrm>
            <a:off x="3716495" y="3512134"/>
            <a:ext cx="814824" cy="236693"/>
          </a:xfrm>
          <a:prstGeom prst="rect">
            <a:avLst/>
          </a:prstGeom>
          <a:noFill/>
        </p:spPr>
        <p:txBody>
          <a:bodyPr wrap="none" lIns="82003" tIns="41002" rIns="82003" bIns="41002" rtlCol="0">
            <a:spAutoFit/>
          </a:bodyPr>
          <a:lstStyle>
            <a:defPPr>
              <a:defRPr lang="es-PE"/>
            </a:defPPr>
            <a:lvl1pPr>
              <a:defRPr sz="1200">
                <a:ln w="76200"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s-PE" sz="1000" dirty="0"/>
              <a:t>HUÁNUCO</a:t>
            </a:r>
          </a:p>
        </p:txBody>
      </p:sp>
      <p:sp>
        <p:nvSpPr>
          <p:cNvPr id="252" name="175 CuadroTexto"/>
          <p:cNvSpPr txBox="1"/>
          <p:nvPr/>
        </p:nvSpPr>
        <p:spPr>
          <a:xfrm>
            <a:off x="2316387" y="4130312"/>
            <a:ext cx="444408" cy="421359"/>
          </a:xfrm>
          <a:prstGeom prst="rect">
            <a:avLst/>
          </a:prstGeom>
          <a:noFill/>
        </p:spPr>
        <p:txBody>
          <a:bodyPr wrap="square" lIns="82003" tIns="41002" rIns="82003" bIns="41002" rtlCol="0">
            <a:spAutoFit/>
          </a:bodyPr>
          <a:lstStyle>
            <a:defPPr>
              <a:defRPr lang="es-PE"/>
            </a:defPPr>
            <a:lvl1pPr>
              <a:defRPr sz="1400">
                <a:ln w="76200"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s-PE" sz="1100" dirty="0">
                <a:solidFill>
                  <a:srgbClr val="C00000"/>
                </a:solidFill>
              </a:rPr>
              <a:t>522 </a:t>
            </a:r>
          </a:p>
          <a:p>
            <a:r>
              <a:rPr lang="es-PE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415</a:t>
            </a:r>
          </a:p>
        </p:txBody>
      </p:sp>
      <p:sp>
        <p:nvSpPr>
          <p:cNvPr id="253" name="175 CuadroTexto"/>
          <p:cNvSpPr txBox="1"/>
          <p:nvPr/>
        </p:nvSpPr>
        <p:spPr>
          <a:xfrm>
            <a:off x="3229344" y="3492728"/>
            <a:ext cx="699408" cy="236693"/>
          </a:xfrm>
          <a:prstGeom prst="rect">
            <a:avLst/>
          </a:prstGeom>
          <a:noFill/>
        </p:spPr>
        <p:txBody>
          <a:bodyPr wrap="none" lIns="82003" tIns="41002" rIns="82003" bIns="41002" rtlCol="0">
            <a:spAutoFit/>
          </a:bodyPr>
          <a:lstStyle>
            <a:defPPr>
              <a:defRPr lang="es-PE"/>
            </a:defPPr>
            <a:lvl1pPr>
              <a:defRPr sz="1200">
                <a:ln w="76200"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s-PE" sz="1000" dirty="0"/>
              <a:t>ÁNCASH</a:t>
            </a:r>
          </a:p>
        </p:txBody>
      </p:sp>
      <p:sp>
        <p:nvSpPr>
          <p:cNvPr id="254" name="175 CuadroTexto"/>
          <p:cNvSpPr txBox="1"/>
          <p:nvPr/>
        </p:nvSpPr>
        <p:spPr>
          <a:xfrm>
            <a:off x="2399965" y="3419598"/>
            <a:ext cx="497621" cy="421359"/>
          </a:xfrm>
          <a:prstGeom prst="rect">
            <a:avLst/>
          </a:prstGeom>
          <a:noFill/>
        </p:spPr>
        <p:txBody>
          <a:bodyPr wrap="square" lIns="82003" tIns="41002" rIns="82003" bIns="41002" rtlCol="0">
            <a:spAutoFit/>
          </a:bodyPr>
          <a:lstStyle>
            <a:defPPr>
              <a:defRPr lang="es-PE"/>
            </a:defPPr>
            <a:lvl1pPr>
              <a:defRPr sz="1400">
                <a:ln w="76200"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s-PE" sz="1100" dirty="0">
                <a:solidFill>
                  <a:srgbClr val="C00000"/>
                </a:solidFill>
              </a:rPr>
              <a:t>4636</a:t>
            </a:r>
          </a:p>
          <a:p>
            <a:r>
              <a:rPr lang="es-PE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2771</a:t>
            </a:r>
          </a:p>
        </p:txBody>
      </p:sp>
      <p:sp>
        <p:nvSpPr>
          <p:cNvPr id="255" name="175 CuadroTexto"/>
          <p:cNvSpPr txBox="1"/>
          <p:nvPr/>
        </p:nvSpPr>
        <p:spPr>
          <a:xfrm>
            <a:off x="4062619" y="3731605"/>
            <a:ext cx="612846" cy="236693"/>
          </a:xfrm>
          <a:prstGeom prst="rect">
            <a:avLst/>
          </a:prstGeom>
          <a:noFill/>
        </p:spPr>
        <p:txBody>
          <a:bodyPr wrap="none" lIns="82003" tIns="41002" rIns="82003" bIns="41002" rtlCol="0">
            <a:spAutoFit/>
          </a:bodyPr>
          <a:lstStyle>
            <a:defPPr>
              <a:defRPr lang="es-PE"/>
            </a:defPPr>
            <a:lvl1pPr>
              <a:defRPr sz="1200">
                <a:ln w="76200"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s-PE" sz="1000" dirty="0"/>
              <a:t>PASCO</a:t>
            </a:r>
          </a:p>
        </p:txBody>
      </p:sp>
      <p:sp>
        <p:nvSpPr>
          <p:cNvPr id="256" name="175 CuadroTexto"/>
          <p:cNvSpPr txBox="1"/>
          <p:nvPr/>
        </p:nvSpPr>
        <p:spPr>
          <a:xfrm>
            <a:off x="5100276" y="3384991"/>
            <a:ext cx="479796" cy="421359"/>
          </a:xfrm>
          <a:prstGeom prst="rect">
            <a:avLst/>
          </a:prstGeom>
          <a:noFill/>
          <a:ln>
            <a:noFill/>
          </a:ln>
        </p:spPr>
        <p:txBody>
          <a:bodyPr wrap="none" lIns="82003" tIns="41002" rIns="82003" bIns="41002" rtlCol="0">
            <a:spAutoFit/>
          </a:bodyPr>
          <a:lstStyle>
            <a:defPPr>
              <a:defRPr lang="es-PE"/>
            </a:defPPr>
            <a:lvl1pPr>
              <a:defRPr sz="1600">
                <a:ln w="76200"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s-PE" sz="1100" dirty="0">
                <a:solidFill>
                  <a:srgbClr val="C00000"/>
                </a:solidFill>
              </a:rPr>
              <a:t>1145</a:t>
            </a:r>
          </a:p>
          <a:p>
            <a:r>
              <a:rPr lang="es-PE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1059</a:t>
            </a:r>
          </a:p>
        </p:txBody>
      </p:sp>
      <p:sp>
        <p:nvSpPr>
          <p:cNvPr id="258" name="175 CuadroTexto"/>
          <p:cNvSpPr txBox="1"/>
          <p:nvPr/>
        </p:nvSpPr>
        <p:spPr>
          <a:xfrm>
            <a:off x="2977204" y="3184815"/>
            <a:ext cx="981537" cy="236693"/>
          </a:xfrm>
          <a:prstGeom prst="rect">
            <a:avLst/>
          </a:prstGeom>
          <a:noFill/>
        </p:spPr>
        <p:txBody>
          <a:bodyPr wrap="none" lIns="82003" tIns="41002" rIns="82003" bIns="41002" rtlCol="0">
            <a:spAutoFit/>
          </a:bodyPr>
          <a:lstStyle>
            <a:defPPr>
              <a:defRPr lang="es-PE"/>
            </a:defPPr>
            <a:lvl1pPr>
              <a:defRPr sz="1200">
                <a:ln w="76200"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s-PE" sz="1000" dirty="0"/>
              <a:t>LA LIBERTAD</a:t>
            </a:r>
          </a:p>
        </p:txBody>
      </p:sp>
      <p:sp>
        <p:nvSpPr>
          <p:cNvPr id="259" name="175 CuadroTexto"/>
          <p:cNvSpPr txBox="1"/>
          <p:nvPr/>
        </p:nvSpPr>
        <p:spPr>
          <a:xfrm>
            <a:off x="2109678" y="3111307"/>
            <a:ext cx="518268" cy="421359"/>
          </a:xfrm>
          <a:prstGeom prst="rect">
            <a:avLst/>
          </a:prstGeom>
          <a:noFill/>
        </p:spPr>
        <p:txBody>
          <a:bodyPr wrap="none" lIns="82003" tIns="41002" rIns="82003" bIns="41002" rtlCol="0">
            <a:spAutoFit/>
          </a:bodyPr>
          <a:lstStyle>
            <a:defPPr>
              <a:defRPr lang="es-PE"/>
            </a:defPPr>
            <a:lvl1pPr>
              <a:defRPr sz="1400">
                <a:ln w="76200"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s-PE" sz="1100" dirty="0">
                <a:solidFill>
                  <a:srgbClr val="C00000"/>
                </a:solidFill>
              </a:rPr>
              <a:t>1474 </a:t>
            </a:r>
          </a:p>
          <a:p>
            <a:r>
              <a:rPr lang="es-PE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1348</a:t>
            </a:r>
          </a:p>
        </p:txBody>
      </p:sp>
      <p:sp>
        <p:nvSpPr>
          <p:cNvPr id="263" name="188 CuadroTexto"/>
          <p:cNvSpPr txBox="1"/>
          <p:nvPr/>
        </p:nvSpPr>
        <p:spPr>
          <a:xfrm>
            <a:off x="2437080" y="2688067"/>
            <a:ext cx="1045657" cy="236693"/>
          </a:xfrm>
          <a:prstGeom prst="rect">
            <a:avLst/>
          </a:prstGeom>
          <a:noFill/>
        </p:spPr>
        <p:txBody>
          <a:bodyPr wrap="none" lIns="82003" tIns="41002" rIns="82003" bIns="41002" rtlCol="0">
            <a:spAutoFit/>
          </a:bodyPr>
          <a:lstStyle>
            <a:defPPr>
              <a:defRPr lang="es-PE"/>
            </a:defPPr>
            <a:lvl1pPr>
              <a:defRPr sz="1200">
                <a:ln w="76200"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s-PE" sz="1000" dirty="0" smtClean="0"/>
              <a:t>LAMBAYEQUE</a:t>
            </a:r>
            <a:endParaRPr lang="es-PE" sz="1000" dirty="0"/>
          </a:p>
        </p:txBody>
      </p:sp>
      <p:sp>
        <p:nvSpPr>
          <p:cNvPr id="264" name="188 CuadroTexto"/>
          <p:cNvSpPr txBox="1"/>
          <p:nvPr/>
        </p:nvSpPr>
        <p:spPr>
          <a:xfrm>
            <a:off x="2541210" y="2354895"/>
            <a:ext cx="556740" cy="236693"/>
          </a:xfrm>
          <a:prstGeom prst="rect">
            <a:avLst/>
          </a:prstGeom>
          <a:noFill/>
        </p:spPr>
        <p:txBody>
          <a:bodyPr wrap="none" lIns="82003" tIns="41002" rIns="82003" bIns="41002" rtlCol="0">
            <a:spAutoFit/>
          </a:bodyPr>
          <a:lstStyle>
            <a:defPPr>
              <a:defRPr lang="es-PE"/>
            </a:defPPr>
            <a:lvl1pPr>
              <a:defRPr sz="1200">
                <a:ln w="76200"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s-PE" sz="1000" dirty="0" smtClean="0"/>
              <a:t>PIURA</a:t>
            </a:r>
            <a:endParaRPr lang="es-PE" sz="1000" dirty="0"/>
          </a:p>
        </p:txBody>
      </p:sp>
      <p:sp>
        <p:nvSpPr>
          <p:cNvPr id="265" name="188 CuadroTexto"/>
          <p:cNvSpPr txBox="1"/>
          <p:nvPr/>
        </p:nvSpPr>
        <p:spPr>
          <a:xfrm>
            <a:off x="2368831" y="2054072"/>
            <a:ext cx="699408" cy="236693"/>
          </a:xfrm>
          <a:prstGeom prst="rect">
            <a:avLst/>
          </a:prstGeom>
          <a:noFill/>
        </p:spPr>
        <p:txBody>
          <a:bodyPr wrap="none" lIns="82003" tIns="41002" rIns="82003" bIns="41002" rtlCol="0">
            <a:spAutoFit/>
          </a:bodyPr>
          <a:lstStyle>
            <a:defPPr>
              <a:defRPr lang="es-PE"/>
            </a:defPPr>
            <a:lvl1pPr>
              <a:defRPr sz="1200">
                <a:ln w="76200"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s-PE" sz="1000" dirty="0" smtClean="0"/>
              <a:t>TUMBES</a:t>
            </a:r>
            <a:endParaRPr lang="es-PE" sz="1000" dirty="0"/>
          </a:p>
        </p:txBody>
      </p:sp>
      <p:sp>
        <p:nvSpPr>
          <p:cNvPr id="266" name="175 CuadroTexto"/>
          <p:cNvSpPr txBox="1"/>
          <p:nvPr/>
        </p:nvSpPr>
        <p:spPr>
          <a:xfrm>
            <a:off x="1399584" y="2584679"/>
            <a:ext cx="479796" cy="421359"/>
          </a:xfrm>
          <a:prstGeom prst="rect">
            <a:avLst/>
          </a:prstGeom>
          <a:noFill/>
        </p:spPr>
        <p:txBody>
          <a:bodyPr wrap="none" lIns="82003" tIns="41002" rIns="82003" bIns="41002" rtlCol="0">
            <a:spAutoFit/>
          </a:bodyPr>
          <a:lstStyle>
            <a:defPPr>
              <a:defRPr lang="es-PE"/>
            </a:defPPr>
            <a:lvl1pPr>
              <a:defRPr sz="1400">
                <a:ln w="76200"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s-PE" sz="1100" dirty="0">
                <a:solidFill>
                  <a:srgbClr val="C00000"/>
                </a:solidFill>
              </a:rPr>
              <a:t>1457</a:t>
            </a:r>
          </a:p>
          <a:p>
            <a:r>
              <a:rPr lang="es-PE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1487</a:t>
            </a:r>
          </a:p>
        </p:txBody>
      </p:sp>
      <p:sp>
        <p:nvSpPr>
          <p:cNvPr id="267" name="175 CuadroTexto"/>
          <p:cNvSpPr txBox="1"/>
          <p:nvPr/>
        </p:nvSpPr>
        <p:spPr>
          <a:xfrm>
            <a:off x="1165789" y="2266718"/>
            <a:ext cx="479796" cy="421359"/>
          </a:xfrm>
          <a:prstGeom prst="rect">
            <a:avLst/>
          </a:prstGeom>
          <a:noFill/>
        </p:spPr>
        <p:txBody>
          <a:bodyPr wrap="none" lIns="82003" tIns="41002" rIns="82003" bIns="41002" rtlCol="0">
            <a:spAutoFit/>
          </a:bodyPr>
          <a:lstStyle>
            <a:defPPr>
              <a:defRPr lang="es-PE"/>
            </a:defPPr>
            <a:lvl1pPr>
              <a:defRPr sz="1400">
                <a:ln w="76200"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s-PE" sz="1100" dirty="0">
                <a:solidFill>
                  <a:srgbClr val="C00000"/>
                </a:solidFill>
              </a:rPr>
              <a:t>1379</a:t>
            </a:r>
          </a:p>
          <a:p>
            <a:r>
              <a:rPr lang="es-PE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1059</a:t>
            </a:r>
          </a:p>
        </p:txBody>
      </p:sp>
      <p:sp>
        <p:nvSpPr>
          <p:cNvPr id="268" name="175 CuadroTexto"/>
          <p:cNvSpPr txBox="1"/>
          <p:nvPr/>
        </p:nvSpPr>
        <p:spPr>
          <a:xfrm>
            <a:off x="889700" y="1968099"/>
            <a:ext cx="401250" cy="421359"/>
          </a:xfrm>
          <a:prstGeom prst="rect">
            <a:avLst/>
          </a:prstGeom>
          <a:noFill/>
        </p:spPr>
        <p:txBody>
          <a:bodyPr wrap="none" lIns="82003" tIns="41002" rIns="82003" bIns="41002" rtlCol="0">
            <a:spAutoFit/>
          </a:bodyPr>
          <a:lstStyle/>
          <a:p>
            <a:r>
              <a:rPr lang="es-PE" sz="1100" dirty="0">
                <a:ln w="76200"/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750</a:t>
            </a:r>
          </a:p>
          <a:p>
            <a:r>
              <a:rPr lang="es-PE" sz="1100" dirty="0">
                <a:ln w="76200"/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591</a:t>
            </a:r>
          </a:p>
        </p:txBody>
      </p:sp>
      <p:sp>
        <p:nvSpPr>
          <p:cNvPr id="269" name="175 CuadroTexto"/>
          <p:cNvSpPr txBox="1"/>
          <p:nvPr/>
        </p:nvSpPr>
        <p:spPr>
          <a:xfrm>
            <a:off x="2907192" y="3653444"/>
            <a:ext cx="401250" cy="421359"/>
          </a:xfrm>
          <a:prstGeom prst="rect">
            <a:avLst/>
          </a:prstGeom>
          <a:noFill/>
        </p:spPr>
        <p:txBody>
          <a:bodyPr wrap="none" lIns="82003" tIns="41002" rIns="82003" bIns="41002" rtlCol="0">
            <a:spAutoFit/>
          </a:bodyPr>
          <a:lstStyle>
            <a:defPPr>
              <a:defRPr lang="es-PE"/>
            </a:defPPr>
            <a:lvl1pPr>
              <a:defRPr sz="1400">
                <a:ln w="76200"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s-PE" sz="1100" dirty="0">
                <a:solidFill>
                  <a:srgbClr val="C00000"/>
                </a:solidFill>
              </a:rPr>
              <a:t>854</a:t>
            </a:r>
          </a:p>
          <a:p>
            <a:r>
              <a:rPr lang="es-PE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611</a:t>
            </a:r>
          </a:p>
        </p:txBody>
      </p:sp>
      <p:sp>
        <p:nvSpPr>
          <p:cNvPr id="270" name="175 CuadroTexto"/>
          <p:cNvSpPr txBox="1"/>
          <p:nvPr/>
        </p:nvSpPr>
        <p:spPr>
          <a:xfrm>
            <a:off x="3378349" y="4224473"/>
            <a:ext cx="668951" cy="236693"/>
          </a:xfrm>
          <a:prstGeom prst="rect">
            <a:avLst/>
          </a:prstGeom>
          <a:noFill/>
        </p:spPr>
        <p:txBody>
          <a:bodyPr wrap="none" lIns="82003" tIns="41002" rIns="82003" bIns="41002" rtlCol="0">
            <a:spAutoFit/>
          </a:bodyPr>
          <a:lstStyle/>
          <a:p>
            <a:r>
              <a:rPr lang="es-PE" sz="1000" dirty="0">
                <a:ln w="76200"/>
                <a:latin typeface="Calibri Light" panose="020F0302020204030204" pitchFamily="34" charset="0"/>
                <a:cs typeface="Calibri Light" panose="020F0302020204030204" pitchFamily="34" charset="0"/>
              </a:rPr>
              <a:t>CALLAO</a:t>
            </a:r>
            <a:endParaRPr lang="es-PE" sz="800" dirty="0">
              <a:ln w="76200"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987382" y="2165268"/>
            <a:ext cx="532057" cy="421359"/>
          </a:xfrm>
          <a:prstGeom prst="rect">
            <a:avLst/>
          </a:prstGeom>
          <a:noFill/>
        </p:spPr>
        <p:txBody>
          <a:bodyPr wrap="square" lIns="82003" tIns="41002" rIns="82003" bIns="41002" rtlCol="0">
            <a:spAutoFit/>
          </a:bodyPr>
          <a:lstStyle/>
          <a:p>
            <a:r>
              <a:rPr lang="es-PE" sz="1100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1783</a:t>
            </a:r>
          </a:p>
          <a:p>
            <a:r>
              <a:rPr lang="es-PE" sz="11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1076</a:t>
            </a:r>
          </a:p>
        </p:txBody>
      </p:sp>
      <p:cxnSp>
        <p:nvCxnSpPr>
          <p:cNvPr id="10" name="Conector recto 9"/>
          <p:cNvCxnSpPr/>
          <p:nvPr/>
        </p:nvCxnSpPr>
        <p:spPr>
          <a:xfrm>
            <a:off x="3946100" y="3030311"/>
            <a:ext cx="1054743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3" name="Conector recto 272"/>
          <p:cNvCxnSpPr/>
          <p:nvPr/>
        </p:nvCxnSpPr>
        <p:spPr>
          <a:xfrm>
            <a:off x="5129987" y="3807816"/>
            <a:ext cx="806568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4" name="Conector recto 273"/>
          <p:cNvCxnSpPr/>
          <p:nvPr/>
        </p:nvCxnSpPr>
        <p:spPr>
          <a:xfrm>
            <a:off x="6103977" y="4277238"/>
            <a:ext cx="341240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5" name="Conector recto 274"/>
          <p:cNvCxnSpPr/>
          <p:nvPr/>
        </p:nvCxnSpPr>
        <p:spPr>
          <a:xfrm>
            <a:off x="5337315" y="4517929"/>
            <a:ext cx="1333939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6" name="Conector recto 275"/>
          <p:cNvCxnSpPr/>
          <p:nvPr/>
        </p:nvCxnSpPr>
        <p:spPr>
          <a:xfrm>
            <a:off x="5934995" y="5127617"/>
            <a:ext cx="186132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7" name="Conector recto 276"/>
          <p:cNvCxnSpPr/>
          <p:nvPr/>
        </p:nvCxnSpPr>
        <p:spPr>
          <a:xfrm>
            <a:off x="5864734" y="5729303"/>
            <a:ext cx="124088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1" name="Conector recto 280"/>
          <p:cNvCxnSpPr/>
          <p:nvPr/>
        </p:nvCxnSpPr>
        <p:spPr>
          <a:xfrm>
            <a:off x="1562557" y="2439166"/>
            <a:ext cx="992699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2" name="Conector recto 281"/>
          <p:cNvCxnSpPr/>
          <p:nvPr/>
        </p:nvCxnSpPr>
        <p:spPr>
          <a:xfrm>
            <a:off x="1818678" y="2778587"/>
            <a:ext cx="682480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3" name="Conector recto 292"/>
          <p:cNvCxnSpPr/>
          <p:nvPr/>
        </p:nvCxnSpPr>
        <p:spPr>
          <a:xfrm>
            <a:off x="3201795" y="3826168"/>
            <a:ext cx="930656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4" name="Conector recto 293"/>
          <p:cNvCxnSpPr/>
          <p:nvPr/>
        </p:nvCxnSpPr>
        <p:spPr>
          <a:xfrm>
            <a:off x="4522907" y="4078733"/>
            <a:ext cx="2419703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Conector recto 106"/>
          <p:cNvCxnSpPr/>
          <p:nvPr/>
        </p:nvCxnSpPr>
        <p:spPr>
          <a:xfrm>
            <a:off x="4546475" y="2350175"/>
            <a:ext cx="1458026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9" name="Conector recto 108"/>
          <p:cNvCxnSpPr/>
          <p:nvPr/>
        </p:nvCxnSpPr>
        <p:spPr>
          <a:xfrm>
            <a:off x="5250874" y="4762589"/>
            <a:ext cx="1023721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3" name="Conector recto 112"/>
          <p:cNvCxnSpPr/>
          <p:nvPr/>
        </p:nvCxnSpPr>
        <p:spPr>
          <a:xfrm>
            <a:off x="1267746" y="2156973"/>
            <a:ext cx="1178830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5" name="Conector recto 114"/>
          <p:cNvCxnSpPr/>
          <p:nvPr/>
        </p:nvCxnSpPr>
        <p:spPr>
          <a:xfrm>
            <a:off x="3700259" y="2625060"/>
            <a:ext cx="1489048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6" name="Conector recto 115"/>
          <p:cNvCxnSpPr/>
          <p:nvPr/>
        </p:nvCxnSpPr>
        <p:spPr>
          <a:xfrm>
            <a:off x="4357379" y="3592300"/>
            <a:ext cx="775545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7" name="Conector recto 116"/>
          <p:cNvCxnSpPr/>
          <p:nvPr/>
        </p:nvCxnSpPr>
        <p:spPr>
          <a:xfrm>
            <a:off x="2488273" y="3297188"/>
            <a:ext cx="527370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1" name="Conector recto 120"/>
          <p:cNvCxnSpPr/>
          <p:nvPr/>
        </p:nvCxnSpPr>
        <p:spPr>
          <a:xfrm>
            <a:off x="2053951" y="3080052"/>
            <a:ext cx="837589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3" name="Conector recto 122"/>
          <p:cNvCxnSpPr/>
          <p:nvPr/>
        </p:nvCxnSpPr>
        <p:spPr>
          <a:xfrm>
            <a:off x="5033723" y="5533346"/>
            <a:ext cx="217152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4" name="Conector recto 123"/>
          <p:cNvCxnSpPr/>
          <p:nvPr/>
        </p:nvCxnSpPr>
        <p:spPr>
          <a:xfrm>
            <a:off x="2798520" y="3596961"/>
            <a:ext cx="465327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5" name="Conector recto 124"/>
          <p:cNvCxnSpPr/>
          <p:nvPr/>
        </p:nvCxnSpPr>
        <p:spPr>
          <a:xfrm>
            <a:off x="4380811" y="5243981"/>
            <a:ext cx="496348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6" name="Conector recto 125"/>
          <p:cNvCxnSpPr/>
          <p:nvPr/>
        </p:nvCxnSpPr>
        <p:spPr>
          <a:xfrm>
            <a:off x="3954095" y="4978817"/>
            <a:ext cx="403284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7" name="Conector recto 126"/>
          <p:cNvCxnSpPr/>
          <p:nvPr/>
        </p:nvCxnSpPr>
        <p:spPr>
          <a:xfrm>
            <a:off x="3387947" y="4782702"/>
            <a:ext cx="589415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8" name="Conector recto 127"/>
          <p:cNvCxnSpPr/>
          <p:nvPr/>
        </p:nvCxnSpPr>
        <p:spPr>
          <a:xfrm>
            <a:off x="3046766" y="4571535"/>
            <a:ext cx="899633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9" name="Conector recto 128"/>
          <p:cNvCxnSpPr/>
          <p:nvPr/>
        </p:nvCxnSpPr>
        <p:spPr>
          <a:xfrm>
            <a:off x="3306463" y="4144537"/>
            <a:ext cx="341240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0" name="Conector recto 129"/>
          <p:cNvCxnSpPr/>
          <p:nvPr/>
        </p:nvCxnSpPr>
        <p:spPr>
          <a:xfrm>
            <a:off x="2643340" y="4322362"/>
            <a:ext cx="775545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2" name="Imagen 131">
            <a:extLst>
              <a:ext uri="{FF2B5EF4-FFF2-40B4-BE49-F238E27FC236}">
                <a16:creationId xmlns="" xmlns:a16="http://schemas.microsoft.com/office/drawing/2014/main" id="{101DBBDE-4F8B-4518-B239-8C672918BC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152" y="6047463"/>
            <a:ext cx="714578" cy="612503"/>
          </a:xfrm>
          <a:prstGeom prst="rect">
            <a:avLst/>
          </a:prstGeom>
        </p:spPr>
      </p:pic>
      <p:sp>
        <p:nvSpPr>
          <p:cNvPr id="133" name="CuadroTexto 132">
            <a:extLst>
              <a:ext uri="{FF2B5EF4-FFF2-40B4-BE49-F238E27FC236}">
                <a16:creationId xmlns="" xmlns:a16="http://schemas.microsoft.com/office/drawing/2014/main" id="{78ADA401-73EB-46BA-96E4-9731101CA3E3}"/>
              </a:ext>
            </a:extLst>
          </p:cNvPr>
          <p:cNvSpPr txBox="1"/>
          <p:nvPr/>
        </p:nvSpPr>
        <p:spPr>
          <a:xfrm>
            <a:off x="7457730" y="5998649"/>
            <a:ext cx="3796422" cy="8114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82003" tIns="41002" rIns="82003" bIns="41002" rtlCol="0">
            <a:spAutoFit/>
          </a:bodyPr>
          <a:lstStyle/>
          <a:p>
            <a:pPr algn="r"/>
            <a:endParaRPr lang="x-none" sz="1600" b="1" dirty="0">
              <a:solidFill>
                <a:schemeClr val="tx1">
                  <a:lumMod val="50000"/>
                  <a:lumOff val="50000"/>
                </a:schemeClr>
              </a:solidFill>
              <a:latin typeface="Keep Calm Med" pitchFamily="2" charset="0"/>
            </a:endParaRPr>
          </a:p>
          <a:p>
            <a:pPr algn="r"/>
            <a:r>
              <a:rPr lang="es-MX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eep Calm Med" pitchFamily="2" charset="0"/>
              </a:rPr>
              <a:t>ADJUNTÍA DE LUCHA CONTRA LA CORRUPCIÓN, TRANSPARENCIA Y EFICIENCIA DEL ESTADO</a:t>
            </a:r>
          </a:p>
          <a:p>
            <a:pPr algn="r"/>
            <a:r>
              <a:rPr lang="x-none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eep Calm Med" pitchFamily="2" charset="0"/>
              </a:rPr>
              <a:t>MAYO 2019</a:t>
            </a:r>
            <a:endParaRPr lang="x-none" sz="800" dirty="0">
              <a:solidFill>
                <a:schemeClr val="tx1">
                  <a:lumMod val="50000"/>
                  <a:lumOff val="50000"/>
                </a:schemeClr>
              </a:solidFill>
              <a:latin typeface="Keep Calm Med" pitchFamily="2" charset="0"/>
            </a:endParaRPr>
          </a:p>
        </p:txBody>
      </p:sp>
      <p:sp>
        <p:nvSpPr>
          <p:cNvPr id="5" name="Rectángulo redondeado 4"/>
          <p:cNvSpPr/>
          <p:nvPr/>
        </p:nvSpPr>
        <p:spPr>
          <a:xfrm>
            <a:off x="898837" y="3775106"/>
            <a:ext cx="1145155" cy="102031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003" tIns="41002" rIns="82003" bIns="41002" rtlCol="0" anchor="ctr"/>
          <a:lstStyle/>
          <a:p>
            <a:pPr algn="ctr"/>
            <a:endParaRPr lang="es-PE" sz="1400" dirty="0"/>
          </a:p>
        </p:txBody>
      </p:sp>
      <p:sp>
        <p:nvSpPr>
          <p:cNvPr id="137" name="Rectángulo 136"/>
          <p:cNvSpPr/>
          <p:nvPr/>
        </p:nvSpPr>
        <p:spPr>
          <a:xfrm>
            <a:off x="7622143" y="2871561"/>
            <a:ext cx="4152492" cy="3529902"/>
          </a:xfrm>
          <a:prstGeom prst="rect">
            <a:avLst/>
          </a:prstGeom>
        </p:spPr>
        <p:txBody>
          <a:bodyPr wrap="square" lIns="82003" tIns="41002" rIns="82003" bIns="41002">
            <a:spAutoFit/>
          </a:bodyPr>
          <a:lstStyle/>
          <a:p>
            <a:pPr algn="just"/>
            <a:r>
              <a:rPr lang="es-MX" sz="1600" b="1" dirty="0" smtClean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Sobre los casos de corrupción del 2018:</a:t>
            </a:r>
          </a:p>
          <a:p>
            <a:pPr algn="just"/>
            <a:endParaRPr lang="es-MX" sz="1600" b="1" dirty="0" smtClean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56261" indent="-256261" algn="just">
              <a:buFont typeface="Wingdings" panose="05000000000000000000" pitchFamily="2" charset="2"/>
              <a:buChar char="§"/>
            </a:pPr>
            <a:r>
              <a:rPr lang="es-MX" sz="1600" b="1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20</a:t>
            </a:r>
            <a:r>
              <a:rPr lang="es-MX" sz="1600" b="1" dirty="0" smtClean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departamentos y la provincia constitucional del Callao incrementaron su número de casos en trámite.</a:t>
            </a:r>
            <a:endParaRPr lang="es-PE" sz="1600" b="1" dirty="0" smtClean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56261" indent="-256261" algn="just">
              <a:buFont typeface="Arial" panose="020B0604020202020204" pitchFamily="34" charset="0"/>
              <a:buChar char="•"/>
            </a:pPr>
            <a:endParaRPr lang="es-PE" sz="1600" b="1" dirty="0" smtClean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56261" indent="-256261" algn="just">
              <a:buFont typeface="Wingdings" panose="05000000000000000000" pitchFamily="2" charset="2"/>
              <a:buChar char="§"/>
            </a:pPr>
            <a:r>
              <a:rPr lang="es-PE" sz="1600" b="1" dirty="0" smtClean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Áncash aumentó en un </a:t>
            </a:r>
            <a:r>
              <a:rPr lang="es-PE" sz="1600" b="1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67 </a:t>
            </a:r>
            <a:r>
              <a:rPr lang="es-PE" sz="1600" b="1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% </a:t>
            </a:r>
            <a:r>
              <a:rPr lang="es-PE" sz="16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el número de casos que reportó en el 2016, </a:t>
            </a:r>
            <a:r>
              <a:rPr lang="es-PE" sz="1600" b="1" dirty="0" smtClean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convirtiéndose en el </a:t>
            </a:r>
            <a:r>
              <a:rPr lang="es-PE" sz="16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departamento con </a:t>
            </a:r>
            <a:r>
              <a:rPr lang="es-PE" sz="1600" b="1" dirty="0" smtClean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mayor incremento porcentual, seguido por Loreto  con aproximadamente </a:t>
            </a:r>
            <a:r>
              <a:rPr lang="es-PE" sz="1600" b="1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66 %</a:t>
            </a:r>
            <a:r>
              <a:rPr lang="es-PE" sz="1600" b="1" dirty="0" smtClean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marL="256261" indent="-256261" algn="just">
              <a:buFont typeface="Wingdings" panose="05000000000000000000" pitchFamily="2" charset="2"/>
              <a:buChar char="§"/>
            </a:pPr>
            <a:endParaRPr lang="es-PE" sz="1600" b="1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139" name="Tabla 1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4677167"/>
              </p:ext>
            </p:extLst>
          </p:nvPr>
        </p:nvGraphicFramePr>
        <p:xfrm>
          <a:off x="7612785" y="1348703"/>
          <a:ext cx="4197536" cy="13759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3264"/>
                <a:gridCol w="986678"/>
                <a:gridCol w="945178"/>
                <a:gridCol w="1142416"/>
              </a:tblGrid>
              <a:tr h="346095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PE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cs typeface="Calibri Light" panose="020F0302020204030204" pitchFamily="34" charset="0"/>
                        </a:rPr>
                        <a:t>Departamentos</a:t>
                      </a:r>
                      <a:r>
                        <a:rPr lang="es-PE" sz="10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cs typeface="Calibri Light" panose="020F0302020204030204" pitchFamily="34" charset="0"/>
                        </a:rPr>
                        <a:t> con mayor incidencia de casos en trámite</a:t>
                      </a:r>
                      <a:endParaRPr lang="es-PE" sz="10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8341" marR="8341" marT="6842" marB="0" anchor="ctr"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PE" sz="16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9678" marR="9678" marT="9678" marB="0" anchor="ctr"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</a:tr>
              <a:tr h="17919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PE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cs typeface="Calibri Light" panose="020F0302020204030204" pitchFamily="34" charset="0"/>
                        </a:rPr>
                        <a:t>2016</a:t>
                      </a:r>
                      <a:endParaRPr lang="es-PE" sz="10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8341" marR="8341" marT="6842" marB="0" anchor="ctr"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PE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cs typeface="Calibri Light" panose="020F0302020204030204" pitchFamily="34" charset="0"/>
                        </a:rPr>
                        <a:t>2018</a:t>
                      </a:r>
                      <a:endParaRPr lang="es-PE" sz="10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8341" marR="8341" marT="6842" marB="0" anchor="ctr"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</a:tr>
              <a:tr h="170128"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Lima</a:t>
                      </a:r>
                    </a:p>
                  </a:txBody>
                  <a:tcPr marL="8208" marR="8208" marT="6733" marB="0" anchor="ctr">
                    <a:pattFill prst="pct30">
                      <a:fgClr>
                        <a:schemeClr val="tx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6205</a:t>
                      </a:r>
                    </a:p>
                  </a:txBody>
                  <a:tcPr marL="8208" marR="8208" marT="6733" marB="0" anchor="ctr">
                    <a:pattFill prst="pct30">
                      <a:fgClr>
                        <a:schemeClr val="tx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Lima</a:t>
                      </a:r>
                    </a:p>
                  </a:txBody>
                  <a:tcPr marL="8208" marR="8208" marT="6733" marB="0" anchor="ctr">
                    <a:solidFill>
                      <a:srgbClr val="4081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7553</a:t>
                      </a:r>
                    </a:p>
                  </a:txBody>
                  <a:tcPr marL="9217" marR="9217" marT="7560" marB="0" anchor="b">
                    <a:solidFill>
                      <a:srgbClr val="4081D0"/>
                    </a:solidFill>
                  </a:tcPr>
                </a:tc>
              </a:tr>
              <a:tr h="170128"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Áncash </a:t>
                      </a:r>
                    </a:p>
                  </a:txBody>
                  <a:tcPr marL="8208" marR="8208" marT="6733" marB="0" anchor="ctr">
                    <a:pattFill prst="pct30">
                      <a:fgClr>
                        <a:schemeClr val="tx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2771</a:t>
                      </a:r>
                    </a:p>
                  </a:txBody>
                  <a:tcPr marL="8208" marR="8208" marT="6733" marB="0" anchor="ctr">
                    <a:pattFill prst="pct30">
                      <a:fgClr>
                        <a:schemeClr val="tx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Áncash </a:t>
                      </a:r>
                    </a:p>
                  </a:txBody>
                  <a:tcPr marL="8208" marR="8208" marT="6733" marB="0" anchor="ctr">
                    <a:solidFill>
                      <a:srgbClr val="83AE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4636</a:t>
                      </a:r>
                    </a:p>
                  </a:txBody>
                  <a:tcPr marL="9217" marR="9217" marT="7560" marB="0" anchor="b">
                    <a:solidFill>
                      <a:srgbClr val="83AEE1"/>
                    </a:solidFill>
                  </a:tcPr>
                </a:tc>
              </a:tr>
              <a:tr h="170128"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Junín </a:t>
                      </a:r>
                    </a:p>
                  </a:txBody>
                  <a:tcPr marL="8208" marR="8208" marT="6733" marB="0" anchor="ctr">
                    <a:pattFill prst="pct30">
                      <a:fgClr>
                        <a:schemeClr val="tx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2261</a:t>
                      </a:r>
                    </a:p>
                  </a:txBody>
                  <a:tcPr marL="8208" marR="8208" marT="6733" marB="0" anchor="ctr">
                    <a:pattFill prst="pct30">
                      <a:fgClr>
                        <a:schemeClr val="tx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Cusco</a:t>
                      </a:r>
                    </a:p>
                  </a:txBody>
                  <a:tcPr marL="8208" marR="8208" marT="6733" marB="0" anchor="ctr">
                    <a:solidFill>
                      <a:srgbClr val="A8C6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2381</a:t>
                      </a:r>
                    </a:p>
                  </a:txBody>
                  <a:tcPr marL="9217" marR="9217" marT="7560" marB="0" anchor="b">
                    <a:solidFill>
                      <a:srgbClr val="A8C6EA"/>
                    </a:solidFill>
                  </a:tcPr>
                </a:tc>
              </a:tr>
              <a:tr h="170128"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Ayacucho</a:t>
                      </a:r>
                    </a:p>
                  </a:txBody>
                  <a:tcPr marL="8208" marR="8208" marT="6733" marB="0" anchor="ctr">
                    <a:pattFill prst="pct30">
                      <a:fgClr>
                        <a:schemeClr val="tx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1876</a:t>
                      </a:r>
                    </a:p>
                  </a:txBody>
                  <a:tcPr marL="8208" marR="8208" marT="6733" marB="0" anchor="ctr">
                    <a:pattFill prst="pct30">
                      <a:fgClr>
                        <a:schemeClr val="tx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Junín </a:t>
                      </a:r>
                    </a:p>
                  </a:txBody>
                  <a:tcPr marL="8208" marR="8208" marT="6733" marB="0" anchor="ctr">
                    <a:solidFill>
                      <a:srgbClr val="A8C6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2109</a:t>
                      </a:r>
                    </a:p>
                  </a:txBody>
                  <a:tcPr marL="9217" marR="9217" marT="7560" marB="0" anchor="b">
                    <a:solidFill>
                      <a:srgbClr val="A8C6EA"/>
                    </a:solidFill>
                  </a:tcPr>
                </a:tc>
              </a:tr>
              <a:tr h="170128"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Arequipa</a:t>
                      </a:r>
                    </a:p>
                  </a:txBody>
                  <a:tcPr marL="8208" marR="8208" marT="6733" marB="0" anchor="ctr">
                    <a:pattFill prst="pct30">
                      <a:fgClr>
                        <a:schemeClr val="tx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1670</a:t>
                      </a:r>
                    </a:p>
                  </a:txBody>
                  <a:tcPr marL="8208" marR="8208" marT="6733" marB="0" anchor="ctr">
                    <a:pattFill prst="pct30">
                      <a:fgClr>
                        <a:schemeClr val="tx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Ayacucho</a:t>
                      </a:r>
                    </a:p>
                  </a:txBody>
                  <a:tcPr marL="8208" marR="8208" marT="6733" marB="0" anchor="ctr">
                    <a:solidFill>
                      <a:srgbClr val="A8C6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1947</a:t>
                      </a:r>
                    </a:p>
                  </a:txBody>
                  <a:tcPr marL="9217" marR="9217" marT="7560" marB="0" anchor="b">
                    <a:solidFill>
                      <a:srgbClr val="A8C6EA"/>
                    </a:solidFill>
                  </a:tcPr>
                </a:tc>
              </a:tr>
            </a:tbl>
          </a:graphicData>
        </a:graphic>
      </p:graphicFrame>
      <p:sp>
        <p:nvSpPr>
          <p:cNvPr id="140" name="Rectángulo 139"/>
          <p:cNvSpPr/>
          <p:nvPr/>
        </p:nvSpPr>
        <p:spPr>
          <a:xfrm>
            <a:off x="790022" y="3805934"/>
            <a:ext cx="1384360" cy="1160023"/>
          </a:xfrm>
          <a:prstGeom prst="rect">
            <a:avLst/>
          </a:prstGeom>
        </p:spPr>
        <p:txBody>
          <a:bodyPr wrap="square" lIns="82003" tIns="41002" rIns="82003" bIns="41002">
            <a:spAutoFit/>
          </a:bodyPr>
          <a:lstStyle/>
          <a:p>
            <a:pPr algn="ctr"/>
            <a:r>
              <a:rPr lang="es-PE" sz="1300" b="1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2016:</a:t>
            </a:r>
          </a:p>
          <a:p>
            <a:pPr algn="ctr"/>
            <a:r>
              <a:rPr lang="es-PE" sz="18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 Black" panose="020B0A04020102020204" pitchFamily="34" charset="0"/>
                <a:cs typeface="Calibri Light" panose="020F0302020204030204" pitchFamily="34" charset="0"/>
              </a:rPr>
              <a:t>32 925</a:t>
            </a:r>
          </a:p>
          <a:p>
            <a:pPr algn="ctr"/>
            <a:endParaRPr lang="es-PE" sz="600" b="1" dirty="0" smtClean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s-PE" sz="1300" b="1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2018:</a:t>
            </a:r>
            <a:endParaRPr lang="es-PE" sz="900" b="1" dirty="0" smtClean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s-PE" sz="1800" b="1" dirty="0" smtClean="0">
                <a:solidFill>
                  <a:schemeClr val="accent2"/>
                </a:solidFill>
                <a:latin typeface="Arial Black" panose="020B0A04020102020204" pitchFamily="34" charset="0"/>
                <a:cs typeface="Calibri Light" panose="020F0302020204030204" pitchFamily="34" charset="0"/>
              </a:rPr>
              <a:t>40 759</a:t>
            </a:r>
            <a:endParaRPr lang="es-PE" sz="1800" b="1" dirty="0">
              <a:solidFill>
                <a:schemeClr val="accent2"/>
              </a:solidFill>
              <a:latin typeface="Arial Black" panose="020B0A040201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41" name="CuadroTexto 140"/>
          <p:cNvSpPr txBox="1"/>
          <p:nvPr/>
        </p:nvSpPr>
        <p:spPr>
          <a:xfrm>
            <a:off x="479132" y="6418309"/>
            <a:ext cx="4920104" cy="329026"/>
          </a:xfrm>
          <a:prstGeom prst="rect">
            <a:avLst/>
          </a:prstGeom>
          <a:noFill/>
        </p:spPr>
        <p:txBody>
          <a:bodyPr wrap="square" lIns="82003" tIns="41002" rIns="82003" bIns="41002" rtlCol="0">
            <a:spAutoFit/>
          </a:bodyPr>
          <a:lstStyle/>
          <a:p>
            <a:r>
              <a:rPr lang="es-MX" sz="800" dirty="0"/>
              <a:t>Fuente: </a:t>
            </a:r>
            <a:r>
              <a:rPr lang="es-MX" sz="800" dirty="0" smtClean="0"/>
              <a:t>Elaborado por la Defensoría del Pueblo  sobre la base de los informes estadísticos de la Procuraduría Especializada en </a:t>
            </a:r>
            <a:r>
              <a:rPr lang="es-MX" sz="800" dirty="0"/>
              <a:t>Delitos de </a:t>
            </a:r>
            <a:r>
              <a:rPr lang="es-MX" sz="800" dirty="0" smtClean="0"/>
              <a:t>Corrupción del 2017 y 2019.</a:t>
            </a:r>
            <a:endParaRPr lang="es-PE" sz="800" dirty="0"/>
          </a:p>
        </p:txBody>
      </p:sp>
      <p:sp>
        <p:nvSpPr>
          <p:cNvPr id="3" name="CuadroTexto 2"/>
          <p:cNvSpPr txBox="1"/>
          <p:nvPr/>
        </p:nvSpPr>
        <p:spPr>
          <a:xfrm>
            <a:off x="499200" y="3470858"/>
            <a:ext cx="1998104" cy="375193"/>
          </a:xfrm>
          <a:prstGeom prst="rect">
            <a:avLst/>
          </a:prstGeom>
          <a:noFill/>
        </p:spPr>
        <p:txBody>
          <a:bodyPr wrap="square" lIns="82003" tIns="41002" rIns="82003" bIns="41002" rtlCol="0">
            <a:spAutoFit/>
          </a:bodyPr>
          <a:lstStyle/>
          <a:p>
            <a:pPr algn="ctr"/>
            <a:r>
              <a:rPr lang="es-PE" b="1" dirty="0" smtClean="0"/>
              <a:t>TOTAL DE CASOS</a:t>
            </a:r>
            <a:endParaRPr lang="es-PE" b="1" dirty="0"/>
          </a:p>
        </p:txBody>
      </p:sp>
      <p:sp>
        <p:nvSpPr>
          <p:cNvPr id="7" name="Rectángulo redondeado 6"/>
          <p:cNvSpPr/>
          <p:nvPr/>
        </p:nvSpPr>
        <p:spPr>
          <a:xfrm>
            <a:off x="103832" y="57073"/>
            <a:ext cx="12004053" cy="6743854"/>
          </a:xfrm>
          <a:prstGeom prst="roundRect">
            <a:avLst>
              <a:gd name="adj" fmla="val 494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003" tIns="41002" rIns="82003" bIns="41002" rtlCol="0" anchor="ctr"/>
          <a:lstStyle/>
          <a:p>
            <a:pPr algn="ctr"/>
            <a:endParaRPr lang="es-PE"/>
          </a:p>
        </p:txBody>
      </p:sp>
      <p:sp>
        <p:nvSpPr>
          <p:cNvPr id="150" name="CuadroTexto 149"/>
          <p:cNvSpPr txBox="1"/>
          <p:nvPr/>
        </p:nvSpPr>
        <p:spPr>
          <a:xfrm>
            <a:off x="934356" y="4927133"/>
            <a:ext cx="1635277" cy="1144634"/>
          </a:xfrm>
          <a:prstGeom prst="rect">
            <a:avLst/>
          </a:prstGeom>
          <a:noFill/>
        </p:spPr>
        <p:txBody>
          <a:bodyPr wrap="square" lIns="82003" tIns="41002" rIns="82003" bIns="41002" rtlCol="0">
            <a:spAutoFit/>
          </a:bodyPr>
          <a:lstStyle/>
          <a:p>
            <a:r>
              <a:rPr lang="es-PE" sz="14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Leyenda:</a:t>
            </a:r>
            <a:endParaRPr lang="es-PE" sz="14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s-PE" sz="1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           </a:t>
            </a:r>
            <a:r>
              <a:rPr lang="es-PE" sz="1400" b="1" dirty="0" smtClean="0">
                <a:solidFill>
                  <a:srgbClr val="CC33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2018 </a:t>
            </a:r>
          </a:p>
          <a:p>
            <a:pPr>
              <a:lnSpc>
                <a:spcPct val="150000"/>
              </a:lnSpc>
            </a:pPr>
            <a:r>
              <a:rPr lang="es-PE" sz="1400" b="1" dirty="0" smtClean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       </a:t>
            </a:r>
            <a:r>
              <a:rPr lang="es-PE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2016 </a:t>
            </a:r>
          </a:p>
          <a:p>
            <a:endParaRPr lang="es-PE" sz="1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51" name="Rectángulo 150"/>
          <p:cNvSpPr/>
          <p:nvPr/>
        </p:nvSpPr>
        <p:spPr>
          <a:xfrm>
            <a:off x="1229759" y="5445100"/>
            <a:ext cx="172379" cy="14823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003" tIns="41002" rIns="82003" bIns="41002" rtlCol="0" anchor="ctr"/>
          <a:lstStyle/>
          <a:p>
            <a:pPr algn="ctr"/>
            <a:endParaRPr lang="es-PE" sz="1300" b="1" dirty="0"/>
          </a:p>
        </p:txBody>
      </p:sp>
      <p:cxnSp>
        <p:nvCxnSpPr>
          <p:cNvPr id="152" name="Conector recto 151"/>
          <p:cNvCxnSpPr/>
          <p:nvPr/>
        </p:nvCxnSpPr>
        <p:spPr>
          <a:xfrm>
            <a:off x="1162382" y="5520764"/>
            <a:ext cx="313509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Conector recto 152"/>
          <p:cNvCxnSpPr/>
          <p:nvPr/>
        </p:nvCxnSpPr>
        <p:spPr>
          <a:xfrm>
            <a:off x="1162382" y="5264504"/>
            <a:ext cx="313509" cy="106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Rectángulo 156"/>
          <p:cNvSpPr/>
          <p:nvPr/>
        </p:nvSpPr>
        <p:spPr>
          <a:xfrm>
            <a:off x="1229759" y="5192043"/>
            <a:ext cx="172379" cy="1482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003" tIns="41002" rIns="82003" bIns="41002" rtlCol="0" anchor="ctr"/>
          <a:lstStyle/>
          <a:p>
            <a:pPr algn="ctr"/>
            <a:endParaRPr lang="es-PE" sz="13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22" name="CuadroTexto 121"/>
          <p:cNvSpPr txBox="1"/>
          <p:nvPr/>
        </p:nvSpPr>
        <p:spPr>
          <a:xfrm>
            <a:off x="476109" y="5945739"/>
            <a:ext cx="6322916" cy="421359"/>
          </a:xfrm>
          <a:prstGeom prst="rect">
            <a:avLst/>
          </a:prstGeom>
          <a:noFill/>
        </p:spPr>
        <p:txBody>
          <a:bodyPr wrap="square" lIns="82003" tIns="41002" rIns="82003" bIns="41002" rtlCol="0">
            <a:spAutoFit/>
          </a:bodyPr>
          <a:lstStyle/>
          <a:p>
            <a:pPr algn="just"/>
            <a:r>
              <a:rPr lang="es-MX" sz="1100" b="1" dirty="0" smtClean="0"/>
              <a:t>Nota: </a:t>
            </a:r>
            <a:r>
              <a:rPr lang="es-MX" sz="1100" dirty="0" smtClean="0"/>
              <a:t>La data utilizada corresponde a los delitos cometidos por funcionarios públicos comprendidos entre los artículos 382 y 401 del Código Penal. </a:t>
            </a:r>
            <a:endParaRPr lang="es-PE" sz="1100" dirty="0"/>
          </a:p>
        </p:txBody>
      </p:sp>
    </p:spTree>
    <p:extLst>
      <p:ext uri="{BB962C8B-B14F-4D97-AF65-F5344CB8AC3E}">
        <p14:creationId xmlns:p14="http://schemas.microsoft.com/office/powerpoint/2010/main" val="377262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19994" tIns="62397" rIns="119994" bIns="62397"/>
          <a:lstStyle/>
          <a:p>
            <a:pPr>
              <a:tabLst>
                <a:tab pos="0" algn="l"/>
                <a:tab pos="596870" algn="l"/>
                <a:tab pos="1195857" algn="l"/>
                <a:tab pos="1794843" algn="l"/>
                <a:tab pos="2393831" algn="l"/>
                <a:tab pos="2992817" algn="l"/>
                <a:tab pos="3591805" algn="l"/>
                <a:tab pos="4190790" algn="l"/>
                <a:tab pos="4789779" algn="l"/>
                <a:tab pos="5388764" algn="l"/>
                <a:tab pos="5987752" algn="l"/>
                <a:tab pos="6586738" algn="l"/>
                <a:tab pos="7185724" algn="l"/>
                <a:tab pos="7784711" algn="l"/>
                <a:tab pos="8383698" algn="l"/>
                <a:tab pos="8982685" algn="l"/>
                <a:tab pos="9581671" algn="l"/>
                <a:tab pos="10180657" algn="l"/>
                <a:tab pos="10779645" algn="l"/>
                <a:tab pos="11378632" algn="l"/>
                <a:tab pos="11977619" algn="l"/>
              </a:tabLst>
            </a:pPr>
            <a:endParaRPr lang="es-ES" dirty="0">
              <a:solidFill>
                <a:srgbClr val="000000"/>
              </a:solidFill>
              <a:cs typeface="Lucida Sans Unicode" charset="0"/>
            </a:endParaRPr>
          </a:p>
        </p:txBody>
      </p:sp>
      <p:cxnSp>
        <p:nvCxnSpPr>
          <p:cNvPr id="6" name="5 Conector recto"/>
          <p:cNvCxnSpPr/>
          <p:nvPr/>
        </p:nvCxnSpPr>
        <p:spPr>
          <a:xfrm rot="10800000" flipV="1">
            <a:off x="857245" y="666731"/>
            <a:ext cx="6096015" cy="47624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ángulo 15"/>
          <p:cNvSpPr/>
          <p:nvPr/>
        </p:nvSpPr>
        <p:spPr>
          <a:xfrm>
            <a:off x="761971" y="191142"/>
            <a:ext cx="5451677" cy="523216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r>
              <a:rPr lang="es-MX" sz="2800" b="1" dirty="0" smtClean="0"/>
              <a:t>Los delitos de corrupción: peculado</a:t>
            </a:r>
            <a:endParaRPr lang="es-PE" sz="2800" dirty="0"/>
          </a:p>
        </p:txBody>
      </p:sp>
      <p:pic>
        <p:nvPicPr>
          <p:cNvPr id="10" name="9 Imagen"/>
          <p:cNvPicPr/>
          <p:nvPr/>
        </p:nvPicPr>
        <p:blipFill>
          <a:blip r:embed="rId3" cstate="print"/>
          <a:srcRect l="23267" t="30567" r="26588" b="13765"/>
          <a:stretch>
            <a:fillRect/>
          </a:stretch>
        </p:blipFill>
        <p:spPr bwMode="auto">
          <a:xfrm>
            <a:off x="476211" y="761981"/>
            <a:ext cx="11144328" cy="5810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8 Imagen" descr="logo-dp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53757" y="5897036"/>
            <a:ext cx="781049" cy="713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19994" tIns="62397" rIns="119994" bIns="62397"/>
          <a:lstStyle/>
          <a:p>
            <a:pPr>
              <a:tabLst>
                <a:tab pos="0" algn="l"/>
                <a:tab pos="596870" algn="l"/>
                <a:tab pos="1195857" algn="l"/>
                <a:tab pos="1794843" algn="l"/>
                <a:tab pos="2393831" algn="l"/>
                <a:tab pos="2992817" algn="l"/>
                <a:tab pos="3591805" algn="l"/>
                <a:tab pos="4190790" algn="l"/>
                <a:tab pos="4789779" algn="l"/>
                <a:tab pos="5388764" algn="l"/>
                <a:tab pos="5987752" algn="l"/>
                <a:tab pos="6586738" algn="l"/>
                <a:tab pos="7185724" algn="l"/>
                <a:tab pos="7784711" algn="l"/>
                <a:tab pos="8383698" algn="l"/>
                <a:tab pos="8982685" algn="l"/>
                <a:tab pos="9581671" algn="l"/>
                <a:tab pos="10180657" algn="l"/>
                <a:tab pos="10779645" algn="l"/>
                <a:tab pos="11378632" algn="l"/>
                <a:tab pos="11977619" algn="l"/>
              </a:tabLst>
            </a:pPr>
            <a:endParaRPr lang="es-ES" dirty="0">
              <a:solidFill>
                <a:srgbClr val="000000"/>
              </a:solidFill>
              <a:cs typeface="Lucida Sans Unicode" charset="0"/>
            </a:endParaRPr>
          </a:p>
        </p:txBody>
      </p:sp>
      <p:cxnSp>
        <p:nvCxnSpPr>
          <p:cNvPr id="6" name="5 Conector recto"/>
          <p:cNvCxnSpPr/>
          <p:nvPr/>
        </p:nvCxnSpPr>
        <p:spPr>
          <a:xfrm rot="10800000" flipV="1">
            <a:off x="857243" y="666731"/>
            <a:ext cx="6000764" cy="47624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ángulo 15"/>
          <p:cNvSpPr/>
          <p:nvPr/>
        </p:nvSpPr>
        <p:spPr>
          <a:xfrm>
            <a:off x="761971" y="191142"/>
            <a:ext cx="5321705" cy="523216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r>
              <a:rPr lang="es-MX" sz="2800" b="1" dirty="0" smtClean="0"/>
              <a:t>Los delitos de corrupción: colusión</a:t>
            </a:r>
            <a:endParaRPr lang="es-PE" sz="2800" dirty="0"/>
          </a:p>
        </p:txBody>
      </p:sp>
      <p:pic>
        <p:nvPicPr>
          <p:cNvPr id="8" name="8 Imagen" descr="logo-dp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53757" y="5897036"/>
            <a:ext cx="781049" cy="713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9 Imagen"/>
          <p:cNvPicPr/>
          <p:nvPr/>
        </p:nvPicPr>
        <p:blipFill>
          <a:blip r:embed="rId4" cstate="print"/>
          <a:srcRect l="31371" t="34211" r="31471" b="20445"/>
          <a:stretch>
            <a:fillRect/>
          </a:stretch>
        </p:blipFill>
        <p:spPr bwMode="auto">
          <a:xfrm>
            <a:off x="285711" y="857231"/>
            <a:ext cx="10763325" cy="5244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Rectángulo"/>
          <p:cNvSpPr/>
          <p:nvPr/>
        </p:nvSpPr>
        <p:spPr>
          <a:xfrm>
            <a:off x="315310" y="5612524"/>
            <a:ext cx="10673256" cy="88286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83189" y="5549462"/>
            <a:ext cx="10558079" cy="92333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1" hangingPunct="1"/>
            <a:r>
              <a:rPr lang="es-PE" altLang="es-PE" sz="1800" b="1" dirty="0">
                <a:solidFill>
                  <a:schemeClr val="bg1"/>
                </a:solidFill>
              </a:rPr>
              <a:t>Establecer un pacto ilícito que acuerdan dos personas u organizaciones con el fin de perjudicar a un tercero, en este caso el Estado, cuyo patrimonio es afectado de manera directa. En el Código Penal se tipifican dos tipos de colusión.</a:t>
            </a:r>
            <a:r>
              <a:rPr lang="es-ES" altLang="es-PE" sz="1800" b="1" dirty="0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19994" tIns="62397" rIns="119994" bIns="62397"/>
          <a:lstStyle/>
          <a:p>
            <a:pPr>
              <a:tabLst>
                <a:tab pos="0" algn="l"/>
                <a:tab pos="596870" algn="l"/>
                <a:tab pos="1195857" algn="l"/>
                <a:tab pos="1794843" algn="l"/>
                <a:tab pos="2393831" algn="l"/>
                <a:tab pos="2992817" algn="l"/>
                <a:tab pos="3591805" algn="l"/>
                <a:tab pos="4190790" algn="l"/>
                <a:tab pos="4789779" algn="l"/>
                <a:tab pos="5388764" algn="l"/>
                <a:tab pos="5987752" algn="l"/>
                <a:tab pos="6586738" algn="l"/>
                <a:tab pos="7185724" algn="l"/>
                <a:tab pos="7784711" algn="l"/>
                <a:tab pos="8383698" algn="l"/>
                <a:tab pos="8982685" algn="l"/>
                <a:tab pos="9581671" algn="l"/>
                <a:tab pos="10180657" algn="l"/>
                <a:tab pos="10779645" algn="l"/>
                <a:tab pos="11378632" algn="l"/>
                <a:tab pos="11977619" algn="l"/>
              </a:tabLst>
            </a:pPr>
            <a:endParaRPr lang="es-ES" dirty="0">
              <a:solidFill>
                <a:srgbClr val="000000"/>
              </a:solidFill>
              <a:cs typeface="Lucida Sans Unicode" charset="0"/>
            </a:endParaRPr>
          </a:p>
        </p:txBody>
      </p:sp>
      <p:cxnSp>
        <p:nvCxnSpPr>
          <p:cNvPr id="6" name="5 Conector recto"/>
          <p:cNvCxnSpPr/>
          <p:nvPr/>
        </p:nvCxnSpPr>
        <p:spPr>
          <a:xfrm rot="10800000" flipV="1">
            <a:off x="857243" y="666731"/>
            <a:ext cx="8572532" cy="47624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ángulo 15"/>
          <p:cNvSpPr/>
          <p:nvPr/>
        </p:nvSpPr>
        <p:spPr>
          <a:xfrm>
            <a:off x="761971" y="191142"/>
            <a:ext cx="7615410" cy="523216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r>
              <a:rPr lang="es-MX" sz="2800" b="1" dirty="0" smtClean="0"/>
              <a:t>Los delitos de corrupción: malversación de fondos</a:t>
            </a:r>
            <a:endParaRPr lang="es-PE" sz="2800" dirty="0"/>
          </a:p>
        </p:txBody>
      </p:sp>
      <p:pic>
        <p:nvPicPr>
          <p:cNvPr id="9" name="8 Imagen"/>
          <p:cNvPicPr/>
          <p:nvPr/>
        </p:nvPicPr>
        <p:blipFill>
          <a:blip r:embed="rId3" cstate="print"/>
          <a:srcRect l="30360" t="36640" r="32103" b="18826"/>
          <a:stretch>
            <a:fillRect/>
          </a:stretch>
        </p:blipFill>
        <p:spPr bwMode="auto">
          <a:xfrm>
            <a:off x="571461" y="761981"/>
            <a:ext cx="11239579" cy="6096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8 Imagen" descr="logo-dp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53757" y="5897036"/>
            <a:ext cx="781049" cy="713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19994" tIns="62397" rIns="119994" bIns="62397"/>
          <a:lstStyle/>
          <a:p>
            <a:pPr>
              <a:tabLst>
                <a:tab pos="0" algn="l"/>
                <a:tab pos="596870" algn="l"/>
                <a:tab pos="1195857" algn="l"/>
                <a:tab pos="1794843" algn="l"/>
                <a:tab pos="2393831" algn="l"/>
                <a:tab pos="2992817" algn="l"/>
                <a:tab pos="3591805" algn="l"/>
                <a:tab pos="4190790" algn="l"/>
                <a:tab pos="4789779" algn="l"/>
                <a:tab pos="5388764" algn="l"/>
                <a:tab pos="5987752" algn="l"/>
                <a:tab pos="6586738" algn="l"/>
                <a:tab pos="7185724" algn="l"/>
                <a:tab pos="7784711" algn="l"/>
                <a:tab pos="8383698" algn="l"/>
                <a:tab pos="8982685" algn="l"/>
                <a:tab pos="9581671" algn="l"/>
                <a:tab pos="10180657" algn="l"/>
                <a:tab pos="10779645" algn="l"/>
                <a:tab pos="11378632" algn="l"/>
                <a:tab pos="11977619" algn="l"/>
              </a:tabLst>
            </a:pPr>
            <a:endParaRPr lang="es-ES" dirty="0">
              <a:solidFill>
                <a:srgbClr val="000000"/>
              </a:solidFill>
              <a:cs typeface="Lucida Sans Unicode" charset="0"/>
            </a:endParaRPr>
          </a:p>
        </p:txBody>
      </p:sp>
      <p:cxnSp>
        <p:nvCxnSpPr>
          <p:cNvPr id="6" name="5 Conector recto"/>
          <p:cNvCxnSpPr/>
          <p:nvPr/>
        </p:nvCxnSpPr>
        <p:spPr>
          <a:xfrm rot="10800000" flipV="1">
            <a:off x="857247" y="666731"/>
            <a:ext cx="7239020" cy="47624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ángulo 15"/>
          <p:cNvSpPr/>
          <p:nvPr/>
        </p:nvSpPr>
        <p:spPr>
          <a:xfrm>
            <a:off x="761972" y="191142"/>
            <a:ext cx="6376353" cy="523216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r>
              <a:rPr lang="es-MX" sz="2800" b="1" dirty="0" smtClean="0"/>
              <a:t>Los delitos de corrupción: cohecho pasivo</a:t>
            </a:r>
            <a:endParaRPr lang="es-PE" sz="2800" dirty="0"/>
          </a:p>
        </p:txBody>
      </p:sp>
      <p:pic>
        <p:nvPicPr>
          <p:cNvPr id="12" name="11 Imagen"/>
          <p:cNvPicPr/>
          <p:nvPr/>
        </p:nvPicPr>
        <p:blipFill>
          <a:blip r:embed="rId3" cstate="print"/>
          <a:srcRect l="33875" t="29555" r="33666" b="31174"/>
          <a:stretch>
            <a:fillRect/>
          </a:stretch>
        </p:blipFill>
        <p:spPr bwMode="auto">
          <a:xfrm>
            <a:off x="4095780" y="1047737"/>
            <a:ext cx="8191515" cy="5715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8 Imagen" descr="logo-dp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53757" y="5858956"/>
            <a:ext cx="781049" cy="713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12 Imagen"/>
          <p:cNvPicPr/>
          <p:nvPr/>
        </p:nvPicPr>
        <p:blipFill>
          <a:blip r:embed="rId3" cstate="print"/>
          <a:srcRect l="38444" t="76316" r="38683" b="7490"/>
          <a:stretch>
            <a:fillRect/>
          </a:stretch>
        </p:blipFill>
        <p:spPr bwMode="auto">
          <a:xfrm>
            <a:off x="-381045" y="761981"/>
            <a:ext cx="5048285" cy="295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19994" tIns="62397" rIns="119994" bIns="62397"/>
          <a:lstStyle/>
          <a:p>
            <a:pPr>
              <a:tabLst>
                <a:tab pos="0" algn="l"/>
                <a:tab pos="596870" algn="l"/>
                <a:tab pos="1195857" algn="l"/>
                <a:tab pos="1794843" algn="l"/>
                <a:tab pos="2393831" algn="l"/>
                <a:tab pos="2992817" algn="l"/>
                <a:tab pos="3591805" algn="l"/>
                <a:tab pos="4190790" algn="l"/>
                <a:tab pos="4789779" algn="l"/>
                <a:tab pos="5388764" algn="l"/>
                <a:tab pos="5987752" algn="l"/>
                <a:tab pos="6586738" algn="l"/>
                <a:tab pos="7185724" algn="l"/>
                <a:tab pos="7784711" algn="l"/>
                <a:tab pos="8383698" algn="l"/>
                <a:tab pos="8982685" algn="l"/>
                <a:tab pos="9581671" algn="l"/>
                <a:tab pos="10180657" algn="l"/>
                <a:tab pos="10779645" algn="l"/>
                <a:tab pos="11378632" algn="l"/>
                <a:tab pos="11977619" algn="l"/>
              </a:tabLst>
            </a:pPr>
            <a:endParaRPr lang="es-ES" dirty="0">
              <a:solidFill>
                <a:srgbClr val="000000"/>
              </a:solidFill>
              <a:cs typeface="Lucida Sans Unicode" charset="0"/>
            </a:endParaRPr>
          </a:p>
        </p:txBody>
      </p:sp>
      <p:cxnSp>
        <p:nvCxnSpPr>
          <p:cNvPr id="6" name="5 Conector recto"/>
          <p:cNvCxnSpPr/>
          <p:nvPr/>
        </p:nvCxnSpPr>
        <p:spPr>
          <a:xfrm rot="10800000" flipV="1">
            <a:off x="857248" y="666731"/>
            <a:ext cx="7143769" cy="47624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ángulo 15"/>
          <p:cNvSpPr/>
          <p:nvPr/>
        </p:nvSpPr>
        <p:spPr>
          <a:xfrm>
            <a:off x="761972" y="191142"/>
            <a:ext cx="6317042" cy="523216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r>
              <a:rPr lang="es-MX" sz="2800" b="1" dirty="0" smtClean="0"/>
              <a:t>Los delitos de corrupción: cohecho activo</a:t>
            </a:r>
            <a:endParaRPr lang="es-PE" sz="2800" dirty="0"/>
          </a:p>
        </p:txBody>
      </p:sp>
      <p:pic>
        <p:nvPicPr>
          <p:cNvPr id="10" name="9 Imagen"/>
          <p:cNvPicPr/>
          <p:nvPr/>
        </p:nvPicPr>
        <p:blipFill>
          <a:blip r:embed="rId3" cstate="print"/>
          <a:srcRect l="33772" t="45142" r="33942" b="24899"/>
          <a:stretch>
            <a:fillRect/>
          </a:stretch>
        </p:blipFill>
        <p:spPr bwMode="auto">
          <a:xfrm>
            <a:off x="761964" y="857232"/>
            <a:ext cx="10477573" cy="5619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8 Imagen" descr="logo-dp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53757" y="5897036"/>
            <a:ext cx="781049" cy="713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58907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s-PE" sz="3600" b="1" dirty="0">
                <a:solidFill>
                  <a:schemeClr val="bg1"/>
                </a:solidFill>
              </a:rPr>
              <a:t>Índice de Percepción de la Corrupción </a:t>
            </a:r>
            <a:r>
              <a:rPr lang="es-PE" sz="3600" b="1" dirty="0" smtClean="0">
                <a:solidFill>
                  <a:schemeClr val="bg1"/>
                </a:solidFill>
              </a:rPr>
              <a:t>2018</a:t>
            </a:r>
            <a:endParaRPr lang="es-PE" sz="3600" b="1" dirty="0">
              <a:solidFill>
                <a:schemeClr val="bg1"/>
              </a:solidFill>
            </a:endParaRPr>
          </a:p>
        </p:txBody>
      </p:sp>
      <p:sp>
        <p:nvSpPr>
          <p:cNvPr id="5" name="Rectángulo 7"/>
          <p:cNvSpPr/>
          <p:nvPr/>
        </p:nvSpPr>
        <p:spPr>
          <a:xfrm>
            <a:off x="32561" y="6599028"/>
            <a:ext cx="2167683" cy="266737"/>
          </a:xfrm>
          <a:prstGeom prst="rect">
            <a:avLst/>
          </a:prstGeom>
        </p:spPr>
        <p:txBody>
          <a:bodyPr wrap="none" lIns="121896" tIns="60948" rIns="121896" bIns="60948">
            <a:spAutoFit/>
          </a:bodyPr>
          <a:lstStyle/>
          <a:p>
            <a:r>
              <a:rPr lang="es-ES" altLang="es-ES" sz="900" dirty="0">
                <a:latin typeface="Arial" panose="020B0604020202020204" pitchFamily="34" charset="0"/>
                <a:cs typeface="Arial" panose="020B0604020202020204" pitchFamily="34" charset="0"/>
              </a:rPr>
              <a:t>Fuente: Transparencia Internacional</a:t>
            </a:r>
            <a:endParaRPr lang="es-E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upo 5"/>
          <p:cNvGrpSpPr/>
          <p:nvPr/>
        </p:nvGrpSpPr>
        <p:grpSpPr>
          <a:xfrm>
            <a:off x="3038543" y="6117301"/>
            <a:ext cx="9056492" cy="686443"/>
            <a:chOff x="1835150" y="4587973"/>
            <a:chExt cx="6792369" cy="514832"/>
          </a:xfrm>
        </p:grpSpPr>
        <p:sp>
          <p:nvSpPr>
            <p:cNvPr id="7" name="10 CuadroTexto"/>
            <p:cNvSpPr txBox="1"/>
            <p:nvPr/>
          </p:nvSpPr>
          <p:spPr bwMode="auto">
            <a:xfrm>
              <a:off x="1835150" y="4664080"/>
              <a:ext cx="6286500" cy="32316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>
                <a:defRPr/>
              </a:pPr>
              <a:r>
                <a:rPr lang="es-PE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2" charset="0"/>
                </a:rPr>
                <a:t>Política Nacional de Integridad y Lucha contra la Corrupción</a:t>
              </a:r>
            </a:p>
            <a:p>
              <a:pPr algn="r">
                <a:defRPr/>
              </a:pPr>
              <a:r>
                <a:rPr lang="es-PE" sz="1100" b="1" dirty="0">
                  <a:latin typeface="Calibri" pitchFamily="32" charset="0"/>
                </a:rPr>
                <a:t>Programa de Ética Pública, Prevención de la Corrupción y Políticas Públicas</a:t>
              </a:r>
            </a:p>
          </p:txBody>
        </p:sp>
        <p:pic>
          <p:nvPicPr>
            <p:cNvPr id="8" name="6 Imagen" descr="Logo DP copia copia copia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1649" y="4587973"/>
              <a:ext cx="505870" cy="514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Imagen 9" descr="C:\Users\schia\Desktop\CPI2016_Americas_ES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7" b="4018"/>
          <a:stretch/>
        </p:blipFill>
        <p:spPr bwMode="auto">
          <a:xfrm>
            <a:off x="1436924" y="676900"/>
            <a:ext cx="8906495" cy="5553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/>
          <a:srcRect l="2042" t="2200"/>
          <a:stretch>
            <a:fillRect/>
          </a:stretch>
        </p:blipFill>
        <p:spPr bwMode="auto">
          <a:xfrm>
            <a:off x="0" y="666731"/>
            <a:ext cx="12192000" cy="6191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8066" name="AutoShape 2" descr="https://f.rpp-noticias.io/2019/01/29/7448442018-cpi-global-map-resultsjp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88068" name="AutoShape 4" descr="https://f.rpp-noticias.io/2019/01/29/7448442018-cpi-global-map-resultsjp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88070" name="AutoShape 6" descr="https://f.rpp-noticias.io/2019/01/29/7448442018-cpi-global-map-resultsjp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88072" name="AutoShape 8" descr="https://f.rpp-noticias.io/2019/01/29/7448442018-cpi-global-map-resultsjp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88074" name="AutoShape 10" descr="https://f.rpp-noticias.io/2019/01/29/7448442018-cpi-global-map-resultsjp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88082" name="AutoShape 18" descr="Resultado de imagen para indice de transparencia internacional 2018"/>
          <p:cNvSpPr>
            <a:spLocks noChangeAspect="1" noChangeArrowheads="1"/>
          </p:cNvSpPr>
          <p:nvPr/>
        </p:nvSpPr>
        <p:spPr bwMode="auto">
          <a:xfrm>
            <a:off x="155575" y="-1576388"/>
            <a:ext cx="6286500" cy="32861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88084" name="AutoShape 20" descr="Resultado de imagen para indice de transparencia internacional 2018"/>
          <p:cNvSpPr>
            <a:spLocks noChangeAspect="1" noChangeArrowheads="1"/>
          </p:cNvSpPr>
          <p:nvPr/>
        </p:nvSpPr>
        <p:spPr bwMode="auto">
          <a:xfrm>
            <a:off x="155575" y="-1576388"/>
            <a:ext cx="6286500" cy="32861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pic>
        <p:nvPicPr>
          <p:cNvPr id="21" name="20 Imagen" descr="Resultado de imagen para corrupción Transparencia Internacional 2018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12192000" cy="617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12 Elipse">
            <a:extLst>
              <a:ext uri="{FF2B5EF4-FFF2-40B4-BE49-F238E27FC236}">
                <a16:creationId xmlns:a16="http://schemas.microsoft.com/office/drawing/2014/main" xmlns="" id="{E0A48E7F-3DEC-4957-9799-008D63792561}"/>
              </a:ext>
            </a:extLst>
          </p:cNvPr>
          <p:cNvSpPr/>
          <p:nvPr/>
        </p:nvSpPr>
        <p:spPr>
          <a:xfrm>
            <a:off x="11559654" y="2976458"/>
            <a:ext cx="632346" cy="20347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/>
            <a:endParaRPr lang="es-PE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01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4"/>
          <p:cNvSpPr txBox="1">
            <a:spLocks noChangeArrowheads="1"/>
          </p:cNvSpPr>
          <p:nvPr/>
        </p:nvSpPr>
        <p:spPr bwMode="auto">
          <a:xfrm>
            <a:off x="8737600" y="6246285"/>
            <a:ext cx="2844800" cy="47624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19997" tIns="62398" rIns="119997" bIns="62398"/>
          <a:lstStyle/>
          <a:p>
            <a:pPr>
              <a:tabLst>
                <a:tab pos="0" algn="l"/>
                <a:tab pos="596885" algn="l"/>
                <a:tab pos="1195887" algn="l"/>
                <a:tab pos="1794888" algn="l"/>
                <a:tab pos="2393891" algn="l"/>
                <a:tab pos="2992892" algn="l"/>
                <a:tab pos="3591894" algn="l"/>
                <a:tab pos="4190895" algn="l"/>
                <a:tab pos="4789898" algn="l"/>
                <a:tab pos="5388899" algn="l"/>
                <a:tab pos="5987901" algn="l"/>
                <a:tab pos="6586902" algn="l"/>
                <a:tab pos="7185904" algn="l"/>
                <a:tab pos="7784905" algn="l"/>
                <a:tab pos="8383908" algn="l"/>
                <a:tab pos="8982909" algn="l"/>
                <a:tab pos="9581911" algn="l"/>
                <a:tab pos="10180912" algn="l"/>
                <a:tab pos="10779914" algn="l"/>
                <a:tab pos="11378916" algn="l"/>
                <a:tab pos="11977918" algn="l"/>
              </a:tabLst>
            </a:pPr>
            <a:endParaRPr lang="es-ES" altLang="es-PE" dirty="0">
              <a:solidFill>
                <a:srgbClr val="000000"/>
              </a:solidFill>
              <a:cs typeface="Lucida Sans Unicode" pitchFamily="34" charset="0"/>
            </a:endParaRPr>
          </a:p>
        </p:txBody>
      </p:sp>
      <p:cxnSp>
        <p:nvCxnSpPr>
          <p:cNvPr id="6" name="5 Conector recto">
            <a:extLst>
              <a:ext uri="{FF2B5EF4-FFF2-40B4-BE49-F238E27FC236}">
                <a16:creationId xmlns:a16="http://schemas.microsoft.com/office/drawing/2014/main" xmlns="" id="{6C25A89D-ED12-4634-B49A-9D85A4F43F00}"/>
              </a:ext>
            </a:extLst>
          </p:cNvPr>
          <p:cNvCxnSpPr/>
          <p:nvPr/>
        </p:nvCxnSpPr>
        <p:spPr>
          <a:xfrm rot="10800000" flipV="1">
            <a:off x="624418" y="740833"/>
            <a:ext cx="2262716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04" name="Rectángulo 15"/>
          <p:cNvSpPr>
            <a:spLocks noChangeArrowheads="1"/>
          </p:cNvSpPr>
          <p:nvPr/>
        </p:nvSpPr>
        <p:spPr bwMode="auto">
          <a:xfrm>
            <a:off x="762001" y="190501"/>
            <a:ext cx="1718736" cy="52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pPr eaLnBrk="1" hangingPunct="1"/>
            <a:r>
              <a:rPr lang="es-MX" altLang="es-PE" sz="2800" b="1" dirty="0"/>
              <a:t>Concusión</a:t>
            </a:r>
            <a:endParaRPr lang="es-PE" altLang="es-PE" sz="2800" dirty="0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6347884" y="6208181"/>
            <a:ext cx="5604933" cy="662516"/>
            <a:chOff x="2817" y="2933"/>
            <a:chExt cx="2648" cy="313"/>
          </a:xfrm>
        </p:grpSpPr>
        <p:sp>
          <p:nvSpPr>
            <p:cNvPr id="51220" name="10 CuadroTexto"/>
            <p:cNvSpPr txBox="1">
              <a:spLocks noChangeArrowheads="1"/>
            </p:cNvSpPr>
            <p:nvPr/>
          </p:nvSpPr>
          <p:spPr bwMode="auto">
            <a:xfrm>
              <a:off x="2817" y="2994"/>
              <a:ext cx="2512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s-PE" altLang="es-ES" sz="1100" dirty="0">
                  <a:solidFill>
                    <a:srgbClr val="993366"/>
                  </a:solidFill>
                  <a:latin typeface="Calibri" pitchFamily="34" charset="0"/>
                </a:rPr>
                <a:t>Sobre la lucha contra la corrupción</a:t>
              </a:r>
              <a:r>
                <a:rPr lang="es-PE" altLang="es-ES" sz="1100" dirty="0">
                  <a:solidFill>
                    <a:schemeClr val="hlink"/>
                  </a:solidFill>
                  <a:latin typeface="Calibri" pitchFamily="34" charset="0"/>
                </a:rPr>
                <a:t> </a:t>
              </a:r>
              <a:r>
                <a:rPr lang="es-PE" altLang="es-ES" sz="1100" dirty="0">
                  <a:solidFill>
                    <a:srgbClr val="993366"/>
                  </a:solidFill>
                  <a:latin typeface="Calibri" pitchFamily="34" charset="0"/>
                </a:rPr>
                <a:t>“Sistema de Justicia”</a:t>
              </a:r>
              <a:r>
                <a:rPr lang="es-PE" altLang="es-ES" sz="1100" dirty="0">
                  <a:solidFill>
                    <a:srgbClr val="404040"/>
                  </a:solidFill>
                  <a:latin typeface="Calibri" pitchFamily="34" charset="0"/>
                </a:rPr>
                <a:t> </a:t>
              </a:r>
              <a:endParaRPr lang="es-PE" altLang="es-PE" sz="1100" dirty="0">
                <a:solidFill>
                  <a:srgbClr val="404040"/>
                </a:solidFill>
                <a:latin typeface="Calibri" pitchFamily="34" charset="0"/>
              </a:endParaRPr>
            </a:p>
            <a:p>
              <a:pPr eaLnBrk="1" hangingPunct="1">
                <a:lnSpc>
                  <a:spcPct val="80000"/>
                </a:lnSpc>
              </a:pPr>
              <a:r>
                <a:rPr lang="es-PE" altLang="es-PE" sz="1100" dirty="0">
                  <a:solidFill>
                    <a:srgbClr val="006699"/>
                  </a:solidFill>
                  <a:latin typeface="Calibri" pitchFamily="34" charset="0"/>
                </a:rPr>
                <a:t>Programa de Ética Pública, Prevención de la Corrupción y Políticas Públicas  28/08/2017</a:t>
              </a:r>
            </a:p>
            <a:p>
              <a:pPr eaLnBrk="1" hangingPunct="1">
                <a:lnSpc>
                  <a:spcPct val="80000"/>
                </a:lnSpc>
              </a:pPr>
              <a:endParaRPr lang="es-PE" altLang="es-PE" sz="1100" dirty="0">
                <a:latin typeface="Calibri" pitchFamily="34" charset="0"/>
              </a:endParaRPr>
            </a:p>
          </p:txBody>
        </p:sp>
        <p:pic>
          <p:nvPicPr>
            <p:cNvPr id="51221" name="6 Imagen" descr="Logo DP copia copia copia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193" y="2933"/>
              <a:ext cx="272" cy="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1206" name="Rectangle 1"/>
          <p:cNvSpPr>
            <a:spLocks noChangeArrowheads="1"/>
          </p:cNvSpPr>
          <p:nvPr/>
        </p:nvSpPr>
        <p:spPr bwMode="auto">
          <a:xfrm>
            <a:off x="857251" y="1627718"/>
            <a:ext cx="6096000" cy="2323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 anchor="ctr">
            <a:spAutoFit/>
          </a:bodyPr>
          <a:lstStyle/>
          <a:p>
            <a:pPr eaLnBrk="1" hangingPunct="1"/>
            <a:r>
              <a:rPr lang="es-PE" altLang="es-PE" sz="1500" b="1" dirty="0">
                <a:solidFill>
                  <a:srgbClr val="25408F"/>
                </a:solidFill>
                <a:ea typeface="Calibri" pitchFamily="34" charset="0"/>
                <a:cs typeface="Calibri" pitchFamily="34" charset="0"/>
              </a:rPr>
              <a:t>Qué sucede si…</a:t>
            </a:r>
          </a:p>
          <a:p>
            <a:pPr algn="ctr" eaLnBrk="1" hangingPunct="1"/>
            <a:endParaRPr lang="es-ES" altLang="es-PE" sz="1100" dirty="0"/>
          </a:p>
          <a:p>
            <a:pPr algn="just"/>
            <a:r>
              <a:rPr lang="es-PE" altLang="es-PE" sz="1500" dirty="0">
                <a:ea typeface="Calibri" pitchFamily="34" charset="0"/>
                <a:cs typeface="Calibri" pitchFamily="34" charset="0"/>
              </a:rPr>
              <a:t>El gerente de transporte de una municipalidad, al percatarse que la propietaria de una tienda de abarrotes no cumple con las condiciones mínimas de higiene y salubridad, la obliga a entregarle la suma de S/. 1,500 a fin de no comunicar al área competente para que proceda al cierre de su local.</a:t>
            </a:r>
          </a:p>
          <a:p>
            <a:pPr algn="ctr"/>
            <a:endParaRPr lang="es-PE" altLang="es-PE" sz="1500" dirty="0"/>
          </a:p>
          <a:p>
            <a:pPr algn="ctr"/>
            <a:endParaRPr lang="es-ES" altLang="es-PE" sz="1100" dirty="0"/>
          </a:p>
          <a:p>
            <a:pPr algn="ctr"/>
            <a:r>
              <a:rPr lang="es-ES_tradnl" altLang="es-PE" sz="1600" b="1" dirty="0">
                <a:solidFill>
                  <a:srgbClr val="25408F"/>
                </a:solidFill>
                <a:ea typeface="Calibri" pitchFamily="34" charset="0"/>
                <a:cs typeface="Calibri" pitchFamily="34" charset="0"/>
              </a:rPr>
              <a:t>Es un ejemplo de CONCUSIÓN</a:t>
            </a:r>
            <a:endParaRPr lang="es-ES_tradnl" altLang="es-PE" dirty="0"/>
          </a:p>
        </p:txBody>
      </p:sp>
      <p:sp>
        <p:nvSpPr>
          <p:cNvPr id="51207" name="Rectangle 6"/>
          <p:cNvSpPr>
            <a:spLocks noChangeArrowheads="1"/>
          </p:cNvSpPr>
          <p:nvPr/>
        </p:nvSpPr>
        <p:spPr bwMode="auto">
          <a:xfrm>
            <a:off x="0" y="0"/>
            <a:ext cx="246280" cy="415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917" tIns="60958" rIns="121917" bIns="60958" anchor="ctr">
            <a:spAutoFit/>
          </a:bodyPr>
          <a:lstStyle/>
          <a:p>
            <a:endParaRPr lang="es-ES" altLang="es-PE"/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7143751" y="1047752"/>
            <a:ext cx="4191000" cy="3371849"/>
            <a:chOff x="0" y="0"/>
            <a:chExt cx="6431" cy="3983"/>
          </a:xfrm>
        </p:grpSpPr>
        <p:grpSp>
          <p:nvGrpSpPr>
            <p:cNvPr id="4" name="Group 3"/>
            <p:cNvGrpSpPr>
              <a:grpSpLocks/>
            </p:cNvGrpSpPr>
            <p:nvPr/>
          </p:nvGrpSpPr>
          <p:grpSpPr bwMode="auto">
            <a:xfrm>
              <a:off x="30" y="30"/>
              <a:ext cx="6401" cy="3953"/>
              <a:chOff x="30" y="30"/>
              <a:chExt cx="6401" cy="3953"/>
            </a:xfrm>
          </p:grpSpPr>
          <p:sp>
            <p:nvSpPr>
              <p:cNvPr id="51218" name="Freeform 5"/>
              <p:cNvSpPr>
                <a:spLocks/>
              </p:cNvSpPr>
              <p:nvPr/>
            </p:nvSpPr>
            <p:spPr bwMode="auto">
              <a:xfrm>
                <a:off x="30" y="30"/>
                <a:ext cx="6401" cy="3953"/>
              </a:xfrm>
              <a:custGeom>
                <a:avLst/>
                <a:gdLst>
                  <a:gd name="T0" fmla="*/ 0 w 6401"/>
                  <a:gd name="T1" fmla="*/ 0 h 3953"/>
                  <a:gd name="T2" fmla="*/ 6401 w 6401"/>
                  <a:gd name="T3" fmla="*/ 0 h 3953"/>
                  <a:gd name="T4" fmla="*/ 6401 w 6401"/>
                  <a:gd name="T5" fmla="*/ 3953 h 3953"/>
                  <a:gd name="T6" fmla="*/ 0 w 6401"/>
                  <a:gd name="T7" fmla="*/ 3953 h 3953"/>
                  <a:gd name="T8" fmla="*/ 0 w 6401"/>
                  <a:gd name="T9" fmla="*/ 0 h 39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401"/>
                  <a:gd name="T16" fmla="*/ 0 h 3953"/>
                  <a:gd name="T17" fmla="*/ 6401 w 6401"/>
                  <a:gd name="T18" fmla="*/ 3953 h 39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401" h="3953">
                    <a:moveTo>
                      <a:pt x="0" y="0"/>
                    </a:moveTo>
                    <a:lnTo>
                      <a:pt x="6401" y="0"/>
                    </a:lnTo>
                    <a:lnTo>
                      <a:pt x="6401" y="3953"/>
                    </a:lnTo>
                    <a:lnTo>
                      <a:pt x="0" y="395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5408F">
                  <a:alpha val="749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PE"/>
              </a:p>
            </p:txBody>
          </p:sp>
          <p:pic>
            <p:nvPicPr>
              <p:cNvPr id="51219" name="Picture 4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0" y="0"/>
                <a:ext cx="6182" cy="37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666713" y="4798485"/>
            <a:ext cx="10667959" cy="2059516"/>
            <a:chOff x="0" y="0"/>
            <a:chExt cx="8738" cy="2431"/>
          </a:xfrm>
        </p:grpSpPr>
        <p:grpSp>
          <p:nvGrpSpPr>
            <p:cNvPr id="7" name="Group 8"/>
            <p:cNvGrpSpPr>
              <a:grpSpLocks/>
            </p:cNvGrpSpPr>
            <p:nvPr/>
          </p:nvGrpSpPr>
          <p:grpSpPr bwMode="auto">
            <a:xfrm>
              <a:off x="174" y="2354"/>
              <a:ext cx="6358" cy="77"/>
              <a:chOff x="174" y="2354"/>
              <a:chExt cx="6358" cy="77"/>
            </a:xfrm>
          </p:grpSpPr>
          <p:sp>
            <p:nvSpPr>
              <p:cNvPr id="51216" name="Freeform 9"/>
              <p:cNvSpPr>
                <a:spLocks/>
              </p:cNvSpPr>
              <p:nvPr/>
            </p:nvSpPr>
            <p:spPr bwMode="auto">
              <a:xfrm>
                <a:off x="174" y="2354"/>
                <a:ext cx="6358" cy="77"/>
              </a:xfrm>
              <a:custGeom>
                <a:avLst/>
                <a:gdLst>
                  <a:gd name="T0" fmla="*/ 0 w 6358"/>
                  <a:gd name="T1" fmla="*/ 77 h 77"/>
                  <a:gd name="T2" fmla="*/ 6357 w 6358"/>
                  <a:gd name="T3" fmla="*/ 77 h 77"/>
                  <a:gd name="T4" fmla="*/ 6357 w 6358"/>
                  <a:gd name="T5" fmla="*/ 0 h 77"/>
                  <a:gd name="T6" fmla="*/ 0 w 6358"/>
                  <a:gd name="T7" fmla="*/ 0 h 77"/>
                  <a:gd name="T8" fmla="*/ 0 w 6358"/>
                  <a:gd name="T9" fmla="*/ 77 h 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358"/>
                  <a:gd name="T16" fmla="*/ 0 h 77"/>
                  <a:gd name="T17" fmla="*/ 6358 w 6358"/>
                  <a:gd name="T18" fmla="*/ 77 h 7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358" h="77">
                    <a:moveTo>
                      <a:pt x="0" y="77"/>
                    </a:moveTo>
                    <a:lnTo>
                      <a:pt x="6357" y="77"/>
                    </a:lnTo>
                    <a:lnTo>
                      <a:pt x="6357" y="0"/>
                    </a:lnTo>
                    <a:lnTo>
                      <a:pt x="0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8F9194">
                  <a:alpha val="749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PE"/>
              </a:p>
            </p:txBody>
          </p:sp>
        </p:grpSp>
        <p:grpSp>
          <p:nvGrpSpPr>
            <p:cNvPr id="8" name="Group 10"/>
            <p:cNvGrpSpPr>
              <a:grpSpLocks/>
            </p:cNvGrpSpPr>
            <p:nvPr/>
          </p:nvGrpSpPr>
          <p:grpSpPr bwMode="auto">
            <a:xfrm>
              <a:off x="253" y="243"/>
              <a:ext cx="8407" cy="1886"/>
              <a:chOff x="253" y="243"/>
              <a:chExt cx="8407" cy="1886"/>
            </a:xfrm>
          </p:grpSpPr>
          <p:sp>
            <p:nvSpPr>
              <p:cNvPr id="51215" name="Freeform 11"/>
              <p:cNvSpPr>
                <a:spLocks/>
              </p:cNvSpPr>
              <p:nvPr/>
            </p:nvSpPr>
            <p:spPr bwMode="auto">
              <a:xfrm>
                <a:off x="253" y="243"/>
                <a:ext cx="8407" cy="1886"/>
              </a:xfrm>
              <a:custGeom>
                <a:avLst/>
                <a:gdLst>
                  <a:gd name="T0" fmla="*/ 5852 w 6136"/>
                  <a:gd name="T1" fmla="*/ 0 h 1886"/>
                  <a:gd name="T2" fmla="*/ 283 w 6136"/>
                  <a:gd name="T3" fmla="*/ 0 h 1886"/>
                  <a:gd name="T4" fmla="*/ 178 w 6136"/>
                  <a:gd name="T5" fmla="*/ 1 h 1886"/>
                  <a:gd name="T6" fmla="*/ 103 w 6136"/>
                  <a:gd name="T7" fmla="*/ 6 h 1886"/>
                  <a:gd name="T8" fmla="*/ 22 w 6136"/>
                  <a:gd name="T9" fmla="*/ 53 h 1886"/>
                  <a:gd name="T10" fmla="*/ 0 w 6136"/>
                  <a:gd name="T11" fmla="*/ 178 h 1886"/>
                  <a:gd name="T12" fmla="*/ 0 w 6136"/>
                  <a:gd name="T13" fmla="*/ 283 h 1886"/>
                  <a:gd name="T14" fmla="*/ 0 w 6136"/>
                  <a:gd name="T15" fmla="*/ 1601 h 1886"/>
                  <a:gd name="T16" fmla="*/ 0 w 6136"/>
                  <a:gd name="T17" fmla="*/ 1706 h 1886"/>
                  <a:gd name="T18" fmla="*/ 6 w 6136"/>
                  <a:gd name="T19" fmla="*/ 1781 h 1886"/>
                  <a:gd name="T20" fmla="*/ 52 w 6136"/>
                  <a:gd name="T21" fmla="*/ 1862 h 1886"/>
                  <a:gd name="T22" fmla="*/ 178 w 6136"/>
                  <a:gd name="T23" fmla="*/ 1884 h 1886"/>
                  <a:gd name="T24" fmla="*/ 283 w 6136"/>
                  <a:gd name="T25" fmla="*/ 1885 h 1886"/>
                  <a:gd name="T26" fmla="*/ 5852 w 6136"/>
                  <a:gd name="T27" fmla="*/ 1885 h 1886"/>
                  <a:gd name="T28" fmla="*/ 5957 w 6136"/>
                  <a:gd name="T29" fmla="*/ 1884 h 1886"/>
                  <a:gd name="T30" fmla="*/ 6032 w 6136"/>
                  <a:gd name="T31" fmla="*/ 1878 h 1886"/>
                  <a:gd name="T32" fmla="*/ 6113 w 6136"/>
                  <a:gd name="T33" fmla="*/ 1832 h 1886"/>
                  <a:gd name="T34" fmla="*/ 6134 w 6136"/>
                  <a:gd name="T35" fmla="*/ 1706 h 1886"/>
                  <a:gd name="T36" fmla="*/ 6135 w 6136"/>
                  <a:gd name="T37" fmla="*/ 1601 h 1886"/>
                  <a:gd name="T38" fmla="*/ 6135 w 6136"/>
                  <a:gd name="T39" fmla="*/ 283 h 1886"/>
                  <a:gd name="T40" fmla="*/ 6134 w 6136"/>
                  <a:gd name="T41" fmla="*/ 178 h 1886"/>
                  <a:gd name="T42" fmla="*/ 6129 w 6136"/>
                  <a:gd name="T43" fmla="*/ 103 h 1886"/>
                  <a:gd name="T44" fmla="*/ 6082 w 6136"/>
                  <a:gd name="T45" fmla="*/ 22 h 1886"/>
                  <a:gd name="T46" fmla="*/ 5957 w 6136"/>
                  <a:gd name="T47" fmla="*/ 1 h 1886"/>
                  <a:gd name="T48" fmla="*/ 5852 w 6136"/>
                  <a:gd name="T49" fmla="*/ 0 h 188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136"/>
                  <a:gd name="T76" fmla="*/ 0 h 1886"/>
                  <a:gd name="T77" fmla="*/ 6136 w 6136"/>
                  <a:gd name="T78" fmla="*/ 1886 h 188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136" h="1886">
                    <a:moveTo>
                      <a:pt x="5852" y="0"/>
                    </a:moveTo>
                    <a:lnTo>
                      <a:pt x="283" y="0"/>
                    </a:lnTo>
                    <a:lnTo>
                      <a:pt x="178" y="1"/>
                    </a:lnTo>
                    <a:lnTo>
                      <a:pt x="103" y="6"/>
                    </a:lnTo>
                    <a:lnTo>
                      <a:pt x="22" y="53"/>
                    </a:lnTo>
                    <a:lnTo>
                      <a:pt x="0" y="178"/>
                    </a:lnTo>
                    <a:lnTo>
                      <a:pt x="0" y="283"/>
                    </a:lnTo>
                    <a:lnTo>
                      <a:pt x="0" y="1601"/>
                    </a:lnTo>
                    <a:lnTo>
                      <a:pt x="0" y="1706"/>
                    </a:lnTo>
                    <a:lnTo>
                      <a:pt x="6" y="1781"/>
                    </a:lnTo>
                    <a:lnTo>
                      <a:pt x="52" y="1862"/>
                    </a:lnTo>
                    <a:lnTo>
                      <a:pt x="178" y="1884"/>
                    </a:lnTo>
                    <a:lnTo>
                      <a:pt x="283" y="1885"/>
                    </a:lnTo>
                    <a:lnTo>
                      <a:pt x="5852" y="1885"/>
                    </a:lnTo>
                    <a:lnTo>
                      <a:pt x="5957" y="1884"/>
                    </a:lnTo>
                    <a:lnTo>
                      <a:pt x="6032" y="1878"/>
                    </a:lnTo>
                    <a:lnTo>
                      <a:pt x="6113" y="1832"/>
                    </a:lnTo>
                    <a:lnTo>
                      <a:pt x="6134" y="1706"/>
                    </a:lnTo>
                    <a:lnTo>
                      <a:pt x="6135" y="1601"/>
                    </a:lnTo>
                    <a:lnTo>
                      <a:pt x="6135" y="283"/>
                    </a:lnTo>
                    <a:lnTo>
                      <a:pt x="6134" y="178"/>
                    </a:lnTo>
                    <a:lnTo>
                      <a:pt x="6129" y="103"/>
                    </a:lnTo>
                    <a:lnTo>
                      <a:pt x="6082" y="22"/>
                    </a:lnTo>
                    <a:lnTo>
                      <a:pt x="5957" y="1"/>
                    </a:lnTo>
                    <a:lnTo>
                      <a:pt x="5852" y="0"/>
                    </a:lnTo>
                    <a:close/>
                  </a:path>
                </a:pathLst>
              </a:custGeom>
              <a:solidFill>
                <a:srgbClr val="25408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PE"/>
              </a:p>
            </p:txBody>
          </p:sp>
        </p:grpSp>
        <p:grpSp>
          <p:nvGrpSpPr>
            <p:cNvPr id="9" name="Group 12"/>
            <p:cNvGrpSpPr>
              <a:grpSpLocks/>
            </p:cNvGrpSpPr>
            <p:nvPr/>
          </p:nvGrpSpPr>
          <p:grpSpPr bwMode="auto">
            <a:xfrm>
              <a:off x="0" y="0"/>
              <a:ext cx="8738" cy="2431"/>
              <a:chOff x="0" y="0"/>
              <a:chExt cx="8738" cy="2431"/>
            </a:xfrm>
          </p:grpSpPr>
          <p:sp>
            <p:nvSpPr>
              <p:cNvPr id="51213" name="Freeform 13"/>
              <p:cNvSpPr>
                <a:spLocks/>
              </p:cNvSpPr>
              <p:nvPr/>
            </p:nvSpPr>
            <p:spPr bwMode="auto">
              <a:xfrm>
                <a:off x="78" y="76"/>
                <a:ext cx="8660" cy="2355"/>
              </a:xfrm>
              <a:custGeom>
                <a:avLst/>
                <a:gdLst>
                  <a:gd name="T0" fmla="*/ 0 w 6617"/>
                  <a:gd name="T1" fmla="*/ 0 h 2355"/>
                  <a:gd name="T2" fmla="*/ 6617 w 6617"/>
                  <a:gd name="T3" fmla="*/ 0 h 2355"/>
                  <a:gd name="T4" fmla="*/ 6617 w 6617"/>
                  <a:gd name="T5" fmla="*/ 2354 h 2355"/>
                  <a:gd name="T6" fmla="*/ 0 w 6617"/>
                  <a:gd name="T7" fmla="*/ 2354 h 2355"/>
                  <a:gd name="T8" fmla="*/ 0 w 6617"/>
                  <a:gd name="T9" fmla="*/ 0 h 23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617"/>
                  <a:gd name="T16" fmla="*/ 0 h 2355"/>
                  <a:gd name="T17" fmla="*/ 6617 w 6617"/>
                  <a:gd name="T18" fmla="*/ 2355 h 23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617" h="2355">
                    <a:moveTo>
                      <a:pt x="0" y="0"/>
                    </a:moveTo>
                    <a:lnTo>
                      <a:pt x="6617" y="0"/>
                    </a:lnTo>
                    <a:lnTo>
                      <a:pt x="6617" y="2354"/>
                    </a:lnTo>
                    <a:lnTo>
                      <a:pt x="0" y="235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>
                  <a:alpha val="749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PE"/>
              </a:p>
            </p:txBody>
          </p:sp>
          <p:sp>
            <p:nvSpPr>
              <p:cNvPr id="51214" name="Text Box 14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8348" cy="24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lvl="1" algn="ctr">
                  <a:lnSpc>
                    <a:spcPct val="96000"/>
                  </a:lnSpc>
                  <a:spcAft>
                    <a:spcPts val="1333"/>
                  </a:spcAft>
                </a:pPr>
                <a:endParaRPr lang="es-ES" altLang="es-PE" b="1" dirty="0">
                  <a:solidFill>
                    <a:srgbClr val="215968"/>
                  </a:solidFill>
                  <a:latin typeface="Comic Sans MS" pitchFamily="66" charset="0"/>
                </a:endParaRPr>
              </a:p>
              <a:p>
                <a:pPr lvl="1" algn="ctr">
                  <a:lnSpc>
                    <a:spcPct val="96000"/>
                  </a:lnSpc>
                  <a:spcAft>
                    <a:spcPts val="1333"/>
                  </a:spcAft>
                </a:pPr>
                <a:r>
                  <a:rPr lang="es-PE" altLang="es-PE" dirty="0">
                    <a:solidFill>
                      <a:srgbClr val="215968"/>
                    </a:solidFill>
                    <a:latin typeface="Comic Sans MS" pitchFamily="66" charset="0"/>
                  </a:rPr>
                  <a:t>El delito de concusión</a:t>
                </a:r>
                <a:r>
                  <a:rPr lang="es-PE" altLang="es-PE" baseline="30000" dirty="0">
                    <a:solidFill>
                      <a:srgbClr val="215968"/>
                    </a:solidFill>
                    <a:latin typeface="Comic Sans MS" pitchFamily="66" charset="0"/>
                  </a:rPr>
                  <a:t> </a:t>
                </a:r>
                <a:r>
                  <a:rPr lang="es-PE" altLang="es-PE" dirty="0">
                    <a:solidFill>
                      <a:srgbClr val="215968"/>
                    </a:solidFill>
                    <a:latin typeface="Comic Sans MS" pitchFamily="66" charset="0"/>
                  </a:rPr>
                  <a:t>se configura cuando un funcionario o servidor público, abusando de su cargo, obliga o induce a una persona a dar o prometer indebidamente, para sí o para otro, un bien o un beneficio patrimonial.</a:t>
                </a:r>
                <a:endParaRPr lang="es-ES" altLang="es-PE" dirty="0">
                  <a:solidFill>
                    <a:srgbClr val="215968"/>
                  </a:solidFill>
                  <a:latin typeface="Comic Sans MS" pitchFamily="66" charset="0"/>
                </a:endParaRPr>
              </a:p>
            </p:txBody>
          </p:sp>
        </p:grp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19994" tIns="62397" rIns="119994" bIns="62397"/>
          <a:lstStyle/>
          <a:p>
            <a:pPr>
              <a:tabLst>
                <a:tab pos="0" algn="l"/>
                <a:tab pos="596870" algn="l"/>
                <a:tab pos="1195857" algn="l"/>
                <a:tab pos="1794843" algn="l"/>
                <a:tab pos="2393831" algn="l"/>
                <a:tab pos="2992817" algn="l"/>
                <a:tab pos="3591805" algn="l"/>
                <a:tab pos="4190790" algn="l"/>
                <a:tab pos="4789779" algn="l"/>
                <a:tab pos="5388764" algn="l"/>
                <a:tab pos="5987752" algn="l"/>
                <a:tab pos="6586738" algn="l"/>
                <a:tab pos="7185724" algn="l"/>
                <a:tab pos="7784711" algn="l"/>
                <a:tab pos="8383698" algn="l"/>
                <a:tab pos="8982685" algn="l"/>
                <a:tab pos="9581671" algn="l"/>
                <a:tab pos="10180657" algn="l"/>
                <a:tab pos="10779645" algn="l"/>
                <a:tab pos="11378632" algn="l"/>
                <a:tab pos="11977619" algn="l"/>
              </a:tabLst>
            </a:pPr>
            <a:endParaRPr lang="es-ES" dirty="0">
              <a:solidFill>
                <a:srgbClr val="000000"/>
              </a:solidFill>
              <a:cs typeface="Lucida Sans Unicode" charset="0"/>
            </a:endParaRPr>
          </a:p>
        </p:txBody>
      </p:sp>
      <p:cxnSp>
        <p:nvCxnSpPr>
          <p:cNvPr id="6" name="5 Conector recto"/>
          <p:cNvCxnSpPr/>
          <p:nvPr/>
        </p:nvCxnSpPr>
        <p:spPr>
          <a:xfrm rot="10800000" flipV="1">
            <a:off x="857250" y="666731"/>
            <a:ext cx="8096273" cy="47624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ángulo 15"/>
          <p:cNvSpPr/>
          <p:nvPr/>
        </p:nvSpPr>
        <p:spPr>
          <a:xfrm>
            <a:off x="761972" y="190479"/>
            <a:ext cx="7191897" cy="523216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r>
              <a:rPr lang="es-MX" sz="2800" b="1" dirty="0" smtClean="0"/>
              <a:t>Los delitos de corrupción: tráfico de influencias</a:t>
            </a:r>
            <a:endParaRPr lang="es-PE" sz="2800" dirty="0"/>
          </a:p>
        </p:txBody>
      </p:sp>
      <p:pic>
        <p:nvPicPr>
          <p:cNvPr id="8" name="8 Imagen" descr="logo-dp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53757" y="5897036"/>
            <a:ext cx="781049" cy="713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10 Imagen"/>
          <p:cNvPicPr/>
          <p:nvPr/>
        </p:nvPicPr>
        <p:blipFill>
          <a:blip r:embed="rId4" cstate="print"/>
          <a:srcRect l="47853" t="45912" r="35268" b="28408"/>
          <a:stretch>
            <a:fillRect/>
          </a:stretch>
        </p:blipFill>
        <p:spPr bwMode="auto">
          <a:xfrm>
            <a:off x="5810248" y="952484"/>
            <a:ext cx="5905541" cy="36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11 Imagen"/>
          <p:cNvPicPr/>
          <p:nvPr/>
        </p:nvPicPr>
        <p:blipFill>
          <a:blip r:embed="rId4" cstate="print"/>
          <a:srcRect l="32769" t="40564" r="53489" b="45462"/>
          <a:stretch>
            <a:fillRect/>
          </a:stretch>
        </p:blipFill>
        <p:spPr bwMode="auto">
          <a:xfrm>
            <a:off x="285709" y="761981"/>
            <a:ext cx="5238787" cy="295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12 Imagen"/>
          <p:cNvPicPr/>
          <p:nvPr/>
        </p:nvPicPr>
        <p:blipFill>
          <a:blip r:embed="rId4" cstate="print"/>
          <a:srcRect l="35267" t="57694" r="55738" b="38700"/>
          <a:stretch>
            <a:fillRect/>
          </a:stretch>
        </p:blipFill>
        <p:spPr bwMode="auto">
          <a:xfrm>
            <a:off x="761963" y="3810004"/>
            <a:ext cx="3429024" cy="762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13 Imagen"/>
          <p:cNvPicPr/>
          <p:nvPr/>
        </p:nvPicPr>
        <p:blipFill>
          <a:blip r:embed="rId4" cstate="print"/>
          <a:srcRect l="38052" t="74848" r="39924" b="11853"/>
          <a:stretch>
            <a:fillRect/>
          </a:stretch>
        </p:blipFill>
        <p:spPr bwMode="auto">
          <a:xfrm>
            <a:off x="3143229" y="4572008"/>
            <a:ext cx="6286544" cy="2285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19994" tIns="62397" rIns="119994" bIns="62397"/>
          <a:lstStyle/>
          <a:p>
            <a:pPr>
              <a:tabLst>
                <a:tab pos="0" algn="l"/>
                <a:tab pos="596870" algn="l"/>
                <a:tab pos="1195857" algn="l"/>
                <a:tab pos="1794843" algn="l"/>
                <a:tab pos="2393831" algn="l"/>
                <a:tab pos="2992817" algn="l"/>
                <a:tab pos="3591805" algn="l"/>
                <a:tab pos="4190790" algn="l"/>
                <a:tab pos="4789779" algn="l"/>
                <a:tab pos="5388764" algn="l"/>
                <a:tab pos="5987752" algn="l"/>
                <a:tab pos="6586738" algn="l"/>
                <a:tab pos="7185724" algn="l"/>
                <a:tab pos="7784711" algn="l"/>
                <a:tab pos="8383698" algn="l"/>
                <a:tab pos="8982685" algn="l"/>
                <a:tab pos="9581671" algn="l"/>
                <a:tab pos="10180657" algn="l"/>
                <a:tab pos="10779645" algn="l"/>
                <a:tab pos="11378632" algn="l"/>
                <a:tab pos="11977619" algn="l"/>
              </a:tabLst>
            </a:pPr>
            <a:endParaRPr lang="es-ES" dirty="0">
              <a:solidFill>
                <a:srgbClr val="000000"/>
              </a:solidFill>
              <a:cs typeface="Lucida Sans Unicode" charset="0"/>
            </a:endParaRPr>
          </a:p>
        </p:txBody>
      </p:sp>
      <p:cxnSp>
        <p:nvCxnSpPr>
          <p:cNvPr id="6" name="5 Conector recto"/>
          <p:cNvCxnSpPr/>
          <p:nvPr/>
        </p:nvCxnSpPr>
        <p:spPr>
          <a:xfrm rot="10800000" flipV="1">
            <a:off x="857250" y="666731"/>
            <a:ext cx="8382025" cy="47624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ángulo 15"/>
          <p:cNvSpPr/>
          <p:nvPr/>
        </p:nvSpPr>
        <p:spPr>
          <a:xfrm>
            <a:off x="761972" y="191142"/>
            <a:ext cx="7441837" cy="523216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r>
              <a:rPr lang="es-MX" sz="2800" b="1" dirty="0" smtClean="0"/>
              <a:t>Los delitos de corrupción: enriquecimiento ilícito</a:t>
            </a:r>
            <a:endParaRPr lang="es-PE" sz="2800" dirty="0"/>
          </a:p>
        </p:txBody>
      </p:sp>
      <p:pic>
        <p:nvPicPr>
          <p:cNvPr id="11" name="10 Imagen"/>
          <p:cNvPicPr/>
          <p:nvPr/>
        </p:nvPicPr>
        <p:blipFill>
          <a:blip r:embed="rId3" cstate="print"/>
          <a:srcRect l="32804" t="35028" r="34744" b="24011"/>
          <a:stretch>
            <a:fillRect/>
          </a:stretch>
        </p:blipFill>
        <p:spPr bwMode="auto">
          <a:xfrm>
            <a:off x="285711" y="761981"/>
            <a:ext cx="11620581" cy="5810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8 Imagen" descr="logo-dp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53757" y="5897036"/>
            <a:ext cx="781049" cy="713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19994" tIns="62397" rIns="119994" bIns="62397"/>
          <a:lstStyle/>
          <a:p>
            <a:pPr>
              <a:tabLst>
                <a:tab pos="0" algn="l"/>
                <a:tab pos="596870" algn="l"/>
                <a:tab pos="1195857" algn="l"/>
                <a:tab pos="1794843" algn="l"/>
                <a:tab pos="2393831" algn="l"/>
                <a:tab pos="2992817" algn="l"/>
                <a:tab pos="3591805" algn="l"/>
                <a:tab pos="4190790" algn="l"/>
                <a:tab pos="4789779" algn="l"/>
                <a:tab pos="5388764" algn="l"/>
                <a:tab pos="5987752" algn="l"/>
                <a:tab pos="6586738" algn="l"/>
                <a:tab pos="7185724" algn="l"/>
                <a:tab pos="7784711" algn="l"/>
                <a:tab pos="8383698" algn="l"/>
                <a:tab pos="8982685" algn="l"/>
                <a:tab pos="9581671" algn="l"/>
                <a:tab pos="10180657" algn="l"/>
                <a:tab pos="10779645" algn="l"/>
                <a:tab pos="11378632" algn="l"/>
                <a:tab pos="11977619" algn="l"/>
              </a:tabLst>
            </a:pPr>
            <a:endParaRPr lang="es-ES" dirty="0">
              <a:solidFill>
                <a:srgbClr val="000000"/>
              </a:solidFill>
              <a:cs typeface="Lucida Sans Unicode" charset="0"/>
            </a:endParaRPr>
          </a:p>
        </p:txBody>
      </p:sp>
      <p:cxnSp>
        <p:nvCxnSpPr>
          <p:cNvPr id="6" name="5 Conector recto"/>
          <p:cNvCxnSpPr/>
          <p:nvPr/>
        </p:nvCxnSpPr>
        <p:spPr>
          <a:xfrm rot="10800000" flipV="1">
            <a:off x="857258" y="666731"/>
            <a:ext cx="7334260" cy="47624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ángulo 15"/>
          <p:cNvSpPr/>
          <p:nvPr/>
        </p:nvSpPr>
        <p:spPr>
          <a:xfrm>
            <a:off x="761971" y="191142"/>
            <a:ext cx="6473367" cy="523216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r>
              <a:rPr lang="es-MX" sz="2800" b="1" dirty="0" smtClean="0"/>
              <a:t>Los delitos de corrupción: patrocinio ilegal</a:t>
            </a:r>
            <a:endParaRPr lang="es-PE" sz="2800" dirty="0"/>
          </a:p>
        </p:txBody>
      </p:sp>
      <p:pic>
        <p:nvPicPr>
          <p:cNvPr id="8" name="8 Imagen" descr="logo-dp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53757" y="5897036"/>
            <a:ext cx="781049" cy="713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11 Imagen"/>
          <p:cNvPicPr/>
          <p:nvPr/>
        </p:nvPicPr>
        <p:blipFill>
          <a:blip r:embed="rId4" cstate="print"/>
          <a:srcRect l="33686" t="30226" r="45548" b="48305"/>
          <a:stretch>
            <a:fillRect/>
          </a:stretch>
        </p:blipFill>
        <p:spPr bwMode="auto">
          <a:xfrm>
            <a:off x="380960" y="952484"/>
            <a:ext cx="5334037" cy="2667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9 Imagen"/>
          <p:cNvPicPr/>
          <p:nvPr/>
        </p:nvPicPr>
        <p:blipFill>
          <a:blip r:embed="rId4" cstate="print"/>
          <a:srcRect l="48293" t="52825" r="34109" b="25706"/>
          <a:stretch>
            <a:fillRect/>
          </a:stretch>
        </p:blipFill>
        <p:spPr bwMode="auto">
          <a:xfrm>
            <a:off x="5810249" y="952484"/>
            <a:ext cx="5810291" cy="3905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12 Imagen"/>
          <p:cNvPicPr/>
          <p:nvPr/>
        </p:nvPicPr>
        <p:blipFill>
          <a:blip r:embed="rId4" cstate="print"/>
          <a:srcRect l="38086" t="77187" r="39740" b="14261"/>
          <a:stretch>
            <a:fillRect/>
          </a:stretch>
        </p:blipFill>
        <p:spPr bwMode="auto">
          <a:xfrm>
            <a:off x="857213" y="3810004"/>
            <a:ext cx="6286544" cy="2762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19994" tIns="62397" rIns="119994" bIns="62397"/>
          <a:lstStyle/>
          <a:p>
            <a:pPr>
              <a:tabLst>
                <a:tab pos="0" algn="l"/>
                <a:tab pos="596870" algn="l"/>
                <a:tab pos="1195857" algn="l"/>
                <a:tab pos="1794843" algn="l"/>
                <a:tab pos="2393831" algn="l"/>
                <a:tab pos="2992817" algn="l"/>
                <a:tab pos="3591805" algn="l"/>
                <a:tab pos="4190790" algn="l"/>
                <a:tab pos="4789779" algn="l"/>
                <a:tab pos="5388764" algn="l"/>
                <a:tab pos="5987752" algn="l"/>
                <a:tab pos="6586738" algn="l"/>
                <a:tab pos="7185724" algn="l"/>
                <a:tab pos="7784711" algn="l"/>
                <a:tab pos="8383698" algn="l"/>
                <a:tab pos="8982685" algn="l"/>
                <a:tab pos="9581671" algn="l"/>
                <a:tab pos="10180657" algn="l"/>
                <a:tab pos="10779645" algn="l"/>
                <a:tab pos="11378632" algn="l"/>
                <a:tab pos="11977619" algn="l"/>
              </a:tabLst>
            </a:pPr>
            <a:endParaRPr lang="es-ES" dirty="0">
              <a:solidFill>
                <a:srgbClr val="000000"/>
              </a:solidFill>
              <a:cs typeface="Lucida Sans Unicode" charset="0"/>
            </a:endParaRPr>
          </a:p>
        </p:txBody>
      </p:sp>
      <p:cxnSp>
        <p:nvCxnSpPr>
          <p:cNvPr id="6" name="5 Conector recto"/>
          <p:cNvCxnSpPr/>
          <p:nvPr/>
        </p:nvCxnSpPr>
        <p:spPr>
          <a:xfrm rot="10800000" flipV="1">
            <a:off x="95252" y="666732"/>
            <a:ext cx="12001541" cy="1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ángulo 15"/>
          <p:cNvSpPr/>
          <p:nvPr/>
        </p:nvSpPr>
        <p:spPr>
          <a:xfrm>
            <a:off x="76761" y="191140"/>
            <a:ext cx="10517295" cy="446272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r>
              <a:rPr lang="es-MX" sz="2300" b="1" dirty="0" smtClean="0"/>
              <a:t>Los delitos de corrupción: </a:t>
            </a:r>
            <a:r>
              <a:rPr lang="es-MX" sz="2000" b="1" dirty="0" smtClean="0"/>
              <a:t>abuso de autoridad condicionando ilegalmente la entrega de </a:t>
            </a:r>
            <a:r>
              <a:rPr lang="es-MX" sz="2000" b="1" dirty="0" err="1" smtClean="0"/>
              <a:t>bb.ss.</a:t>
            </a:r>
            <a:endParaRPr lang="es-PE" sz="2000" dirty="0"/>
          </a:p>
        </p:txBody>
      </p:sp>
      <p:pic>
        <p:nvPicPr>
          <p:cNvPr id="8" name="8 Imagen" descr="logo-dp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53757" y="5897036"/>
            <a:ext cx="781049" cy="713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12 Imagen"/>
          <p:cNvPicPr/>
          <p:nvPr/>
        </p:nvPicPr>
        <p:blipFill>
          <a:blip r:embed="rId4" cstate="print"/>
          <a:srcRect l="33510" t="37853" r="48294" b="29498"/>
          <a:stretch>
            <a:fillRect/>
          </a:stretch>
        </p:blipFill>
        <p:spPr bwMode="auto">
          <a:xfrm>
            <a:off x="190460" y="857232"/>
            <a:ext cx="6477045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13 Imagen"/>
          <p:cNvPicPr/>
          <p:nvPr/>
        </p:nvPicPr>
        <p:blipFill>
          <a:blip r:embed="rId4" cstate="print"/>
          <a:srcRect l="52717" t="37853" r="34815" b="41288"/>
          <a:stretch>
            <a:fillRect/>
          </a:stretch>
        </p:blipFill>
        <p:spPr bwMode="auto">
          <a:xfrm>
            <a:off x="7048508" y="952483"/>
            <a:ext cx="4762533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14 Imagen"/>
          <p:cNvPicPr/>
          <p:nvPr/>
        </p:nvPicPr>
        <p:blipFill>
          <a:blip r:embed="rId4" cstate="print"/>
          <a:srcRect l="37891" t="72316" r="39870" b="11359"/>
          <a:stretch>
            <a:fillRect/>
          </a:stretch>
        </p:blipFill>
        <p:spPr bwMode="auto">
          <a:xfrm>
            <a:off x="95209" y="4381508"/>
            <a:ext cx="7524803" cy="2476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19994" tIns="62397" rIns="119994" bIns="62397"/>
          <a:lstStyle/>
          <a:p>
            <a:pPr>
              <a:tabLst>
                <a:tab pos="0" algn="l"/>
                <a:tab pos="596870" algn="l"/>
                <a:tab pos="1195857" algn="l"/>
                <a:tab pos="1794843" algn="l"/>
                <a:tab pos="2393831" algn="l"/>
                <a:tab pos="2992817" algn="l"/>
                <a:tab pos="3591805" algn="l"/>
                <a:tab pos="4190790" algn="l"/>
                <a:tab pos="4789779" algn="l"/>
                <a:tab pos="5388764" algn="l"/>
                <a:tab pos="5987752" algn="l"/>
                <a:tab pos="6586738" algn="l"/>
                <a:tab pos="7185724" algn="l"/>
                <a:tab pos="7784711" algn="l"/>
                <a:tab pos="8383698" algn="l"/>
                <a:tab pos="8982685" algn="l"/>
                <a:tab pos="9581671" algn="l"/>
                <a:tab pos="10180657" algn="l"/>
                <a:tab pos="10779645" algn="l"/>
                <a:tab pos="11378632" algn="l"/>
                <a:tab pos="11977619" algn="l"/>
              </a:tabLst>
            </a:pPr>
            <a:endParaRPr lang="es-ES" dirty="0">
              <a:solidFill>
                <a:srgbClr val="000000"/>
              </a:solidFill>
              <a:cs typeface="Lucida Sans Unicode" charset="0"/>
            </a:endParaRPr>
          </a:p>
        </p:txBody>
      </p:sp>
      <p:cxnSp>
        <p:nvCxnSpPr>
          <p:cNvPr id="6" name="5 Conector recto"/>
          <p:cNvCxnSpPr/>
          <p:nvPr/>
        </p:nvCxnSpPr>
        <p:spPr>
          <a:xfrm rot="10800000">
            <a:off x="285709" y="666731"/>
            <a:ext cx="11525331" cy="2117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ángulo 15"/>
          <p:cNvSpPr/>
          <p:nvPr/>
        </p:nvSpPr>
        <p:spPr>
          <a:xfrm>
            <a:off x="197104" y="191140"/>
            <a:ext cx="10226509" cy="507827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r>
              <a:rPr lang="es-MX" sz="2700" b="1" dirty="0" smtClean="0"/>
              <a:t>Los delitos de corrupción: nombramiento o aceptación ilegal del cargo</a:t>
            </a:r>
            <a:endParaRPr lang="es-PE" sz="2700" dirty="0"/>
          </a:p>
        </p:txBody>
      </p:sp>
      <p:pic>
        <p:nvPicPr>
          <p:cNvPr id="8" name="8 Imagen" descr="logo-dp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53757" y="5897036"/>
            <a:ext cx="781049" cy="713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11 Imagen"/>
          <p:cNvPicPr/>
          <p:nvPr/>
        </p:nvPicPr>
        <p:blipFill>
          <a:blip r:embed="rId4" cstate="print"/>
          <a:srcRect l="33510" t="43220" r="52910" b="41652"/>
          <a:stretch>
            <a:fillRect/>
          </a:stretch>
        </p:blipFill>
        <p:spPr bwMode="auto">
          <a:xfrm>
            <a:off x="190461" y="857235"/>
            <a:ext cx="6299241" cy="3048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15 Imagen"/>
          <p:cNvPicPr/>
          <p:nvPr/>
        </p:nvPicPr>
        <p:blipFill>
          <a:blip r:embed="rId4" cstate="print"/>
          <a:srcRect l="38977" t="78107" r="38960" b="10337"/>
          <a:stretch>
            <a:fillRect/>
          </a:stretch>
        </p:blipFill>
        <p:spPr bwMode="auto">
          <a:xfrm>
            <a:off x="3238480" y="4286257"/>
            <a:ext cx="7620053" cy="2381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16 Imagen"/>
          <p:cNvPicPr/>
          <p:nvPr/>
        </p:nvPicPr>
        <p:blipFill>
          <a:blip r:embed="rId4" cstate="print"/>
          <a:srcRect l="35450" t="60734" r="54673" b="32769"/>
          <a:stretch>
            <a:fillRect/>
          </a:stretch>
        </p:blipFill>
        <p:spPr bwMode="auto">
          <a:xfrm>
            <a:off x="431808" y="4000504"/>
            <a:ext cx="2520920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17 Imagen"/>
          <p:cNvPicPr/>
          <p:nvPr/>
        </p:nvPicPr>
        <p:blipFill>
          <a:blip r:embed="rId4" cstate="print"/>
          <a:srcRect l="47267" t="51412" r="33333" b="25141"/>
          <a:stretch>
            <a:fillRect/>
          </a:stretch>
        </p:blipFill>
        <p:spPr bwMode="auto">
          <a:xfrm>
            <a:off x="6445259" y="857234"/>
            <a:ext cx="5556284" cy="33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/>
          <p:nvPr/>
        </p:nvPicPr>
        <p:blipFill>
          <a:blip r:embed="rId2" cstate="print"/>
          <a:srcRect l="33875" t="38064" r="48763" b="31174"/>
          <a:stretch>
            <a:fillRect/>
          </a:stretch>
        </p:blipFill>
        <p:spPr bwMode="auto">
          <a:xfrm>
            <a:off x="8858228" y="3047997"/>
            <a:ext cx="3333773" cy="35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8 Imagen" descr="logo-dp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53757" y="5897036"/>
            <a:ext cx="781049" cy="713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/>
          <p:cNvPicPr/>
          <p:nvPr/>
        </p:nvPicPr>
        <p:blipFill>
          <a:blip r:embed="rId4" cstate="print"/>
          <a:srcRect l="47267" t="51412" r="33333" b="25141"/>
          <a:stretch>
            <a:fillRect/>
          </a:stretch>
        </p:blipFill>
        <p:spPr bwMode="auto">
          <a:xfrm>
            <a:off x="190503" y="3619501"/>
            <a:ext cx="5143493" cy="285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ángulo 1"/>
          <p:cNvSpPr/>
          <p:nvPr/>
        </p:nvSpPr>
        <p:spPr>
          <a:xfrm>
            <a:off x="0" y="2095491"/>
            <a:ext cx="12192000" cy="1567608"/>
          </a:xfrm>
          <a:prstGeom prst="rect">
            <a:avLst/>
          </a:prstGeom>
        </p:spPr>
        <p:txBody>
          <a:bodyPr wrap="square" lIns="121914" tIns="60957" rIns="121914" bIns="60957">
            <a:spAutoFit/>
          </a:bodyPr>
          <a:lstStyle/>
          <a:p>
            <a:pPr algn="ctr">
              <a:lnSpc>
                <a:spcPct val="80000"/>
              </a:lnSpc>
              <a:tabLst>
                <a:tab pos="9575322" algn="l"/>
              </a:tabLst>
            </a:pPr>
            <a:r>
              <a:rPr lang="es-ES" sz="5900" b="1" dirty="0" smtClean="0">
                <a:solidFill>
                  <a:srgbClr val="C00000"/>
                </a:solidFill>
                <a:latin typeface="Arial" panose="020B0604020202020204" pitchFamily="34" charset="0"/>
                <a:ea typeface="Microsoft JhengHei UI Light" panose="020B0304030504040204" pitchFamily="34" charset="-128"/>
                <a:cs typeface="Arial" panose="020B0604020202020204" pitchFamily="34" charset="0"/>
              </a:rPr>
              <a:t>Delitos de corrupción: relacionando enunciados</a:t>
            </a:r>
          </a:p>
        </p:txBody>
      </p:sp>
      <p:sp>
        <p:nvSpPr>
          <p:cNvPr id="8" name="Rectángulo 1"/>
          <p:cNvSpPr/>
          <p:nvPr/>
        </p:nvSpPr>
        <p:spPr>
          <a:xfrm>
            <a:off x="0" y="761981"/>
            <a:ext cx="12192000" cy="845360"/>
          </a:xfrm>
          <a:prstGeom prst="rect">
            <a:avLst/>
          </a:prstGeom>
          <a:solidFill>
            <a:srgbClr val="C00000"/>
          </a:solidFill>
        </p:spPr>
        <p:txBody>
          <a:bodyPr wrap="square" lIns="121914" tIns="60957" rIns="121914" bIns="60957">
            <a:spAutoFit/>
          </a:bodyPr>
          <a:lstStyle/>
          <a:p>
            <a:pPr algn="ctr">
              <a:lnSpc>
                <a:spcPct val="80000"/>
              </a:lnSpc>
              <a:tabLst>
                <a:tab pos="9575322" algn="l"/>
              </a:tabLst>
            </a:pPr>
            <a:r>
              <a:rPr lang="es-ES" sz="5900" b="1" dirty="0" smtClean="0">
                <a:solidFill>
                  <a:schemeClr val="bg1"/>
                </a:solidFill>
                <a:latin typeface="Arial" panose="020B0604020202020204" pitchFamily="34" charset="0"/>
                <a:ea typeface="Microsoft JhengHei UI Light" panose="020B0304030504040204" pitchFamily="34" charset="-128"/>
                <a:cs typeface="Arial" panose="020B0604020202020204" pitchFamily="34" charset="0"/>
              </a:rPr>
              <a:t>Dinámica 3</a:t>
            </a:r>
          </a:p>
        </p:txBody>
      </p:sp>
    </p:spTree>
    <p:extLst>
      <p:ext uri="{BB962C8B-B14F-4D97-AF65-F5344CB8AC3E}">
        <p14:creationId xmlns:p14="http://schemas.microsoft.com/office/powerpoint/2010/main" val="262218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2"/>
            <a:ext cx="12192000" cy="6894513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s-PE" dirty="0">
              <a:solidFill>
                <a:schemeClr val="tx1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762005" y="952483"/>
            <a:ext cx="10477531" cy="4601256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</a:bodyPr>
          <a:lstStyle/>
          <a:p>
            <a:pPr>
              <a:defRPr/>
            </a:pPr>
            <a:endParaRPr lang="es-PE" sz="1500" dirty="0">
              <a:solidFill>
                <a:schemeClr val="bg1"/>
              </a:solidFill>
            </a:endParaRPr>
          </a:p>
          <a:p>
            <a:pPr marL="571472" indent="-571472">
              <a:buFont typeface="Wingdings" pitchFamily="2" charset="2"/>
              <a:buChar char="q"/>
              <a:defRPr/>
            </a:pPr>
            <a:r>
              <a:rPr lang="es-MX" sz="71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MX" sz="69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 denuncia por corrupción en el Sistema Nacional de Control</a:t>
            </a:r>
          </a:p>
        </p:txBody>
      </p:sp>
    </p:spTree>
    <p:extLst>
      <p:ext uri="{BB962C8B-B14F-4D97-AF65-F5344CB8AC3E}">
        <p14:creationId xmlns:p14="http://schemas.microsoft.com/office/powerpoint/2010/main" val="190842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94212B-926B-4D2A-9595-A066172EAA45}" type="slidenum">
              <a:rPr lang="es-PE" smtClean="0"/>
              <a:pPr>
                <a:defRPr/>
              </a:pPr>
              <a:t>58</a:t>
            </a:fld>
            <a:endParaRPr lang="es-PE" dirty="0"/>
          </a:p>
        </p:txBody>
      </p:sp>
      <p:pic>
        <p:nvPicPr>
          <p:cNvPr id="5" name="4 Imagen"/>
          <p:cNvPicPr/>
          <p:nvPr/>
        </p:nvPicPr>
        <p:blipFill rotWithShape="1">
          <a:blip r:embed="rId2" cstate="print"/>
          <a:srcRect t="10673" r="77563" b="81439"/>
          <a:stretch/>
        </p:blipFill>
        <p:spPr bwMode="auto">
          <a:xfrm>
            <a:off x="815413" y="356659"/>
            <a:ext cx="3552395" cy="10296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5 Imagen"/>
          <p:cNvPicPr/>
          <p:nvPr/>
        </p:nvPicPr>
        <p:blipFill rotWithShape="1">
          <a:blip r:embed="rId3" cstate="print"/>
          <a:srcRect l="23350" t="9049" r="22122" b="9744"/>
          <a:stretch/>
        </p:blipFill>
        <p:spPr bwMode="auto">
          <a:xfrm>
            <a:off x="9264352" y="4581128"/>
            <a:ext cx="2927648" cy="22616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2 Marcador de contenido"/>
          <p:cNvSpPr txBox="1">
            <a:spLocks/>
          </p:cNvSpPr>
          <p:nvPr/>
        </p:nvSpPr>
        <p:spPr bwMode="auto">
          <a:xfrm>
            <a:off x="220717" y="867104"/>
            <a:ext cx="11114688" cy="5612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pPr marL="457189" marR="0" lvl="0" indent="-45718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s-PE" altLang="es-PE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  <a:p>
            <a:pPr marL="457189" marR="0" lvl="0" indent="-457189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s-PE" altLang="es-PE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La Contraloría y los OCI </a:t>
            </a:r>
            <a:r>
              <a:rPr kumimoji="0" lang="es-PE" altLang="es-PE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reciben denuncias </a:t>
            </a:r>
            <a:r>
              <a:rPr kumimoji="0" lang="es-PE" altLang="es-PE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por presuntos hechos arbitrarios o ilegales que ocurran en una </a:t>
            </a:r>
            <a:r>
              <a:rPr kumimoji="0" lang="es-PE" altLang="es-PE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entidad sujeta al ámbito de control</a:t>
            </a:r>
            <a:r>
              <a:rPr kumimoji="0" lang="es-PE" altLang="es-PE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entidades públicas, empresas del Estado, entidades privadas que administran o perciben recursos del Estado, entre otras- y  contravengan las disposiciones legales vigentes, afectando o poniendo en peligro con ello la función o el servicio público, así como los recursos y bienes del Estado.</a:t>
            </a:r>
            <a:endParaRPr kumimoji="0" lang="es-ES" altLang="es-PE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20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94212B-926B-4D2A-9595-A066172EAA45}" type="slidenum">
              <a:rPr lang="es-PE" smtClean="0"/>
              <a:pPr>
                <a:defRPr/>
              </a:pPr>
              <a:t>59</a:t>
            </a:fld>
            <a:endParaRPr lang="es-PE" dirty="0"/>
          </a:p>
        </p:txBody>
      </p:sp>
      <p:pic>
        <p:nvPicPr>
          <p:cNvPr id="5" name="4 Imagen"/>
          <p:cNvPicPr/>
          <p:nvPr/>
        </p:nvPicPr>
        <p:blipFill rotWithShape="1">
          <a:blip r:embed="rId3" cstate="print"/>
          <a:srcRect l="27263" t="16241" r="8295" b="13921"/>
          <a:stretch/>
        </p:blipFill>
        <p:spPr bwMode="auto">
          <a:xfrm>
            <a:off x="1103449" y="644691"/>
            <a:ext cx="9889097" cy="56646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5143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58907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s-PE" sz="3600" b="1" dirty="0">
                <a:solidFill>
                  <a:schemeClr val="bg1"/>
                </a:solidFill>
              </a:rPr>
              <a:t>Índice de Percepción de la Corrupción </a:t>
            </a:r>
            <a:r>
              <a:rPr lang="es-PE" sz="3600" b="1" dirty="0" smtClean="0">
                <a:solidFill>
                  <a:schemeClr val="bg1"/>
                </a:solidFill>
              </a:rPr>
              <a:t>2018</a:t>
            </a:r>
            <a:endParaRPr lang="es-PE" sz="3600" b="1" dirty="0">
              <a:solidFill>
                <a:schemeClr val="bg1"/>
              </a:solidFill>
            </a:endParaRPr>
          </a:p>
        </p:txBody>
      </p:sp>
      <p:sp>
        <p:nvSpPr>
          <p:cNvPr id="5" name="Rectángulo 7"/>
          <p:cNvSpPr/>
          <p:nvPr/>
        </p:nvSpPr>
        <p:spPr>
          <a:xfrm>
            <a:off x="32560" y="6599017"/>
            <a:ext cx="2106133" cy="235963"/>
          </a:xfrm>
          <a:prstGeom prst="rect">
            <a:avLst/>
          </a:prstGeom>
        </p:spPr>
        <p:txBody>
          <a:bodyPr wrap="none" lIns="91422" tIns="45718" rIns="91422" bIns="45718">
            <a:spAutoFit/>
          </a:bodyPr>
          <a:lstStyle/>
          <a:p>
            <a:r>
              <a:rPr lang="es-ES" altLang="es-ES" sz="900" dirty="0">
                <a:latin typeface="Arial" panose="020B0604020202020204" pitchFamily="34" charset="0"/>
                <a:cs typeface="Arial" panose="020B0604020202020204" pitchFamily="34" charset="0"/>
              </a:rPr>
              <a:t>Fuente: Transparencia Internacional</a:t>
            </a:r>
            <a:endParaRPr lang="es-E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6 Imagen" descr="Logo DP copia copia copia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0544" y="6117297"/>
            <a:ext cx="674493" cy="686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954512" y="866286"/>
            <a:ext cx="11237495" cy="1323435"/>
          </a:xfrm>
          <a:prstGeom prst="rect">
            <a:avLst/>
          </a:prstGeom>
          <a:noFill/>
        </p:spPr>
        <p:txBody>
          <a:bodyPr wrap="square" lIns="91422" tIns="45718" rIns="91422" bIns="45718" rtlCol="0">
            <a:spAutoFit/>
          </a:bodyPr>
          <a:lstStyle/>
          <a:p>
            <a:r>
              <a:rPr lang="es-ES" sz="4000" b="1" dirty="0">
                <a:latin typeface="Arial Black" pitchFamily="34" charset="0"/>
              </a:rPr>
              <a:t>Evolución anual del IPC </a:t>
            </a:r>
            <a:r>
              <a:rPr lang="es-ES" sz="4000" b="1" dirty="0" smtClean="0">
                <a:latin typeface="Arial Black" pitchFamily="34" charset="0"/>
              </a:rPr>
              <a:t>2012-2018 </a:t>
            </a:r>
            <a:endParaRPr lang="es-ES" sz="4000" b="1" dirty="0">
              <a:latin typeface="Arial Black" pitchFamily="34" charset="0"/>
            </a:endParaRPr>
          </a:p>
          <a:p>
            <a:pPr algn="ctr"/>
            <a:r>
              <a:rPr lang="es-ES" sz="4000" b="1" dirty="0">
                <a:latin typeface="Arial Black" pitchFamily="34" charset="0"/>
              </a:rPr>
              <a:t>Perú </a:t>
            </a:r>
          </a:p>
        </p:txBody>
      </p:sp>
      <p:graphicFrame>
        <p:nvGraphicFramePr>
          <p:cNvPr id="11" name="10 Tabla"/>
          <p:cNvGraphicFramePr>
            <a:graphicFrameLocks noGrp="1"/>
          </p:cNvGraphicFramePr>
          <p:nvPr/>
        </p:nvGraphicFramePr>
        <p:xfrm>
          <a:off x="1675616" y="3184896"/>
          <a:ext cx="8128000" cy="32969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12118">
                <a:tc>
                  <a:txBody>
                    <a:bodyPr/>
                    <a:lstStyle/>
                    <a:p>
                      <a:pPr algn="ctr"/>
                      <a:r>
                        <a:rPr lang="es-ES" sz="1900" dirty="0"/>
                        <a:t>Año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900" dirty="0"/>
                        <a:t>IPC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900" dirty="0"/>
                        <a:t>Puesto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900" dirty="0"/>
                        <a:t>Países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2118">
                <a:tc>
                  <a:txBody>
                    <a:bodyPr/>
                    <a:lstStyle/>
                    <a:p>
                      <a:pPr algn="ctr"/>
                      <a:r>
                        <a:rPr lang="es-ES" sz="1900" dirty="0"/>
                        <a:t>2012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900" dirty="0"/>
                        <a:t>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900" dirty="0"/>
                        <a:t>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900" dirty="0"/>
                        <a:t>176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2118">
                <a:tc>
                  <a:txBody>
                    <a:bodyPr/>
                    <a:lstStyle/>
                    <a:p>
                      <a:pPr algn="ctr"/>
                      <a:r>
                        <a:rPr lang="es-ES" sz="1900" dirty="0"/>
                        <a:t>2013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900" dirty="0"/>
                        <a:t>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900" dirty="0"/>
                        <a:t>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900" dirty="0"/>
                        <a:t>177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12118">
                <a:tc>
                  <a:txBody>
                    <a:bodyPr/>
                    <a:lstStyle/>
                    <a:p>
                      <a:pPr algn="ctr"/>
                      <a:r>
                        <a:rPr lang="es-ES" sz="1900" dirty="0"/>
                        <a:t>2014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900" dirty="0"/>
                        <a:t>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900" dirty="0"/>
                        <a:t>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900" dirty="0"/>
                        <a:t>175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12118">
                <a:tc>
                  <a:txBody>
                    <a:bodyPr/>
                    <a:lstStyle/>
                    <a:p>
                      <a:pPr algn="ctr"/>
                      <a:r>
                        <a:rPr lang="es-ES" sz="1900" dirty="0"/>
                        <a:t>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900" dirty="0"/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900" dirty="0"/>
                        <a:t>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900" dirty="0"/>
                        <a:t>168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12118">
                <a:tc>
                  <a:txBody>
                    <a:bodyPr/>
                    <a:lstStyle/>
                    <a:p>
                      <a:pPr algn="ctr"/>
                      <a:r>
                        <a:rPr lang="es-ES" sz="1900" dirty="0"/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900" dirty="0"/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900" dirty="0"/>
                        <a:t>101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900" dirty="0"/>
                        <a:t>176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12118">
                <a:tc>
                  <a:txBody>
                    <a:bodyPr/>
                    <a:lstStyle/>
                    <a:p>
                      <a:pPr algn="ctr"/>
                      <a:r>
                        <a:rPr lang="es-ES" sz="1900" dirty="0"/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900" dirty="0"/>
                        <a:t>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900" dirty="0"/>
                        <a:t>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900" dirty="0"/>
                        <a:t>180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12118">
                <a:tc>
                  <a:txBody>
                    <a:bodyPr/>
                    <a:lstStyle/>
                    <a:p>
                      <a:pPr algn="ctr"/>
                      <a:r>
                        <a:rPr lang="es-ES" sz="1900" dirty="0" smtClean="0"/>
                        <a:t>2018</a:t>
                      </a:r>
                      <a:endParaRPr lang="es-E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900" dirty="0" smtClean="0"/>
                        <a:t>35</a:t>
                      </a:r>
                      <a:endParaRPr lang="es-E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900" dirty="0" smtClean="0"/>
                        <a:t>105</a:t>
                      </a:r>
                      <a:endParaRPr lang="es-E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900" dirty="0" smtClean="0"/>
                        <a:t>180</a:t>
                      </a:r>
                      <a:endParaRPr lang="es-ES" sz="19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11 CuadroTexto"/>
          <p:cNvSpPr txBox="1"/>
          <p:nvPr/>
        </p:nvSpPr>
        <p:spPr>
          <a:xfrm>
            <a:off x="517364" y="2201779"/>
            <a:ext cx="10575759" cy="969492"/>
          </a:xfrm>
          <a:prstGeom prst="rect">
            <a:avLst/>
          </a:prstGeom>
          <a:noFill/>
        </p:spPr>
        <p:txBody>
          <a:bodyPr wrap="square" lIns="91422" tIns="45718" rIns="91422" bIns="45718" rtlCol="0">
            <a:spAutoFit/>
          </a:bodyPr>
          <a:lstStyle/>
          <a:p>
            <a:r>
              <a:rPr lang="es-ES" dirty="0"/>
              <a:t>Escala del IPC: 0(malo) a 100(bueno)</a:t>
            </a:r>
          </a:p>
          <a:p>
            <a:r>
              <a:rPr lang="es-ES" dirty="0"/>
              <a:t>A mayor valor del índice, menor percepción de la corrupción. </a:t>
            </a:r>
          </a:p>
          <a:p>
            <a:r>
              <a:rPr lang="es-ES" dirty="0"/>
              <a:t>A mejor posición en la tabla, menor percepción de corrupción </a:t>
            </a:r>
          </a:p>
        </p:txBody>
      </p:sp>
      <p:sp>
        <p:nvSpPr>
          <p:cNvPr id="9" name="12 Elipse">
            <a:extLst>
              <a:ext uri="{FF2B5EF4-FFF2-40B4-BE49-F238E27FC236}">
                <a16:creationId xmlns:a16="http://schemas.microsoft.com/office/drawing/2014/main" xmlns="" id="{E4E9DD11-99BE-46FD-A9AC-B53695E83229}"/>
              </a:ext>
            </a:extLst>
          </p:cNvPr>
          <p:cNvSpPr/>
          <p:nvPr/>
        </p:nvSpPr>
        <p:spPr>
          <a:xfrm>
            <a:off x="4303311" y="6129128"/>
            <a:ext cx="873273" cy="31087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/>
            <a:endParaRPr lang="es-PE" sz="2000" b="1" dirty="0">
              <a:solidFill>
                <a:schemeClr val="tx1"/>
              </a:solidFill>
            </a:endParaRPr>
          </a:p>
        </p:txBody>
      </p:sp>
      <p:sp>
        <p:nvSpPr>
          <p:cNvPr id="8194" name="AutoShape 2" descr="https://f.rpp-noticias.io/2019/01/29/7448442018-cpi-global-map-resultsjp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7831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/>
          <a:srcRect l="26302" t="20222" r="24153" b="15318"/>
          <a:stretch>
            <a:fillRect/>
          </a:stretch>
        </p:blipFill>
        <p:spPr bwMode="auto">
          <a:xfrm>
            <a:off x="914400" y="428626"/>
            <a:ext cx="10026869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1 Título"/>
          <p:cNvSpPr>
            <a:spLocks noGrp="1"/>
          </p:cNvSpPr>
          <p:nvPr>
            <p:ph type="title"/>
          </p:nvPr>
        </p:nvSpPr>
        <p:spPr>
          <a:xfrm>
            <a:off x="952500" y="5143501"/>
            <a:ext cx="10001251" cy="1285875"/>
          </a:xfrm>
        </p:spPr>
        <p:txBody>
          <a:bodyPr/>
          <a:lstStyle/>
          <a:p>
            <a:pPr eaLnBrk="1" hangingPunct="1"/>
            <a:r>
              <a:rPr lang="es-PE" altLang="es-PE" sz="1600" smtClean="0">
                <a:solidFill>
                  <a:srgbClr val="7030A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Actualmente el </a:t>
            </a:r>
            <a:r>
              <a:rPr lang="es-PE" altLang="es-PE" sz="1600" b="1" smtClean="0">
                <a:solidFill>
                  <a:srgbClr val="7030A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Departamento de denuncias es el órgano encargado de organizar, dirigir, y supervisar las actividades relacionadas con la atención de denuncias </a:t>
            </a:r>
            <a:r>
              <a:rPr lang="es-PE" altLang="es-PE" sz="1600" smtClean="0">
                <a:solidFill>
                  <a:srgbClr val="7030A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(ROF de la Contraloría, R.C. N° 028-2017-CG, )</a:t>
            </a:r>
            <a:endParaRPr lang="es-ES" altLang="es-PE" sz="1600" smtClean="0">
              <a:solidFill>
                <a:srgbClr val="7030A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53254" name="5 Imagen" descr="Logo DP copia copia copia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377084" y="6208714"/>
            <a:ext cx="575733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19994" tIns="62397" rIns="119994" bIns="62397"/>
          <a:lstStyle/>
          <a:p>
            <a:pPr>
              <a:tabLst>
                <a:tab pos="0" algn="l"/>
                <a:tab pos="596870" algn="l"/>
                <a:tab pos="1195857" algn="l"/>
                <a:tab pos="1794843" algn="l"/>
                <a:tab pos="2393831" algn="l"/>
                <a:tab pos="2992817" algn="l"/>
                <a:tab pos="3591805" algn="l"/>
                <a:tab pos="4190790" algn="l"/>
                <a:tab pos="4789779" algn="l"/>
                <a:tab pos="5388764" algn="l"/>
                <a:tab pos="5987752" algn="l"/>
                <a:tab pos="6586738" algn="l"/>
                <a:tab pos="7185724" algn="l"/>
                <a:tab pos="7784711" algn="l"/>
                <a:tab pos="8383698" algn="l"/>
                <a:tab pos="8982685" algn="l"/>
                <a:tab pos="9581671" algn="l"/>
                <a:tab pos="10180657" algn="l"/>
                <a:tab pos="10779645" algn="l"/>
                <a:tab pos="11378632" algn="l"/>
                <a:tab pos="11977619" algn="l"/>
              </a:tabLst>
            </a:pPr>
            <a:endParaRPr lang="es-ES" dirty="0">
              <a:solidFill>
                <a:srgbClr val="000000"/>
              </a:solidFill>
              <a:cs typeface="Lucida Sans Unicode" charset="0"/>
            </a:endParaRPr>
          </a:p>
        </p:txBody>
      </p:sp>
      <p:cxnSp>
        <p:nvCxnSpPr>
          <p:cNvPr id="6" name="5 Conector recto"/>
          <p:cNvCxnSpPr/>
          <p:nvPr/>
        </p:nvCxnSpPr>
        <p:spPr>
          <a:xfrm flipH="1" flipV="1">
            <a:off x="854508" y="574296"/>
            <a:ext cx="5241493" cy="37472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ángulo 15"/>
          <p:cNvSpPr/>
          <p:nvPr/>
        </p:nvSpPr>
        <p:spPr>
          <a:xfrm>
            <a:off x="761971" y="191142"/>
            <a:ext cx="4669925" cy="415494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r>
              <a:rPr lang="es-MX" sz="2100" b="1" dirty="0" smtClean="0"/>
              <a:t>La denuncia de las faltas administrativas</a:t>
            </a:r>
            <a:endParaRPr lang="es-PE" sz="2100" dirty="0"/>
          </a:p>
        </p:txBody>
      </p:sp>
      <p:pic>
        <p:nvPicPr>
          <p:cNvPr id="8" name="8 Imagen" descr="logo-dp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53757" y="5897036"/>
            <a:ext cx="781049" cy="713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8 Diagrama"/>
          <p:cNvGraphicFramePr/>
          <p:nvPr/>
        </p:nvGraphicFramePr>
        <p:xfrm>
          <a:off x="1523969" y="761981"/>
          <a:ext cx="8953563" cy="58102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11 Elipse"/>
          <p:cNvSpPr/>
          <p:nvPr/>
        </p:nvSpPr>
        <p:spPr>
          <a:xfrm>
            <a:off x="2000223" y="857232"/>
            <a:ext cx="2190765" cy="17145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/>
            <a:r>
              <a:rPr lang="es-ES" dirty="0" smtClean="0"/>
              <a:t>Fiscalía Suprema de Control Interno</a:t>
            </a:r>
            <a:endParaRPr lang="es-ES" dirty="0"/>
          </a:p>
        </p:txBody>
      </p:sp>
      <p:sp>
        <p:nvSpPr>
          <p:cNvPr id="14" name="13 Elipse"/>
          <p:cNvSpPr/>
          <p:nvPr/>
        </p:nvSpPr>
        <p:spPr>
          <a:xfrm>
            <a:off x="2000223" y="4857760"/>
            <a:ext cx="2190765" cy="17145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/>
            <a:r>
              <a:rPr lang="es-ES" dirty="0" smtClean="0"/>
              <a:t>Órgano de Control de la Magistratura del Poder Judicial (OCMA)</a:t>
            </a:r>
            <a:endParaRPr lang="es-ES" dirty="0"/>
          </a:p>
        </p:txBody>
      </p:sp>
      <p:sp>
        <p:nvSpPr>
          <p:cNvPr id="15" name="14 Elipse"/>
          <p:cNvSpPr/>
          <p:nvPr/>
        </p:nvSpPr>
        <p:spPr>
          <a:xfrm>
            <a:off x="8286766" y="4367048"/>
            <a:ext cx="3001343" cy="2205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>
              <a:buFontTx/>
              <a:buChar char="-"/>
            </a:pPr>
            <a:r>
              <a:rPr lang="es-ES" dirty="0" smtClean="0"/>
              <a:t>Órgano de Control Institucional</a:t>
            </a:r>
          </a:p>
          <a:p>
            <a:pPr algn="ctr"/>
            <a:r>
              <a:rPr lang="es-ES" dirty="0" smtClean="0"/>
              <a:t>  - </a:t>
            </a:r>
            <a:r>
              <a:rPr lang="es-PE" dirty="0" smtClean="0"/>
              <a:t>Secretaria</a:t>
            </a:r>
          </a:p>
          <a:p>
            <a:pPr algn="ctr"/>
            <a:r>
              <a:rPr lang="es-PE" dirty="0" smtClean="0"/>
              <a:t>Técnica procedimiento</a:t>
            </a:r>
          </a:p>
          <a:p>
            <a:pPr algn="ctr"/>
            <a:r>
              <a:rPr lang="es-PE" dirty="0" smtClean="0"/>
              <a:t>disciplinario</a:t>
            </a:r>
            <a:endParaRPr lang="es-ES" dirty="0"/>
          </a:p>
        </p:txBody>
      </p:sp>
      <p:sp>
        <p:nvSpPr>
          <p:cNvPr id="16" name="15 Elipse"/>
          <p:cNvSpPr/>
          <p:nvPr/>
        </p:nvSpPr>
        <p:spPr>
          <a:xfrm>
            <a:off x="8001015" y="857232"/>
            <a:ext cx="2190765" cy="17145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/>
            <a:r>
              <a:rPr lang="es-ES" dirty="0" smtClean="0"/>
              <a:t>Inspectoría General de la Policía Nacional del Perú</a:t>
            </a:r>
            <a:endParaRPr lang="es-E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22E73E-9731-4F3D-91E3-E90FD12A03D0}" type="slidenum">
              <a:rPr lang="es-PE" smtClean="0"/>
              <a:pPr>
                <a:defRPr/>
              </a:pPr>
              <a:t>62</a:t>
            </a:fld>
            <a:endParaRPr lang="es-PE"/>
          </a:p>
        </p:txBody>
      </p:sp>
      <p:pic>
        <p:nvPicPr>
          <p:cNvPr id="3" name="2 Imagen"/>
          <p:cNvPicPr/>
          <p:nvPr/>
        </p:nvPicPr>
        <p:blipFill>
          <a:blip r:embed="rId2" cstate="print"/>
          <a:srcRect l="5755" t="19048" r="30193" b="29705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5053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38200" y="2207373"/>
            <a:ext cx="10515600" cy="1325563"/>
          </a:xfrm>
        </p:spPr>
        <p:txBody>
          <a:bodyPr>
            <a:noAutofit/>
          </a:bodyPr>
          <a:lstStyle/>
          <a:p>
            <a:pPr algn="l"/>
            <a:r>
              <a:rPr lang="es-PE" sz="7100" b="1" dirty="0">
                <a:solidFill>
                  <a:schemeClr val="bg1"/>
                </a:solidFill>
              </a:rPr>
              <a:t># </a:t>
            </a:r>
            <a:r>
              <a:rPr lang="es-PE" sz="7100" b="1" dirty="0" smtClean="0">
                <a:solidFill>
                  <a:schemeClr val="bg1"/>
                </a:solidFill>
              </a:rPr>
              <a:t>3</a:t>
            </a:r>
            <a:br>
              <a:rPr lang="es-PE" sz="7100" b="1" dirty="0" smtClean="0">
                <a:solidFill>
                  <a:schemeClr val="bg1"/>
                </a:solidFill>
              </a:rPr>
            </a:br>
            <a:r>
              <a:rPr lang="es-PE" sz="7100" b="1" dirty="0" smtClean="0">
                <a:solidFill>
                  <a:schemeClr val="bg1"/>
                </a:solidFill>
              </a:rPr>
              <a:t>Ética aplicada a la función pública</a:t>
            </a:r>
            <a:endParaRPr lang="es-PE" sz="7100" b="1" dirty="0">
              <a:solidFill>
                <a:schemeClr val="bg1"/>
              </a:solidFill>
            </a:endParaRPr>
          </a:p>
        </p:txBody>
      </p:sp>
      <p:pic>
        <p:nvPicPr>
          <p:cNvPr id="8" name="6 Imagen" descr="Logo DP copia copia copi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0542" y="6117296"/>
            <a:ext cx="674493" cy="686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944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1"/>
          <p:cNvSpPr/>
          <p:nvPr/>
        </p:nvSpPr>
        <p:spPr>
          <a:xfrm>
            <a:off x="0" y="2095491"/>
            <a:ext cx="12192000" cy="845360"/>
          </a:xfrm>
          <a:prstGeom prst="rect">
            <a:avLst/>
          </a:prstGeom>
        </p:spPr>
        <p:txBody>
          <a:bodyPr wrap="square" lIns="121914" tIns="60957" rIns="121914" bIns="60957">
            <a:spAutoFit/>
          </a:bodyPr>
          <a:lstStyle/>
          <a:p>
            <a:pPr algn="ctr">
              <a:lnSpc>
                <a:spcPct val="80000"/>
              </a:lnSpc>
              <a:tabLst>
                <a:tab pos="9575322" algn="l"/>
              </a:tabLst>
            </a:pPr>
            <a:r>
              <a:rPr lang="es-ES" sz="5900" b="1" dirty="0" smtClean="0">
                <a:solidFill>
                  <a:srgbClr val="C00000"/>
                </a:solidFill>
                <a:latin typeface="Arial" panose="020B0604020202020204" pitchFamily="34" charset="0"/>
                <a:ea typeface="Microsoft JhengHei UI Light" panose="020B0304030504040204" pitchFamily="34" charset="-128"/>
                <a:cs typeface="Arial" panose="020B0604020202020204" pitchFamily="34" charset="0"/>
              </a:rPr>
              <a:t>Debatiendo sobre la ética</a:t>
            </a:r>
          </a:p>
        </p:txBody>
      </p:sp>
      <p:sp>
        <p:nvSpPr>
          <p:cNvPr id="8" name="Rectángulo 1"/>
          <p:cNvSpPr/>
          <p:nvPr/>
        </p:nvSpPr>
        <p:spPr>
          <a:xfrm>
            <a:off x="0" y="761981"/>
            <a:ext cx="12192000" cy="845360"/>
          </a:xfrm>
          <a:prstGeom prst="rect">
            <a:avLst/>
          </a:prstGeom>
          <a:solidFill>
            <a:srgbClr val="C00000"/>
          </a:solidFill>
        </p:spPr>
        <p:txBody>
          <a:bodyPr wrap="square" lIns="121914" tIns="60957" rIns="121914" bIns="60957">
            <a:spAutoFit/>
          </a:bodyPr>
          <a:lstStyle/>
          <a:p>
            <a:pPr algn="ctr">
              <a:lnSpc>
                <a:spcPct val="80000"/>
              </a:lnSpc>
              <a:tabLst>
                <a:tab pos="9575322" algn="l"/>
              </a:tabLst>
            </a:pPr>
            <a:r>
              <a:rPr lang="es-ES" sz="5900" b="1" dirty="0" smtClean="0">
                <a:solidFill>
                  <a:schemeClr val="bg1"/>
                </a:solidFill>
                <a:latin typeface="Arial" panose="020B0604020202020204" pitchFamily="34" charset="0"/>
                <a:ea typeface="Microsoft JhengHei UI Light" panose="020B0304030504040204" pitchFamily="34" charset="-128"/>
                <a:cs typeface="Arial" panose="020B0604020202020204" pitchFamily="34" charset="0"/>
              </a:rPr>
              <a:t>Dinámica 4</a:t>
            </a:r>
          </a:p>
        </p:txBody>
      </p:sp>
      <p:pic>
        <p:nvPicPr>
          <p:cNvPr id="9" name="8 Imagen"/>
          <p:cNvPicPr/>
          <p:nvPr/>
        </p:nvPicPr>
        <p:blipFill>
          <a:blip r:embed="rId3" cstate="print"/>
          <a:srcRect l="33243" t="30769" r="33540" b="27328"/>
          <a:stretch>
            <a:fillRect/>
          </a:stretch>
        </p:blipFill>
        <p:spPr bwMode="auto">
          <a:xfrm>
            <a:off x="6477004" y="2952748"/>
            <a:ext cx="5524539" cy="36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9 Imagen"/>
          <p:cNvPicPr/>
          <p:nvPr/>
        </p:nvPicPr>
        <p:blipFill>
          <a:blip r:embed="rId4" cstate="print"/>
          <a:srcRect l="41190" t="42308" r="42260" b="21457"/>
          <a:stretch>
            <a:fillRect/>
          </a:stretch>
        </p:blipFill>
        <p:spPr bwMode="auto">
          <a:xfrm>
            <a:off x="380960" y="3333749"/>
            <a:ext cx="3048021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8 Imagen" descr="logo-dp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53757" y="5897036"/>
            <a:ext cx="781049" cy="713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2218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2"/>
          <p:cNvSpPr>
            <a:spLocks noChangeArrowheads="1"/>
          </p:cNvSpPr>
          <p:nvPr/>
        </p:nvSpPr>
        <p:spPr bwMode="auto">
          <a:xfrm>
            <a:off x="84667" y="-925513"/>
            <a:ext cx="3200400" cy="19050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121914" tIns="60957" rIns="121914" bIns="60957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s-ES"/>
          </a:p>
        </p:txBody>
      </p:sp>
      <p:sp>
        <p:nvSpPr>
          <p:cNvPr id="10245" name="Rectangle 3"/>
          <p:cNvSpPr>
            <a:spLocks noChangeArrowheads="1"/>
          </p:cNvSpPr>
          <p:nvPr/>
        </p:nvSpPr>
        <p:spPr bwMode="auto">
          <a:xfrm>
            <a:off x="84667" y="-925513"/>
            <a:ext cx="3200400" cy="19050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121914" tIns="60957" rIns="121914" bIns="60957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s-ES"/>
          </a:p>
        </p:txBody>
      </p:sp>
      <p:sp>
        <p:nvSpPr>
          <p:cNvPr id="10246" name="Text Box 4"/>
          <p:cNvSpPr txBox="1">
            <a:spLocks noChangeArrowheads="1"/>
          </p:cNvSpPr>
          <p:nvPr/>
        </p:nvSpPr>
        <p:spPr bwMode="auto">
          <a:xfrm>
            <a:off x="4286251" y="2928941"/>
            <a:ext cx="4191000" cy="1285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121914" tIns="60957" rIns="121914" bIns="60957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s-ES"/>
          </a:p>
        </p:txBody>
      </p:sp>
      <p:sp>
        <p:nvSpPr>
          <p:cNvPr id="10248" name="Text Box 7"/>
          <p:cNvSpPr txBox="1">
            <a:spLocks noChangeArrowheads="1"/>
          </p:cNvSpPr>
          <p:nvPr/>
        </p:nvSpPr>
        <p:spPr bwMode="auto">
          <a:xfrm>
            <a:off x="6144696" y="1333485"/>
            <a:ext cx="5327649" cy="38877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19994" tIns="62397" rIns="119994" bIns="62397" anchor="ctr"/>
          <a:lstStyle/>
          <a:p>
            <a:pPr algn="just">
              <a:buSzPct val="100000"/>
              <a:buFont typeface="Wingdings" pitchFamily="2" charset="2"/>
              <a:buChar char="ü"/>
              <a:tabLst>
                <a:tab pos="0" algn="l"/>
                <a:tab pos="596870" algn="l"/>
                <a:tab pos="1195857" algn="l"/>
                <a:tab pos="1794843" algn="l"/>
                <a:tab pos="2393831" algn="l"/>
                <a:tab pos="2992817" algn="l"/>
                <a:tab pos="3591805" algn="l"/>
                <a:tab pos="4190790" algn="l"/>
                <a:tab pos="4789779" algn="l"/>
                <a:tab pos="5388764" algn="l"/>
                <a:tab pos="5987752" algn="l"/>
                <a:tab pos="6586738" algn="l"/>
                <a:tab pos="7185724" algn="l"/>
                <a:tab pos="7784711" algn="l"/>
                <a:tab pos="8383698" algn="l"/>
                <a:tab pos="8982685" algn="l"/>
                <a:tab pos="9581671" algn="l"/>
                <a:tab pos="10180657" algn="l"/>
                <a:tab pos="10779645" algn="l"/>
                <a:tab pos="11378632" algn="l"/>
                <a:tab pos="11977619" algn="l"/>
              </a:tabLst>
            </a:pPr>
            <a:r>
              <a:rPr lang="es-ES" sz="3200" dirty="0">
                <a:solidFill>
                  <a:srgbClr val="000000"/>
                </a:solidFill>
              </a:rPr>
              <a:t> </a:t>
            </a:r>
            <a:r>
              <a:rPr lang="es-ES" sz="3200" dirty="0" smtClean="0">
                <a:solidFill>
                  <a:srgbClr val="000000"/>
                </a:solidFill>
              </a:rPr>
              <a:t>La ética es la </a:t>
            </a:r>
            <a:r>
              <a:rPr lang="es-ES" sz="3200" b="1" dirty="0">
                <a:solidFill>
                  <a:srgbClr val="FF0000"/>
                </a:solidFill>
              </a:rPr>
              <a:t>reflexión personal que orienta las decisiones y acciones</a:t>
            </a:r>
            <a:r>
              <a:rPr lang="es-ES" sz="3200" dirty="0">
                <a:solidFill>
                  <a:srgbClr val="000000"/>
                </a:solidFill>
              </a:rPr>
              <a:t> tomando como referencia los valores aceptados como buenos socialmente</a:t>
            </a:r>
          </a:p>
          <a:p>
            <a:pPr algn="ctr">
              <a:buSzPct val="100000"/>
              <a:tabLst>
                <a:tab pos="0" algn="l"/>
                <a:tab pos="596870" algn="l"/>
                <a:tab pos="1195857" algn="l"/>
                <a:tab pos="1794843" algn="l"/>
                <a:tab pos="2393831" algn="l"/>
                <a:tab pos="2992817" algn="l"/>
                <a:tab pos="3591805" algn="l"/>
                <a:tab pos="4190790" algn="l"/>
                <a:tab pos="4789779" algn="l"/>
                <a:tab pos="5388764" algn="l"/>
                <a:tab pos="5987752" algn="l"/>
                <a:tab pos="6586738" algn="l"/>
                <a:tab pos="7185724" algn="l"/>
                <a:tab pos="7784711" algn="l"/>
                <a:tab pos="8383698" algn="l"/>
                <a:tab pos="8982685" algn="l"/>
                <a:tab pos="9581671" algn="l"/>
                <a:tab pos="10180657" algn="l"/>
                <a:tab pos="10779645" algn="l"/>
                <a:tab pos="11378632" algn="l"/>
                <a:tab pos="11977619" algn="l"/>
              </a:tabLst>
            </a:pPr>
            <a:endParaRPr lang="es-ES" sz="3200" dirty="0">
              <a:solidFill>
                <a:srgbClr val="000000"/>
              </a:solidFill>
            </a:endParaRPr>
          </a:p>
        </p:txBody>
      </p:sp>
      <p:sp>
        <p:nvSpPr>
          <p:cNvPr id="10249" name="Rectangle 12"/>
          <p:cNvSpPr>
            <a:spLocks noChangeArrowheads="1"/>
          </p:cNvSpPr>
          <p:nvPr/>
        </p:nvSpPr>
        <p:spPr bwMode="auto">
          <a:xfrm>
            <a:off x="2190730" y="5429270"/>
            <a:ext cx="8064500" cy="110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4" tIns="60957" rIns="121914" bIns="60957">
            <a:spAutoFit/>
          </a:bodyPr>
          <a:lstStyle/>
          <a:p>
            <a:pPr algn="ctr" defTabSz="1219140">
              <a:buSzPct val="100000"/>
              <a:buFont typeface="Wingdings" pitchFamily="2" charset="2"/>
              <a:buChar char="ü"/>
            </a:pPr>
            <a:r>
              <a:rPr lang="es-ES" sz="3200" dirty="0">
                <a:solidFill>
                  <a:srgbClr val="000000"/>
                </a:solidFill>
              </a:rPr>
              <a:t> La </a:t>
            </a:r>
            <a:r>
              <a:rPr lang="es-ES" sz="3200" b="1" dirty="0">
                <a:solidFill>
                  <a:srgbClr val="FF0000"/>
                </a:solidFill>
              </a:rPr>
              <a:t>reflexión colectiva</a:t>
            </a:r>
            <a:r>
              <a:rPr lang="es-ES" sz="3200" dirty="0">
                <a:solidFill>
                  <a:srgbClr val="000000"/>
                </a:solidFill>
              </a:rPr>
              <a:t> que fundamenta las normas y leyes de </a:t>
            </a:r>
            <a:r>
              <a:rPr lang="es-ES" sz="3200" b="1" dirty="0">
                <a:solidFill>
                  <a:srgbClr val="FF0000"/>
                </a:solidFill>
              </a:rPr>
              <a:t>convivencia social</a:t>
            </a:r>
          </a:p>
        </p:txBody>
      </p:sp>
      <p:pic>
        <p:nvPicPr>
          <p:cNvPr id="10250" name="Picture 11" descr="_423_464_22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7716" y="1428742"/>
            <a:ext cx="4411133" cy="36290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Rectángulo 15"/>
          <p:cNvSpPr/>
          <p:nvPr/>
        </p:nvSpPr>
        <p:spPr>
          <a:xfrm>
            <a:off x="761964" y="191142"/>
            <a:ext cx="4636902" cy="523216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r>
              <a:rPr lang="es-MX" sz="2800" b="1" dirty="0" smtClean="0"/>
              <a:t>Aproximaciones sobre la ética</a:t>
            </a:r>
            <a:endParaRPr lang="es-PE" sz="2800" dirty="0"/>
          </a:p>
        </p:txBody>
      </p:sp>
      <p:cxnSp>
        <p:nvCxnSpPr>
          <p:cNvPr id="12" name="5 Conector recto"/>
          <p:cNvCxnSpPr/>
          <p:nvPr/>
        </p:nvCxnSpPr>
        <p:spPr>
          <a:xfrm rot="10800000" flipV="1">
            <a:off x="857239" y="666731"/>
            <a:ext cx="5238764" cy="47624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8 Imagen" descr="logo-dp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53757" y="5897036"/>
            <a:ext cx="781049" cy="713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4"/>
          <p:cNvSpPr txBox="1">
            <a:spLocks noChangeArrowheads="1"/>
          </p:cNvSpPr>
          <p:nvPr/>
        </p:nvSpPr>
        <p:spPr bwMode="auto">
          <a:xfrm>
            <a:off x="1583268" y="260352"/>
            <a:ext cx="8257117" cy="697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4" tIns="60957" rIns="121914" bIns="60957">
            <a:spAutoFit/>
          </a:bodyPr>
          <a:lstStyle/>
          <a:p>
            <a:pPr algn="ctr" defTabSz="1219140">
              <a:spcBef>
                <a:spcPct val="50000"/>
              </a:spcBef>
            </a:pPr>
            <a:r>
              <a:rPr lang="es-ES" sz="3700" b="1" dirty="0">
                <a:solidFill>
                  <a:schemeClr val="bg1"/>
                </a:solidFill>
              </a:rPr>
              <a:t>La ética implica…</a:t>
            </a:r>
          </a:p>
        </p:txBody>
      </p:sp>
      <p:sp>
        <p:nvSpPr>
          <p:cNvPr id="11268" name="Text Box 5"/>
          <p:cNvSpPr txBox="1">
            <a:spLocks noChangeArrowheads="1"/>
          </p:cNvSpPr>
          <p:nvPr/>
        </p:nvSpPr>
        <p:spPr bwMode="auto">
          <a:xfrm>
            <a:off x="571461" y="285732"/>
            <a:ext cx="5088467" cy="173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4" tIns="60957" rIns="121914" bIns="60957">
            <a:spAutoFit/>
          </a:bodyPr>
          <a:lstStyle/>
          <a:p>
            <a:pPr marL="457178" indent="-457178" defTabSz="1219140">
              <a:spcBef>
                <a:spcPct val="50000"/>
              </a:spcBef>
              <a:buFontTx/>
              <a:buAutoNum type="alphaLcPeriod"/>
            </a:pPr>
            <a:r>
              <a:rPr lang="es-ES" b="1" dirty="0">
                <a:solidFill>
                  <a:schemeClr val="tx1"/>
                </a:solidFill>
              </a:rPr>
              <a:t>Discernimiento sobre lo que es mejor hacer en un momento determinado.</a:t>
            </a:r>
          </a:p>
          <a:p>
            <a:pPr marL="457178" indent="-457178" algn="just" defTabSz="1219140">
              <a:spcBef>
                <a:spcPct val="50000"/>
              </a:spcBef>
            </a:pPr>
            <a:r>
              <a:rPr lang="es-ES" dirty="0">
                <a:solidFill>
                  <a:schemeClr val="tx1"/>
                </a:solidFill>
              </a:rPr>
              <a:t>     La ética es un acto reflexivo que involucra nuestro razonamiento a través del ejercicio de </a:t>
            </a:r>
            <a:r>
              <a:rPr lang="es-ES" dirty="0" smtClean="0">
                <a:solidFill>
                  <a:schemeClr val="tx1"/>
                </a:solidFill>
              </a:rPr>
              <a:t>discernimiento: ¿qué </a:t>
            </a:r>
            <a:r>
              <a:rPr lang="es-ES" dirty="0">
                <a:solidFill>
                  <a:schemeClr val="tx1"/>
                </a:solidFill>
              </a:rPr>
              <a:t>hacer o no </a:t>
            </a:r>
            <a:r>
              <a:rPr lang="es-ES" dirty="0" smtClean="0">
                <a:solidFill>
                  <a:schemeClr val="tx1"/>
                </a:solidFill>
              </a:rPr>
              <a:t>hacer?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11269" name="Picture 7" descr="nube-palabras-etica-ciudadania"/>
          <p:cNvPicPr>
            <a:picLocks noChangeAspect="1" noChangeArrowheads="1"/>
          </p:cNvPicPr>
          <p:nvPr/>
        </p:nvPicPr>
        <p:blipFill>
          <a:blip r:embed="rId2" cstate="print"/>
          <a:srcRect l="6436" t="11215" r="20982" b="1384"/>
          <a:stretch>
            <a:fillRect/>
          </a:stretch>
        </p:blipFill>
        <p:spPr bwMode="auto">
          <a:xfrm>
            <a:off x="1142965" y="4000510"/>
            <a:ext cx="4320117" cy="2808287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270" name="Text Box 8"/>
          <p:cNvSpPr txBox="1">
            <a:spLocks noChangeArrowheads="1"/>
          </p:cNvSpPr>
          <p:nvPr/>
        </p:nvSpPr>
        <p:spPr bwMode="auto">
          <a:xfrm>
            <a:off x="5712884" y="3238500"/>
            <a:ext cx="6288616" cy="2339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4" tIns="60957" rIns="121914" bIns="60957">
            <a:spAutoFit/>
          </a:bodyPr>
          <a:lstStyle/>
          <a:p>
            <a:pPr marL="457178" indent="-457178" defTabSz="1219140">
              <a:buFontTx/>
              <a:buAutoNum type="alphaLcPeriod" startAt="2"/>
            </a:pPr>
            <a:r>
              <a:rPr lang="es-ES" b="1" dirty="0">
                <a:solidFill>
                  <a:schemeClr val="tx1"/>
                </a:solidFill>
              </a:rPr>
              <a:t>Sistema de valores existentes en una sociedad y momento determinado.</a:t>
            </a:r>
          </a:p>
          <a:p>
            <a:pPr marL="457178" indent="-457178" defTabSz="1219140"/>
            <a:endParaRPr lang="es-ES" sz="1100" b="1" dirty="0"/>
          </a:p>
          <a:p>
            <a:pPr marL="457178" indent="-457178" algn="just" defTabSz="1219140"/>
            <a:r>
              <a:rPr lang="es-ES" dirty="0">
                <a:solidFill>
                  <a:schemeClr val="tx1"/>
                </a:solidFill>
              </a:rPr>
              <a:t>     La idea de lo que es bueno varia de persona a persona y puede cambiar en distintas sociedades y de una época a otra: en algunos casos, esta idea del bien será entendida como un asunto de carácter mas personal mientras que en otros, será común a un colectivo.</a:t>
            </a:r>
            <a:endParaRPr lang="es-ES" dirty="0"/>
          </a:p>
        </p:txBody>
      </p:sp>
      <p:pic>
        <p:nvPicPr>
          <p:cNvPr id="11271" name="Picture 10" descr="3898007-man-with-question-3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56968" y="666737"/>
            <a:ext cx="4032251" cy="2266951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762000" y="1439870"/>
            <a:ext cx="5867400" cy="4346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19994" tIns="62397" rIns="119994" bIns="62397"/>
          <a:lstStyle/>
          <a:p>
            <a:pPr marL="457178" indent="-450827" algn="just">
              <a:spcBef>
                <a:spcPts val="1067"/>
              </a:spcBef>
              <a:tabLst>
                <a:tab pos="457178" algn="l"/>
                <a:tab pos="1054048" algn="l"/>
                <a:tab pos="1653035" algn="l"/>
                <a:tab pos="2252021" algn="l"/>
                <a:tab pos="2851007" algn="l"/>
                <a:tab pos="3449994" algn="l"/>
                <a:tab pos="4048981" algn="l"/>
                <a:tab pos="4647968" algn="l"/>
                <a:tab pos="5246955" algn="l"/>
                <a:tab pos="5845941" algn="l"/>
                <a:tab pos="6444930" algn="l"/>
                <a:tab pos="7043915" algn="l"/>
                <a:tab pos="7642902" algn="l"/>
                <a:tab pos="8241889" algn="l"/>
                <a:tab pos="8840875" algn="l"/>
                <a:tab pos="9439861" algn="l"/>
                <a:tab pos="10038849" algn="l"/>
                <a:tab pos="10637835" algn="l"/>
                <a:tab pos="11236822" algn="l"/>
                <a:tab pos="11835808" algn="l"/>
                <a:tab pos="12434796" algn="l"/>
              </a:tabLst>
            </a:pPr>
            <a:r>
              <a:rPr lang="es-ES" dirty="0">
                <a:solidFill>
                  <a:srgbClr val="000000"/>
                </a:solidFill>
              </a:rPr>
              <a:t> </a:t>
            </a:r>
            <a:r>
              <a:rPr lang="es-ES" sz="2900" dirty="0">
                <a:solidFill>
                  <a:srgbClr val="000000"/>
                </a:solidFill>
              </a:rPr>
              <a:t>    </a:t>
            </a:r>
            <a:r>
              <a:rPr lang="es-ES" sz="2900" dirty="0" smtClean="0">
                <a:solidFill>
                  <a:srgbClr val="000000"/>
                </a:solidFill>
              </a:rPr>
              <a:t>La </a:t>
            </a:r>
            <a:r>
              <a:rPr lang="es-ES" sz="2900" b="1" dirty="0" smtClean="0">
                <a:solidFill>
                  <a:srgbClr val="FF0000"/>
                </a:solidFill>
              </a:rPr>
              <a:t>ética </a:t>
            </a:r>
            <a:r>
              <a:rPr lang="es-ES" sz="2900" b="1" dirty="0">
                <a:solidFill>
                  <a:srgbClr val="FF0000"/>
                </a:solidFill>
              </a:rPr>
              <a:t>pública</a:t>
            </a:r>
            <a:r>
              <a:rPr lang="es-ES" sz="2900" dirty="0">
                <a:solidFill>
                  <a:srgbClr val="FF0000"/>
                </a:solidFill>
              </a:rPr>
              <a:t> </a:t>
            </a:r>
            <a:r>
              <a:rPr lang="es-ES" sz="2900" dirty="0" smtClean="0">
                <a:solidFill>
                  <a:srgbClr val="000000"/>
                </a:solidFill>
              </a:rPr>
              <a:t>alude al sistema de </a:t>
            </a:r>
            <a:r>
              <a:rPr lang="es-ES" sz="2900" dirty="0" smtClean="0">
                <a:solidFill>
                  <a:srgbClr val="FF0000"/>
                </a:solidFill>
              </a:rPr>
              <a:t>relaciones</a:t>
            </a:r>
            <a:r>
              <a:rPr lang="es-ES" sz="2900" dirty="0" smtClean="0">
                <a:solidFill>
                  <a:srgbClr val="000000"/>
                </a:solidFill>
              </a:rPr>
              <a:t> que se da en la esfera pública entre </a:t>
            </a:r>
            <a:r>
              <a:rPr lang="es-ES" sz="2900" dirty="0">
                <a:solidFill>
                  <a:srgbClr val="000000"/>
                </a:solidFill>
              </a:rPr>
              <a:t>personas, colectivos e instituciones, </a:t>
            </a:r>
            <a:r>
              <a:rPr lang="es-ES" sz="2900" dirty="0" smtClean="0">
                <a:solidFill>
                  <a:srgbClr val="000000"/>
                </a:solidFill>
              </a:rPr>
              <a:t>basado en criterios de </a:t>
            </a:r>
            <a:r>
              <a:rPr lang="es-ES" sz="2900" dirty="0" smtClean="0">
                <a:solidFill>
                  <a:srgbClr val="FF0000"/>
                </a:solidFill>
              </a:rPr>
              <a:t>justicia, respeto </a:t>
            </a:r>
            <a:r>
              <a:rPr lang="es-ES" sz="2900" dirty="0">
                <a:solidFill>
                  <a:srgbClr val="FF0000"/>
                </a:solidFill>
              </a:rPr>
              <a:t>por las normas convenidas </a:t>
            </a:r>
            <a:r>
              <a:rPr lang="es-ES" sz="2900" dirty="0" smtClean="0">
                <a:solidFill>
                  <a:srgbClr val="FF0000"/>
                </a:solidFill>
              </a:rPr>
              <a:t>socialmente y por los derechos humanos.</a:t>
            </a:r>
            <a:endParaRPr lang="es-ES" sz="2900" dirty="0">
              <a:solidFill>
                <a:srgbClr val="FF0000"/>
              </a:solidFill>
            </a:endParaRPr>
          </a:p>
          <a:p>
            <a:pPr marL="457178" indent="-450827" algn="just">
              <a:spcBef>
                <a:spcPts val="1067"/>
              </a:spcBef>
              <a:tabLst>
                <a:tab pos="457178" algn="l"/>
                <a:tab pos="1054048" algn="l"/>
                <a:tab pos="1653035" algn="l"/>
                <a:tab pos="2252021" algn="l"/>
                <a:tab pos="2851007" algn="l"/>
                <a:tab pos="3449994" algn="l"/>
                <a:tab pos="4048981" algn="l"/>
                <a:tab pos="4647968" algn="l"/>
                <a:tab pos="5246955" algn="l"/>
                <a:tab pos="5845941" algn="l"/>
                <a:tab pos="6444930" algn="l"/>
                <a:tab pos="7043915" algn="l"/>
                <a:tab pos="7642902" algn="l"/>
                <a:tab pos="8241889" algn="l"/>
                <a:tab pos="8840875" algn="l"/>
                <a:tab pos="9439861" algn="l"/>
                <a:tab pos="10038849" algn="l"/>
                <a:tab pos="10637835" algn="l"/>
                <a:tab pos="11236822" algn="l"/>
                <a:tab pos="11835808" algn="l"/>
                <a:tab pos="12434796" algn="l"/>
              </a:tabLst>
            </a:pPr>
            <a:endParaRPr lang="es-ES" dirty="0">
              <a:solidFill>
                <a:srgbClr val="000000"/>
              </a:solidFill>
            </a:endParaRPr>
          </a:p>
          <a:p>
            <a:pPr marL="457178" indent="-450827" algn="r">
              <a:spcBef>
                <a:spcPts val="1067"/>
              </a:spcBef>
              <a:tabLst>
                <a:tab pos="457178" algn="l"/>
                <a:tab pos="1054048" algn="l"/>
                <a:tab pos="1653035" algn="l"/>
                <a:tab pos="2252021" algn="l"/>
                <a:tab pos="2851007" algn="l"/>
                <a:tab pos="3449994" algn="l"/>
                <a:tab pos="4048981" algn="l"/>
                <a:tab pos="4647968" algn="l"/>
                <a:tab pos="5246955" algn="l"/>
                <a:tab pos="5845941" algn="l"/>
                <a:tab pos="6444930" algn="l"/>
                <a:tab pos="7043915" algn="l"/>
                <a:tab pos="7642902" algn="l"/>
                <a:tab pos="8241889" algn="l"/>
                <a:tab pos="8840875" algn="l"/>
                <a:tab pos="9439861" algn="l"/>
                <a:tab pos="10038849" algn="l"/>
                <a:tab pos="10637835" algn="l"/>
                <a:tab pos="11236822" algn="l"/>
                <a:tab pos="11835808" algn="l"/>
                <a:tab pos="12434796" algn="l"/>
              </a:tabLst>
            </a:pPr>
            <a:r>
              <a:rPr lang="es-ES" dirty="0">
                <a:solidFill>
                  <a:srgbClr val="000000"/>
                </a:solidFill>
              </a:rPr>
              <a:t>     </a:t>
            </a:r>
            <a:endParaRPr lang="es-ES" i="1" dirty="0">
              <a:solidFill>
                <a:srgbClr val="000000"/>
              </a:solidFill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4052" y="1597025"/>
            <a:ext cx="2573867" cy="1930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762" y="3857627"/>
            <a:ext cx="3992033" cy="2117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2294" name="Text Box 5"/>
          <p:cNvSpPr txBox="1">
            <a:spLocks noChangeArrowheads="1"/>
          </p:cNvSpPr>
          <p:nvPr/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19994" tIns="62397" rIns="119994" bIns="62397"/>
          <a:lstStyle/>
          <a:p>
            <a:pPr>
              <a:tabLst>
                <a:tab pos="0" algn="l"/>
                <a:tab pos="596870" algn="l"/>
                <a:tab pos="1195857" algn="l"/>
                <a:tab pos="1794843" algn="l"/>
                <a:tab pos="2393831" algn="l"/>
                <a:tab pos="2992817" algn="l"/>
                <a:tab pos="3591805" algn="l"/>
                <a:tab pos="4190790" algn="l"/>
                <a:tab pos="4789779" algn="l"/>
                <a:tab pos="5388764" algn="l"/>
                <a:tab pos="5987752" algn="l"/>
                <a:tab pos="6586738" algn="l"/>
                <a:tab pos="7185724" algn="l"/>
                <a:tab pos="7784711" algn="l"/>
                <a:tab pos="8383698" algn="l"/>
                <a:tab pos="8982685" algn="l"/>
                <a:tab pos="9581671" algn="l"/>
                <a:tab pos="10180657" algn="l"/>
                <a:tab pos="10779645" algn="l"/>
                <a:tab pos="11378632" algn="l"/>
                <a:tab pos="11977619" algn="l"/>
              </a:tabLst>
            </a:pPr>
            <a:endParaRPr lang="es-ES" dirty="0">
              <a:solidFill>
                <a:srgbClr val="000000"/>
              </a:solidFill>
              <a:cs typeface="Lucida Sans Unicode" charset="0"/>
            </a:endParaRPr>
          </a:p>
        </p:txBody>
      </p:sp>
      <p:sp>
        <p:nvSpPr>
          <p:cNvPr id="7" name="Rectángulo 15"/>
          <p:cNvSpPr/>
          <p:nvPr/>
        </p:nvSpPr>
        <p:spPr>
          <a:xfrm>
            <a:off x="761963" y="191142"/>
            <a:ext cx="5798567" cy="523216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r>
              <a:rPr lang="es-MX" sz="2800" b="1" dirty="0" smtClean="0"/>
              <a:t>Aproximaciones sobre la ética pública</a:t>
            </a:r>
            <a:endParaRPr lang="es-PE" sz="2800" dirty="0"/>
          </a:p>
        </p:txBody>
      </p:sp>
      <p:cxnSp>
        <p:nvCxnSpPr>
          <p:cNvPr id="8" name="5 Conector recto"/>
          <p:cNvCxnSpPr/>
          <p:nvPr/>
        </p:nvCxnSpPr>
        <p:spPr>
          <a:xfrm rot="10800000" flipV="1">
            <a:off x="857237" y="666731"/>
            <a:ext cx="7429535" cy="47624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8 Imagen" descr="logo-dp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53757" y="5897036"/>
            <a:ext cx="781049" cy="713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6191251" y="1714492"/>
            <a:ext cx="5384800" cy="3929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19994" tIns="62397" rIns="119994" bIns="62397"/>
          <a:lstStyle/>
          <a:p>
            <a:pPr marL="457178" indent="-450827" algn="just">
              <a:spcBef>
                <a:spcPts val="1067"/>
              </a:spcBef>
              <a:tabLst>
                <a:tab pos="457178" algn="l"/>
                <a:tab pos="1054048" algn="l"/>
                <a:tab pos="1653035" algn="l"/>
                <a:tab pos="2252021" algn="l"/>
                <a:tab pos="2851007" algn="l"/>
                <a:tab pos="3449994" algn="l"/>
                <a:tab pos="4048981" algn="l"/>
                <a:tab pos="4647968" algn="l"/>
                <a:tab pos="5246955" algn="l"/>
                <a:tab pos="5845941" algn="l"/>
                <a:tab pos="6444930" algn="l"/>
                <a:tab pos="7043915" algn="l"/>
                <a:tab pos="7642902" algn="l"/>
                <a:tab pos="8241889" algn="l"/>
                <a:tab pos="8840875" algn="l"/>
                <a:tab pos="9439861" algn="l"/>
                <a:tab pos="10038849" algn="l"/>
                <a:tab pos="10637835" algn="l"/>
                <a:tab pos="11236822" algn="l"/>
                <a:tab pos="11835808" algn="l"/>
                <a:tab pos="12434796" algn="l"/>
              </a:tabLst>
            </a:pPr>
            <a:r>
              <a:rPr lang="es-ES" sz="3700" dirty="0">
                <a:solidFill>
                  <a:srgbClr val="000000"/>
                </a:solidFill>
              </a:rPr>
              <a:t>  </a:t>
            </a:r>
            <a:r>
              <a:rPr lang="es-ES" sz="3700" dirty="0" smtClean="0">
                <a:solidFill>
                  <a:srgbClr val="000000"/>
                </a:solidFill>
              </a:rPr>
              <a:t> </a:t>
            </a:r>
            <a:r>
              <a:rPr lang="es-PE" sz="3700" dirty="0" smtClean="0">
                <a:solidFill>
                  <a:srgbClr val="000000"/>
                </a:solidFill>
              </a:rPr>
              <a:t>Constituye </a:t>
            </a:r>
            <a:r>
              <a:rPr lang="es-PE" sz="3700" dirty="0">
                <a:solidFill>
                  <a:srgbClr val="000000"/>
                </a:solidFill>
              </a:rPr>
              <a:t>una rama de la ética que guía la </a:t>
            </a:r>
            <a:r>
              <a:rPr lang="es-PE" sz="3700" dirty="0">
                <a:solidFill>
                  <a:srgbClr val="FF0000"/>
                </a:solidFill>
              </a:rPr>
              <a:t>recta actuación de los funcionarios públicos </a:t>
            </a:r>
            <a:r>
              <a:rPr lang="es-PE" sz="3700" dirty="0">
                <a:solidFill>
                  <a:srgbClr val="000000"/>
                </a:solidFill>
              </a:rPr>
              <a:t>en la administración de los </a:t>
            </a:r>
            <a:r>
              <a:rPr lang="es-PE" sz="3700" dirty="0">
                <a:solidFill>
                  <a:srgbClr val="FF0000"/>
                </a:solidFill>
              </a:rPr>
              <a:t>intereses de los ciudadanos</a:t>
            </a:r>
            <a:r>
              <a:rPr lang="es-ES" sz="37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19994" tIns="62397" rIns="119994" bIns="62397"/>
          <a:lstStyle/>
          <a:p>
            <a:pPr>
              <a:tabLst>
                <a:tab pos="0" algn="l"/>
                <a:tab pos="596870" algn="l"/>
                <a:tab pos="1195857" algn="l"/>
                <a:tab pos="1794843" algn="l"/>
                <a:tab pos="2393831" algn="l"/>
                <a:tab pos="2992817" algn="l"/>
                <a:tab pos="3591805" algn="l"/>
                <a:tab pos="4190790" algn="l"/>
                <a:tab pos="4789779" algn="l"/>
                <a:tab pos="5388764" algn="l"/>
                <a:tab pos="5987752" algn="l"/>
                <a:tab pos="6586738" algn="l"/>
                <a:tab pos="7185724" algn="l"/>
                <a:tab pos="7784711" algn="l"/>
                <a:tab pos="8383698" algn="l"/>
                <a:tab pos="8982685" algn="l"/>
                <a:tab pos="9581671" algn="l"/>
                <a:tab pos="10180657" algn="l"/>
                <a:tab pos="10779645" algn="l"/>
                <a:tab pos="11378632" algn="l"/>
                <a:tab pos="11977619" algn="l"/>
              </a:tabLst>
            </a:pPr>
            <a:endParaRPr lang="es-ES" dirty="0">
              <a:solidFill>
                <a:srgbClr val="000000"/>
              </a:solidFill>
              <a:cs typeface="Lucida Sans Unicode" charset="0"/>
            </a:endParaRPr>
          </a:p>
        </p:txBody>
      </p:sp>
      <p:pic>
        <p:nvPicPr>
          <p:cNvPr id="2" name="il_fi" descr="etica"/>
          <p:cNvPicPr>
            <a:picLocks noChangeAspect="1" noChangeArrowheads="1"/>
          </p:cNvPicPr>
          <p:nvPr/>
        </p:nvPicPr>
        <p:blipFill>
          <a:blip r:embed="rId3" cstate="print"/>
          <a:srcRect r="5748" b="14648"/>
          <a:stretch>
            <a:fillRect/>
          </a:stretch>
        </p:blipFill>
        <p:spPr bwMode="auto">
          <a:xfrm>
            <a:off x="1047722" y="2000246"/>
            <a:ext cx="5204884" cy="319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5 Conector recto"/>
          <p:cNvCxnSpPr/>
          <p:nvPr/>
        </p:nvCxnSpPr>
        <p:spPr>
          <a:xfrm rot="10800000" flipV="1">
            <a:off x="857242" y="666731"/>
            <a:ext cx="5905521" cy="47624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ángulo 15"/>
          <p:cNvSpPr/>
          <p:nvPr/>
        </p:nvSpPr>
        <p:spPr>
          <a:xfrm>
            <a:off x="761971" y="191142"/>
            <a:ext cx="5192054" cy="523216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r>
              <a:rPr lang="es-MX" sz="2800" b="1" dirty="0" smtClean="0"/>
              <a:t>Ética aplicada a la función pública</a:t>
            </a:r>
            <a:endParaRPr lang="es-PE" sz="2800" dirty="0"/>
          </a:p>
        </p:txBody>
      </p:sp>
      <p:pic>
        <p:nvPicPr>
          <p:cNvPr id="8" name="8 Imagen" descr="logo-dp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53757" y="5897036"/>
            <a:ext cx="781049" cy="713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2"/>
            <a:ext cx="12192000" cy="6894513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s-PE" dirty="0">
              <a:solidFill>
                <a:schemeClr val="tx1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762005" y="2004286"/>
            <a:ext cx="10477531" cy="2477597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</a:bodyPr>
          <a:lstStyle/>
          <a:p>
            <a:pPr>
              <a:defRPr/>
            </a:pPr>
            <a:endParaRPr lang="es-PE" sz="1500" dirty="0">
              <a:solidFill>
                <a:schemeClr val="bg1"/>
              </a:solidFill>
            </a:endParaRPr>
          </a:p>
          <a:p>
            <a:pPr marL="571472" indent="-571472">
              <a:buFont typeface="Wingdings" pitchFamily="2" charset="2"/>
              <a:buChar char="q"/>
              <a:defRPr/>
            </a:pPr>
            <a:r>
              <a:rPr lang="es-MX" sz="71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MX" sz="69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El Código de Ética de la Función Pública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58907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s-PE" sz="3600" b="1" dirty="0">
                <a:solidFill>
                  <a:schemeClr val="bg1"/>
                </a:solidFill>
              </a:rPr>
              <a:t>Hay noción del problema y pesimismo frente a su resolución</a:t>
            </a:r>
          </a:p>
        </p:txBody>
      </p:sp>
      <p:sp>
        <p:nvSpPr>
          <p:cNvPr id="5" name="Rectángulo 7"/>
          <p:cNvSpPr/>
          <p:nvPr/>
        </p:nvSpPr>
        <p:spPr>
          <a:xfrm>
            <a:off x="32561" y="6599017"/>
            <a:ext cx="5115471" cy="230828"/>
          </a:xfrm>
          <a:prstGeom prst="rect">
            <a:avLst/>
          </a:prstGeom>
        </p:spPr>
        <p:txBody>
          <a:bodyPr wrap="none" lIns="91424" tIns="45718" rIns="91424" bIns="45718">
            <a:spAutoFit/>
          </a:bodyPr>
          <a:lstStyle/>
          <a:p>
            <a:r>
              <a:rPr lang="es-ES" altLang="es-ES" sz="900" dirty="0">
                <a:latin typeface="Arial" panose="020B0604020202020204" pitchFamily="34" charset="0"/>
                <a:cs typeface="Arial" panose="020B0604020202020204" pitchFamily="34" charset="0"/>
              </a:rPr>
              <a:t>X Encuesta Nacional sobre Corrupción 2017, elaborada por </a:t>
            </a:r>
            <a:r>
              <a:rPr lang="es-ES" alt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Ipsos</a:t>
            </a:r>
            <a:r>
              <a:rPr lang="es-ES" altLang="es-ES" sz="900" dirty="0">
                <a:latin typeface="Arial" panose="020B0604020202020204" pitchFamily="34" charset="0"/>
                <a:cs typeface="Arial" panose="020B0604020202020204" pitchFamily="34" charset="0"/>
              </a:rPr>
              <a:t> Perú por  encargo de </a:t>
            </a:r>
            <a:r>
              <a:rPr lang="es-ES" alt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Proética</a:t>
            </a:r>
            <a:endParaRPr lang="es-E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4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1498644"/>
              </p:ext>
            </p:extLst>
          </p:nvPr>
        </p:nvGraphicFramePr>
        <p:xfrm>
          <a:off x="248176" y="1996515"/>
          <a:ext cx="11295063" cy="3763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93" name="Worksheet" r:id="rId4" imgW="9753790" imgH="3609880" progId="">
                  <p:embed/>
                </p:oleObj>
              </mc:Choice>
              <mc:Fallback>
                <p:oleObj name="Worksheet" r:id="rId4" imgW="9753790" imgH="3609880" progId="">
                  <p:embed/>
                  <p:pic>
                    <p:nvPicPr>
                      <p:cNvPr id="0" name="Picture 244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176" y="1996515"/>
                        <a:ext cx="11295063" cy="3763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1528771" y="1145715"/>
            <a:ext cx="885666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8" rIns="91424" bIns="45718" anchor="ctr"/>
          <a:lstStyle/>
          <a:p>
            <a:pPr algn="ctr" defTabSz="900045">
              <a:defRPr/>
            </a:pPr>
            <a:r>
              <a:rPr lang="es-ES_tradnl" b="1" kern="0" dirty="0">
                <a:solidFill>
                  <a:sysClr val="windowText" lastClr="000000"/>
                </a:solidFill>
                <a:latin typeface="+mn-lt"/>
              </a:rPr>
              <a:t>¿Cuáles son los tres principales problemas del país en la actualidad?</a:t>
            </a:r>
          </a:p>
          <a:p>
            <a:pPr algn="ctr" defTabSz="900045">
              <a:defRPr/>
            </a:pPr>
            <a:r>
              <a:rPr lang="es-ES_tradnl" sz="1600" kern="0" dirty="0">
                <a:solidFill>
                  <a:sysClr val="windowText" lastClr="000000"/>
                </a:solidFill>
              </a:rPr>
              <a:t>-Medición comparativa-</a:t>
            </a:r>
            <a:endParaRPr lang="es-ES" sz="1600" kern="0" dirty="0">
              <a:solidFill>
                <a:sysClr val="windowText" lastClr="000000"/>
              </a:solidFill>
            </a:endParaRPr>
          </a:p>
        </p:txBody>
      </p:sp>
      <p:sp>
        <p:nvSpPr>
          <p:cNvPr id="6" name="12 Elipse">
            <a:extLst>
              <a:ext uri="{FF2B5EF4-FFF2-40B4-BE49-F238E27FC236}">
                <a16:creationId xmlns:a16="http://schemas.microsoft.com/office/drawing/2014/main" xmlns="" id="{8697C79D-05E3-4AFA-9452-9AF63E9128AD}"/>
              </a:ext>
            </a:extLst>
          </p:cNvPr>
          <p:cNvSpPr/>
          <p:nvPr/>
        </p:nvSpPr>
        <p:spPr>
          <a:xfrm>
            <a:off x="2122783" y="3116424"/>
            <a:ext cx="340500" cy="298581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/>
            <a:endParaRPr lang="es-PE" sz="2000" b="1" dirty="0">
              <a:solidFill>
                <a:schemeClr val="tx1"/>
              </a:solidFill>
            </a:endParaRPr>
          </a:p>
        </p:txBody>
      </p:sp>
      <p:sp>
        <p:nvSpPr>
          <p:cNvPr id="7" name="12 Elipse">
            <a:extLst>
              <a:ext uri="{FF2B5EF4-FFF2-40B4-BE49-F238E27FC236}">
                <a16:creationId xmlns:a16="http://schemas.microsoft.com/office/drawing/2014/main" xmlns="" id="{BC3E8686-07AD-40A7-ADE9-F2B27A1C9B8E}"/>
              </a:ext>
            </a:extLst>
          </p:cNvPr>
          <p:cNvSpPr/>
          <p:nvPr/>
        </p:nvSpPr>
        <p:spPr>
          <a:xfrm>
            <a:off x="4339701" y="3247433"/>
            <a:ext cx="369691" cy="343667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/>
            <a:endParaRPr lang="es-PE" sz="2000" b="1" dirty="0">
              <a:solidFill>
                <a:schemeClr val="tx1"/>
              </a:solidFill>
            </a:endParaRPr>
          </a:p>
        </p:txBody>
      </p:sp>
      <p:sp>
        <p:nvSpPr>
          <p:cNvPr id="8" name="12 Elipse">
            <a:extLst>
              <a:ext uri="{FF2B5EF4-FFF2-40B4-BE49-F238E27FC236}">
                <a16:creationId xmlns:a16="http://schemas.microsoft.com/office/drawing/2014/main" xmlns="" id="{8697C79D-05E3-4AFA-9452-9AF63E9128AD}"/>
              </a:ext>
            </a:extLst>
          </p:cNvPr>
          <p:cNvSpPr/>
          <p:nvPr/>
        </p:nvSpPr>
        <p:spPr>
          <a:xfrm>
            <a:off x="11014436" y="4198779"/>
            <a:ext cx="337391" cy="31037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/>
            <a:endParaRPr lang="es-PE" sz="2000" b="1" dirty="0">
              <a:solidFill>
                <a:schemeClr val="tx1"/>
              </a:solidFill>
            </a:endParaRPr>
          </a:p>
        </p:txBody>
      </p:sp>
      <p:sp>
        <p:nvSpPr>
          <p:cNvPr id="9" name="12 Elipse">
            <a:extLst>
              <a:ext uri="{FF2B5EF4-FFF2-40B4-BE49-F238E27FC236}">
                <a16:creationId xmlns:a16="http://schemas.microsoft.com/office/drawing/2014/main" xmlns="" id="{8697C79D-05E3-4AFA-9452-9AF63E9128AD}"/>
              </a:ext>
            </a:extLst>
          </p:cNvPr>
          <p:cNvSpPr/>
          <p:nvPr/>
        </p:nvSpPr>
        <p:spPr>
          <a:xfrm>
            <a:off x="8828393" y="4232963"/>
            <a:ext cx="427585" cy="301717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/>
            <a:endParaRPr lang="es-PE" sz="2000" b="1" dirty="0">
              <a:solidFill>
                <a:schemeClr val="tx1"/>
              </a:solidFill>
            </a:endParaRPr>
          </a:p>
        </p:txBody>
      </p:sp>
      <p:sp>
        <p:nvSpPr>
          <p:cNvPr id="12" name="12 Elipse">
            <a:extLst>
              <a:ext uri="{FF2B5EF4-FFF2-40B4-BE49-F238E27FC236}">
                <a16:creationId xmlns:a16="http://schemas.microsoft.com/office/drawing/2014/main" xmlns="" id="{8697C79D-05E3-4AFA-9452-9AF63E9128AD}"/>
              </a:ext>
            </a:extLst>
          </p:cNvPr>
          <p:cNvSpPr/>
          <p:nvPr/>
        </p:nvSpPr>
        <p:spPr>
          <a:xfrm>
            <a:off x="6566416" y="3993486"/>
            <a:ext cx="331169" cy="335929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/>
            <a:endParaRPr lang="es-PE" sz="2000" b="1" dirty="0">
              <a:solidFill>
                <a:schemeClr val="tx1"/>
              </a:solidFill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2851588" y="5404617"/>
            <a:ext cx="1500188" cy="3571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950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2"/>
          <p:cNvSpPr txBox="1">
            <a:spLocks noChangeArrowheads="1"/>
          </p:cNvSpPr>
          <p:nvPr/>
        </p:nvSpPr>
        <p:spPr bwMode="auto">
          <a:xfrm>
            <a:off x="4857741" y="1238235"/>
            <a:ext cx="7143800" cy="5429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19994" tIns="62397" rIns="119994" bIns="62397"/>
          <a:lstStyle/>
          <a:p>
            <a:pPr marL="457178" indent="-450827" algn="just">
              <a:spcBef>
                <a:spcPts val="1067"/>
              </a:spcBef>
              <a:tabLst>
                <a:tab pos="457178" algn="l"/>
                <a:tab pos="1054048" algn="l"/>
                <a:tab pos="1653035" algn="l"/>
                <a:tab pos="2252021" algn="l"/>
                <a:tab pos="2851007" algn="l"/>
                <a:tab pos="3449994" algn="l"/>
                <a:tab pos="4048981" algn="l"/>
                <a:tab pos="4647968" algn="l"/>
                <a:tab pos="5246955" algn="l"/>
                <a:tab pos="5845941" algn="l"/>
                <a:tab pos="6444930" algn="l"/>
                <a:tab pos="7043915" algn="l"/>
                <a:tab pos="7642902" algn="l"/>
                <a:tab pos="8241889" algn="l"/>
                <a:tab pos="8840875" algn="l"/>
                <a:tab pos="9439861" algn="l"/>
                <a:tab pos="10038849" algn="l"/>
                <a:tab pos="10637835" algn="l"/>
                <a:tab pos="11236822" algn="l"/>
                <a:tab pos="11835808" algn="l"/>
                <a:tab pos="12434796" algn="l"/>
              </a:tabLst>
            </a:pPr>
            <a:r>
              <a:rPr lang="es-ES" sz="3700" dirty="0"/>
              <a:t>   </a:t>
            </a:r>
            <a:r>
              <a:rPr lang="es-ES" sz="2900" dirty="0"/>
              <a:t>Toda </a:t>
            </a:r>
            <a:r>
              <a:rPr lang="es-ES" sz="2900" b="1" dirty="0">
                <a:solidFill>
                  <a:srgbClr val="FF0000"/>
                </a:solidFill>
              </a:rPr>
              <a:t>actividad</a:t>
            </a:r>
            <a:r>
              <a:rPr lang="es-ES" sz="2900" dirty="0"/>
              <a:t> temporal o permanente, remunerada u honoraria, </a:t>
            </a:r>
            <a:r>
              <a:rPr lang="es-ES" sz="2900" b="1" dirty="0">
                <a:solidFill>
                  <a:srgbClr val="FF0000"/>
                </a:solidFill>
              </a:rPr>
              <a:t>realizada</a:t>
            </a:r>
            <a:r>
              <a:rPr lang="es-ES" sz="2900" dirty="0"/>
              <a:t> por una persona </a:t>
            </a:r>
            <a:r>
              <a:rPr lang="es-ES" sz="2900" b="1" dirty="0">
                <a:solidFill>
                  <a:srgbClr val="FF0000"/>
                </a:solidFill>
              </a:rPr>
              <a:t>en nombre o al servicio de las entidades de la Administración Pública</a:t>
            </a:r>
            <a:r>
              <a:rPr lang="es-ES" sz="2900" dirty="0"/>
              <a:t>, en cualquiera de sus niveles </a:t>
            </a:r>
            <a:r>
              <a:rPr lang="es-ES" sz="2900" dirty="0" smtClean="0"/>
              <a:t>jerárquicos, no importando el régimen jurídico de la entidad ni el régimen laboral o de contratación de la misma.</a:t>
            </a:r>
            <a:endParaRPr lang="es-ES" sz="2900" dirty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952465" y="2000241"/>
            <a:ext cx="3566571" cy="3162291"/>
            <a:chOff x="405" y="1125"/>
            <a:chExt cx="2540" cy="2742"/>
          </a:xfrm>
        </p:grpSpPr>
        <p:pic>
          <p:nvPicPr>
            <p:cNvPr id="15365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5" y="1125"/>
              <a:ext cx="2540" cy="274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5366" name="Text Box 5"/>
            <p:cNvSpPr txBox="1">
              <a:spLocks noChangeArrowheads="1"/>
            </p:cNvSpPr>
            <p:nvPr/>
          </p:nvSpPr>
          <p:spPr bwMode="auto">
            <a:xfrm>
              <a:off x="405" y="1125"/>
              <a:ext cx="2540" cy="274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sp>
        <p:nvSpPr>
          <p:cNvPr id="7" name="Rectángulo 15"/>
          <p:cNvSpPr/>
          <p:nvPr/>
        </p:nvSpPr>
        <p:spPr>
          <a:xfrm>
            <a:off x="761964" y="191142"/>
            <a:ext cx="5526826" cy="523216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r>
              <a:rPr lang="es-MX" sz="2800" b="1" dirty="0" smtClean="0"/>
              <a:t>Función pública y empleado público</a:t>
            </a:r>
            <a:endParaRPr lang="es-PE" sz="2800" dirty="0"/>
          </a:p>
        </p:txBody>
      </p:sp>
      <p:cxnSp>
        <p:nvCxnSpPr>
          <p:cNvPr id="8" name="5 Conector recto"/>
          <p:cNvCxnSpPr/>
          <p:nvPr/>
        </p:nvCxnSpPr>
        <p:spPr>
          <a:xfrm rot="10800000" flipV="1">
            <a:off x="857245" y="761983"/>
            <a:ext cx="6191271" cy="47624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250" name="AutoShape 2" descr="file:///C:%5CDocuments%20and%20Settings%5Cschia%5CMis%20documentos%5CFirma.bmp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</p:spPr>
        <p:txBody>
          <a:bodyPr vert="horz" wrap="square" lIns="121914" tIns="60957" rIns="121914" bIns="60957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81252" name="AutoShape 4" descr="file:///C:%5CDocuments%20and%20Settings%5Cschia%5CMis%20documentos%5CFirma.bmp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</p:spPr>
        <p:txBody>
          <a:bodyPr vert="horz" wrap="square" lIns="121914" tIns="60957" rIns="121914" bIns="60957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" name="8 Imagen" descr="logo-dp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53757" y="5897036"/>
            <a:ext cx="781049" cy="713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2"/>
          <p:cNvSpPr txBox="1">
            <a:spLocks noChangeArrowheads="1"/>
          </p:cNvSpPr>
          <p:nvPr/>
        </p:nvSpPr>
        <p:spPr bwMode="auto">
          <a:xfrm>
            <a:off x="4857741" y="666732"/>
            <a:ext cx="7143800" cy="619129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19994" tIns="62397" rIns="119994" bIns="62397"/>
          <a:lstStyle/>
          <a:p>
            <a:pPr marL="455062" indent="-450827" algn="just">
              <a:spcBef>
                <a:spcPts val="533"/>
              </a:spcBef>
              <a:tabLst>
                <a:tab pos="455062" algn="l"/>
                <a:tab pos="1051932" algn="l"/>
                <a:tab pos="1650917" algn="l"/>
                <a:tab pos="2249905" algn="l"/>
                <a:tab pos="2848891" algn="l"/>
                <a:tab pos="3447878" algn="l"/>
                <a:tab pos="4046864" algn="l"/>
                <a:tab pos="4645852" algn="l"/>
                <a:tab pos="5244838" algn="l"/>
                <a:tab pos="5843825" algn="l"/>
                <a:tab pos="6442811" algn="l"/>
                <a:tab pos="7041799" algn="l"/>
                <a:tab pos="7640785" algn="l"/>
                <a:tab pos="8239773" algn="l"/>
                <a:tab pos="8838758" algn="l"/>
                <a:tab pos="9437745" algn="l"/>
                <a:tab pos="10036732" algn="l"/>
                <a:tab pos="10635719" algn="l"/>
                <a:tab pos="11234706" algn="l"/>
                <a:tab pos="11833692" algn="l"/>
                <a:tab pos="12432679" algn="l"/>
              </a:tabLst>
            </a:pPr>
            <a:r>
              <a:rPr lang="es-PE" sz="2100" b="1" dirty="0" smtClean="0">
                <a:solidFill>
                  <a:srgbClr val="FF420E"/>
                </a:solidFill>
              </a:rPr>
              <a:t>Respeto</a:t>
            </a:r>
          </a:p>
          <a:p>
            <a:pPr marL="455062" indent="-450827" algn="just">
              <a:spcBef>
                <a:spcPts val="533"/>
              </a:spcBef>
              <a:tabLst>
                <a:tab pos="455062" algn="l"/>
                <a:tab pos="1051932" algn="l"/>
                <a:tab pos="1650917" algn="l"/>
                <a:tab pos="2249905" algn="l"/>
                <a:tab pos="2848891" algn="l"/>
                <a:tab pos="3447878" algn="l"/>
                <a:tab pos="4046864" algn="l"/>
                <a:tab pos="4645852" algn="l"/>
                <a:tab pos="5244838" algn="l"/>
                <a:tab pos="5843825" algn="l"/>
                <a:tab pos="6442811" algn="l"/>
                <a:tab pos="7041799" algn="l"/>
                <a:tab pos="7640785" algn="l"/>
                <a:tab pos="8239773" algn="l"/>
                <a:tab pos="8838758" algn="l"/>
                <a:tab pos="9437745" algn="l"/>
                <a:tab pos="10036732" algn="l"/>
                <a:tab pos="10635719" algn="l"/>
                <a:tab pos="11234706" algn="l"/>
                <a:tab pos="11833692" algn="l"/>
                <a:tab pos="12432679" algn="l"/>
              </a:tabLst>
            </a:pPr>
            <a:r>
              <a:rPr lang="es-PE" sz="2100" dirty="0" smtClean="0">
                <a:solidFill>
                  <a:srgbClr val="000000"/>
                </a:solidFill>
              </a:rPr>
              <a:t>	Adecua su conducta hacia el respeto de la Constitución y las Leyes.</a:t>
            </a:r>
          </a:p>
          <a:p>
            <a:pPr marL="455062" indent="-450827" algn="just">
              <a:spcBef>
                <a:spcPts val="533"/>
              </a:spcBef>
              <a:tabLst>
                <a:tab pos="455062" algn="l"/>
                <a:tab pos="1051932" algn="l"/>
                <a:tab pos="1650917" algn="l"/>
                <a:tab pos="2249905" algn="l"/>
                <a:tab pos="2848891" algn="l"/>
                <a:tab pos="3447878" algn="l"/>
                <a:tab pos="4046864" algn="l"/>
                <a:tab pos="4645852" algn="l"/>
                <a:tab pos="5244838" algn="l"/>
                <a:tab pos="5843825" algn="l"/>
                <a:tab pos="6442811" algn="l"/>
                <a:tab pos="7041799" algn="l"/>
                <a:tab pos="7640785" algn="l"/>
                <a:tab pos="8239773" algn="l"/>
                <a:tab pos="8838758" algn="l"/>
                <a:tab pos="9437745" algn="l"/>
                <a:tab pos="10036732" algn="l"/>
                <a:tab pos="10635719" algn="l"/>
                <a:tab pos="11234706" algn="l"/>
                <a:tab pos="11833692" algn="l"/>
                <a:tab pos="12432679" algn="l"/>
              </a:tabLst>
            </a:pPr>
            <a:r>
              <a:rPr lang="es-PE" sz="2100" b="1" dirty="0" smtClean="0">
                <a:solidFill>
                  <a:srgbClr val="FF420E"/>
                </a:solidFill>
              </a:rPr>
              <a:t>Probidad</a:t>
            </a:r>
          </a:p>
          <a:p>
            <a:pPr marL="455062" indent="-450827" algn="just">
              <a:spcBef>
                <a:spcPts val="533"/>
              </a:spcBef>
              <a:tabLst>
                <a:tab pos="455062" algn="l"/>
                <a:tab pos="1051932" algn="l"/>
                <a:tab pos="1650917" algn="l"/>
                <a:tab pos="2249905" algn="l"/>
                <a:tab pos="2848891" algn="l"/>
                <a:tab pos="3447878" algn="l"/>
                <a:tab pos="4046864" algn="l"/>
                <a:tab pos="4645852" algn="l"/>
                <a:tab pos="5244838" algn="l"/>
                <a:tab pos="5843825" algn="l"/>
                <a:tab pos="6442811" algn="l"/>
                <a:tab pos="7041799" algn="l"/>
                <a:tab pos="7640785" algn="l"/>
                <a:tab pos="8239773" algn="l"/>
                <a:tab pos="8838758" algn="l"/>
                <a:tab pos="9437745" algn="l"/>
                <a:tab pos="10036732" algn="l"/>
                <a:tab pos="10635719" algn="l"/>
                <a:tab pos="11234706" algn="l"/>
                <a:tab pos="11833692" algn="l"/>
                <a:tab pos="12432679" algn="l"/>
              </a:tabLst>
            </a:pPr>
            <a:r>
              <a:rPr lang="es-PE" sz="2100" dirty="0" smtClean="0">
                <a:solidFill>
                  <a:srgbClr val="000000"/>
                </a:solidFill>
              </a:rPr>
              <a:t>     Actúa con rectitud, honradez y honestidad, privilegiando el interés general y desechando todo provecho personal.</a:t>
            </a:r>
          </a:p>
          <a:p>
            <a:pPr marL="455062" indent="-450827" algn="just">
              <a:spcBef>
                <a:spcPts val="484"/>
              </a:spcBef>
              <a:tabLst>
                <a:tab pos="455062" algn="l"/>
                <a:tab pos="1051932" algn="l"/>
                <a:tab pos="1650917" algn="l"/>
                <a:tab pos="2249905" algn="l"/>
                <a:tab pos="2848891" algn="l"/>
                <a:tab pos="3447878" algn="l"/>
                <a:tab pos="4046864" algn="l"/>
                <a:tab pos="4645852" algn="l"/>
                <a:tab pos="5244838" algn="l"/>
                <a:tab pos="5843825" algn="l"/>
                <a:tab pos="6442811" algn="l"/>
                <a:tab pos="7041799" algn="l"/>
                <a:tab pos="7640785" algn="l"/>
                <a:tab pos="8239773" algn="l"/>
                <a:tab pos="8838758" algn="l"/>
                <a:tab pos="9437745" algn="l"/>
                <a:tab pos="10036732" algn="l"/>
                <a:tab pos="10635719" algn="l"/>
                <a:tab pos="11234706" algn="l"/>
                <a:tab pos="11833692" algn="l"/>
                <a:tab pos="12432679" algn="l"/>
              </a:tabLst>
            </a:pPr>
            <a:r>
              <a:rPr lang="es-PE" sz="2100" b="1" dirty="0" smtClean="0">
                <a:solidFill>
                  <a:srgbClr val="FF420E"/>
                </a:solidFill>
              </a:rPr>
              <a:t>Eficiencia</a:t>
            </a:r>
          </a:p>
          <a:p>
            <a:pPr marL="455062" indent="-450827" algn="just">
              <a:spcBef>
                <a:spcPts val="484"/>
              </a:spcBef>
              <a:tabLst>
                <a:tab pos="455062" algn="l"/>
                <a:tab pos="1051932" algn="l"/>
                <a:tab pos="1650917" algn="l"/>
                <a:tab pos="2249905" algn="l"/>
                <a:tab pos="2848891" algn="l"/>
                <a:tab pos="3447878" algn="l"/>
                <a:tab pos="4046864" algn="l"/>
                <a:tab pos="4645852" algn="l"/>
                <a:tab pos="5244838" algn="l"/>
                <a:tab pos="5843825" algn="l"/>
                <a:tab pos="6442811" algn="l"/>
                <a:tab pos="7041799" algn="l"/>
                <a:tab pos="7640785" algn="l"/>
                <a:tab pos="8239773" algn="l"/>
                <a:tab pos="8838758" algn="l"/>
                <a:tab pos="9437745" algn="l"/>
                <a:tab pos="10036732" algn="l"/>
                <a:tab pos="10635719" algn="l"/>
                <a:tab pos="11234706" algn="l"/>
                <a:tab pos="11833692" algn="l"/>
                <a:tab pos="12432679" algn="l"/>
              </a:tabLst>
            </a:pPr>
            <a:r>
              <a:rPr lang="es-PE" sz="2100" dirty="0" smtClean="0">
                <a:solidFill>
                  <a:srgbClr val="000000"/>
                </a:solidFill>
              </a:rPr>
              <a:t>     Brinda calidad en las funciones a su cargo, procurando obtener  una capacitación sólida y permanente.</a:t>
            </a:r>
          </a:p>
          <a:p>
            <a:pPr marL="455062" indent="-450827" algn="just">
              <a:spcBef>
                <a:spcPts val="484"/>
              </a:spcBef>
              <a:tabLst>
                <a:tab pos="455062" algn="l"/>
                <a:tab pos="1051932" algn="l"/>
                <a:tab pos="1650917" algn="l"/>
                <a:tab pos="2249905" algn="l"/>
                <a:tab pos="2848891" algn="l"/>
                <a:tab pos="3447878" algn="l"/>
                <a:tab pos="4046864" algn="l"/>
                <a:tab pos="4645852" algn="l"/>
                <a:tab pos="5244838" algn="l"/>
                <a:tab pos="5843825" algn="l"/>
                <a:tab pos="6442811" algn="l"/>
                <a:tab pos="7041799" algn="l"/>
                <a:tab pos="7640785" algn="l"/>
                <a:tab pos="8239773" algn="l"/>
                <a:tab pos="8838758" algn="l"/>
                <a:tab pos="9437745" algn="l"/>
                <a:tab pos="10036732" algn="l"/>
                <a:tab pos="10635719" algn="l"/>
                <a:tab pos="11234706" algn="l"/>
                <a:tab pos="11833692" algn="l"/>
                <a:tab pos="12432679" algn="l"/>
              </a:tabLst>
            </a:pPr>
            <a:r>
              <a:rPr lang="es-PE" sz="2100" b="1" dirty="0" smtClean="0">
                <a:solidFill>
                  <a:srgbClr val="FF420E"/>
                </a:solidFill>
              </a:rPr>
              <a:t>Idoneidad</a:t>
            </a:r>
          </a:p>
          <a:p>
            <a:pPr marL="455062" indent="-450827" algn="just">
              <a:spcBef>
                <a:spcPts val="484"/>
              </a:spcBef>
              <a:tabLst>
                <a:tab pos="455062" algn="l"/>
                <a:tab pos="1051932" algn="l"/>
                <a:tab pos="1650917" algn="l"/>
                <a:tab pos="2249905" algn="l"/>
                <a:tab pos="2848891" algn="l"/>
                <a:tab pos="3447878" algn="l"/>
                <a:tab pos="4046864" algn="l"/>
                <a:tab pos="4645852" algn="l"/>
                <a:tab pos="5244838" algn="l"/>
                <a:tab pos="5843825" algn="l"/>
                <a:tab pos="6442811" algn="l"/>
                <a:tab pos="7041799" algn="l"/>
                <a:tab pos="7640785" algn="l"/>
                <a:tab pos="8239773" algn="l"/>
                <a:tab pos="8838758" algn="l"/>
                <a:tab pos="9437745" algn="l"/>
                <a:tab pos="10036732" algn="l"/>
                <a:tab pos="10635719" algn="l"/>
                <a:tab pos="11234706" algn="l"/>
                <a:tab pos="11833692" algn="l"/>
                <a:tab pos="12432679" algn="l"/>
              </a:tabLst>
            </a:pPr>
            <a:r>
              <a:rPr lang="es-PE" sz="2100" dirty="0" smtClean="0">
                <a:solidFill>
                  <a:srgbClr val="000000"/>
                </a:solidFill>
              </a:rPr>
              <a:t>     Entendida como aptitud técnica, legal y moral. Es condición esencial para el acceso y ejercicio de la función pública.</a:t>
            </a:r>
          </a:p>
          <a:p>
            <a:pPr marL="457178" indent="-450827" algn="just">
              <a:spcBef>
                <a:spcPts val="1067"/>
              </a:spcBef>
              <a:tabLst>
                <a:tab pos="457178" algn="l"/>
                <a:tab pos="1054048" algn="l"/>
                <a:tab pos="1653035" algn="l"/>
                <a:tab pos="2252021" algn="l"/>
                <a:tab pos="2851007" algn="l"/>
                <a:tab pos="3449994" algn="l"/>
                <a:tab pos="4048981" algn="l"/>
                <a:tab pos="4647968" algn="l"/>
                <a:tab pos="5246955" algn="l"/>
                <a:tab pos="5845941" algn="l"/>
                <a:tab pos="6444930" algn="l"/>
                <a:tab pos="7043915" algn="l"/>
                <a:tab pos="7642902" algn="l"/>
                <a:tab pos="8241889" algn="l"/>
                <a:tab pos="8840875" algn="l"/>
                <a:tab pos="9439861" algn="l"/>
                <a:tab pos="10038849" algn="l"/>
                <a:tab pos="10637835" algn="l"/>
                <a:tab pos="11236822" algn="l"/>
                <a:tab pos="11835808" algn="l"/>
                <a:tab pos="12434796" algn="l"/>
              </a:tabLst>
            </a:pPr>
            <a:endParaRPr lang="es-ES" sz="2100" dirty="0"/>
          </a:p>
        </p:txBody>
      </p:sp>
      <p:sp>
        <p:nvSpPr>
          <p:cNvPr id="7" name="Rectángulo 15"/>
          <p:cNvSpPr/>
          <p:nvPr/>
        </p:nvSpPr>
        <p:spPr>
          <a:xfrm>
            <a:off x="761965" y="191142"/>
            <a:ext cx="2596215" cy="523216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r>
              <a:rPr lang="es-MX" sz="2800" b="1" dirty="0" smtClean="0"/>
              <a:t>Principios éticos</a:t>
            </a:r>
            <a:endParaRPr lang="es-PE" sz="2800" dirty="0"/>
          </a:p>
        </p:txBody>
      </p:sp>
      <p:cxnSp>
        <p:nvCxnSpPr>
          <p:cNvPr id="8" name="5 Conector recto"/>
          <p:cNvCxnSpPr/>
          <p:nvPr/>
        </p:nvCxnSpPr>
        <p:spPr>
          <a:xfrm rot="10800000" flipV="1">
            <a:off x="857250" y="761981"/>
            <a:ext cx="2952737" cy="47624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250" name="AutoShape 2" descr="file:///C:%5CDocuments%20and%20Settings%5Cschia%5CMis%20documentos%5CFirma.bmp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</p:spPr>
        <p:txBody>
          <a:bodyPr vert="horz" wrap="square" lIns="121914" tIns="60957" rIns="121914" bIns="60957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81252" name="AutoShape 4" descr="file:///C:%5CDocuments%20and%20Settings%5Cschia%5CMis%20documentos%5CFirma.bmp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</p:spPr>
        <p:txBody>
          <a:bodyPr vert="horz" wrap="square" lIns="121914" tIns="60957" rIns="121914" bIns="60957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" name="8 Imagen" descr="logo-dp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53757" y="5897036"/>
            <a:ext cx="781049" cy="713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Imagen"/>
          <p:cNvPicPr/>
          <p:nvPr/>
        </p:nvPicPr>
        <p:blipFill>
          <a:blip r:embed="rId4" cstate="print"/>
          <a:srcRect t="17919" b="13873"/>
          <a:stretch>
            <a:fillRect/>
          </a:stretch>
        </p:blipFill>
        <p:spPr bwMode="auto">
          <a:xfrm>
            <a:off x="285711" y="952484"/>
            <a:ext cx="4191029" cy="533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10 Imagen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1965" y="1534531"/>
            <a:ext cx="4145505" cy="5228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2"/>
          <p:cNvSpPr txBox="1">
            <a:spLocks noChangeArrowheads="1"/>
          </p:cNvSpPr>
          <p:nvPr/>
        </p:nvSpPr>
        <p:spPr bwMode="auto">
          <a:xfrm>
            <a:off x="285709" y="1047735"/>
            <a:ext cx="7143800" cy="619129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19994" tIns="62397" rIns="119994" bIns="62397"/>
          <a:lstStyle/>
          <a:p>
            <a:pPr marL="455062" indent="-450827" algn="just">
              <a:spcBef>
                <a:spcPts val="484"/>
              </a:spcBef>
              <a:tabLst>
                <a:tab pos="455062" algn="l"/>
                <a:tab pos="1051932" algn="l"/>
                <a:tab pos="1650917" algn="l"/>
                <a:tab pos="2249905" algn="l"/>
                <a:tab pos="2848891" algn="l"/>
                <a:tab pos="3447878" algn="l"/>
                <a:tab pos="4046864" algn="l"/>
                <a:tab pos="4645852" algn="l"/>
                <a:tab pos="5244838" algn="l"/>
                <a:tab pos="5843825" algn="l"/>
                <a:tab pos="6442811" algn="l"/>
                <a:tab pos="7041799" algn="l"/>
                <a:tab pos="7640785" algn="l"/>
                <a:tab pos="8239773" algn="l"/>
                <a:tab pos="8838758" algn="l"/>
                <a:tab pos="9437745" algn="l"/>
                <a:tab pos="10036732" algn="l"/>
                <a:tab pos="10635719" algn="l"/>
                <a:tab pos="11234706" algn="l"/>
                <a:tab pos="11833692" algn="l"/>
                <a:tab pos="12432679" algn="l"/>
              </a:tabLst>
            </a:pPr>
            <a:r>
              <a:rPr lang="es-PE" sz="2100" b="1" dirty="0" smtClean="0">
                <a:solidFill>
                  <a:srgbClr val="FF420E"/>
                </a:solidFill>
              </a:rPr>
              <a:t>Veracidad</a:t>
            </a:r>
          </a:p>
          <a:p>
            <a:pPr marL="455062" indent="-450827" algn="just">
              <a:spcBef>
                <a:spcPts val="484"/>
              </a:spcBef>
              <a:tabLst>
                <a:tab pos="455062" algn="l"/>
                <a:tab pos="1051932" algn="l"/>
                <a:tab pos="1650917" algn="l"/>
                <a:tab pos="2249905" algn="l"/>
                <a:tab pos="2848891" algn="l"/>
                <a:tab pos="3447878" algn="l"/>
                <a:tab pos="4046864" algn="l"/>
                <a:tab pos="4645852" algn="l"/>
                <a:tab pos="5244838" algn="l"/>
                <a:tab pos="5843825" algn="l"/>
                <a:tab pos="6442811" algn="l"/>
                <a:tab pos="7041799" algn="l"/>
                <a:tab pos="7640785" algn="l"/>
                <a:tab pos="8239773" algn="l"/>
                <a:tab pos="8838758" algn="l"/>
                <a:tab pos="9437745" algn="l"/>
                <a:tab pos="10036732" algn="l"/>
                <a:tab pos="10635719" algn="l"/>
                <a:tab pos="11234706" algn="l"/>
                <a:tab pos="11833692" algn="l"/>
                <a:tab pos="12432679" algn="l"/>
              </a:tabLst>
            </a:pPr>
            <a:r>
              <a:rPr lang="es-PE" sz="2100" dirty="0" smtClean="0">
                <a:solidFill>
                  <a:srgbClr val="000000"/>
                </a:solidFill>
              </a:rPr>
              <a:t>     Se expresa con autenticidad con los miembros de su institución y la ciudadanía, y contribuye al esclarecimiento de los hechos.</a:t>
            </a:r>
          </a:p>
          <a:p>
            <a:pPr marL="455062" indent="-450827" algn="just">
              <a:spcBef>
                <a:spcPts val="484"/>
              </a:spcBef>
              <a:tabLst>
                <a:tab pos="455062" algn="l"/>
                <a:tab pos="1051932" algn="l"/>
                <a:tab pos="1650917" algn="l"/>
                <a:tab pos="2249905" algn="l"/>
                <a:tab pos="2848891" algn="l"/>
                <a:tab pos="3447878" algn="l"/>
                <a:tab pos="4046864" algn="l"/>
                <a:tab pos="4645852" algn="l"/>
                <a:tab pos="5244838" algn="l"/>
                <a:tab pos="5843825" algn="l"/>
                <a:tab pos="6442811" algn="l"/>
                <a:tab pos="7041799" algn="l"/>
                <a:tab pos="7640785" algn="l"/>
                <a:tab pos="8239773" algn="l"/>
                <a:tab pos="8838758" algn="l"/>
                <a:tab pos="9437745" algn="l"/>
                <a:tab pos="10036732" algn="l"/>
                <a:tab pos="10635719" algn="l"/>
                <a:tab pos="11234706" algn="l"/>
                <a:tab pos="11833692" algn="l"/>
                <a:tab pos="12432679" algn="l"/>
              </a:tabLst>
            </a:pPr>
            <a:r>
              <a:rPr lang="es-PE" sz="2100" b="1" dirty="0" smtClean="0">
                <a:solidFill>
                  <a:srgbClr val="FF420E"/>
                </a:solidFill>
              </a:rPr>
              <a:t>Lealtad y obediencia</a:t>
            </a:r>
          </a:p>
          <a:p>
            <a:pPr marL="455062" indent="-450827" algn="just">
              <a:spcBef>
                <a:spcPts val="484"/>
              </a:spcBef>
              <a:tabLst>
                <a:tab pos="455062" algn="l"/>
                <a:tab pos="1051932" algn="l"/>
                <a:tab pos="1650917" algn="l"/>
                <a:tab pos="2249905" algn="l"/>
                <a:tab pos="2848891" algn="l"/>
                <a:tab pos="3447878" algn="l"/>
                <a:tab pos="4046864" algn="l"/>
                <a:tab pos="4645852" algn="l"/>
                <a:tab pos="5244838" algn="l"/>
                <a:tab pos="5843825" algn="l"/>
                <a:tab pos="6442811" algn="l"/>
                <a:tab pos="7041799" algn="l"/>
                <a:tab pos="7640785" algn="l"/>
                <a:tab pos="8239773" algn="l"/>
                <a:tab pos="8838758" algn="l"/>
                <a:tab pos="9437745" algn="l"/>
                <a:tab pos="10036732" algn="l"/>
                <a:tab pos="10635719" algn="l"/>
                <a:tab pos="11234706" algn="l"/>
                <a:tab pos="11833692" algn="l"/>
                <a:tab pos="12432679" algn="l"/>
              </a:tabLst>
            </a:pPr>
            <a:r>
              <a:rPr lang="es-PE" sz="2100" dirty="0" smtClean="0">
                <a:solidFill>
                  <a:srgbClr val="000000"/>
                </a:solidFill>
              </a:rPr>
              <a:t>     Actúa con fidelidad y solidaridad hacia los miembros de su institución, cumpliendo las órdenes dadas por su superior jerárquico.</a:t>
            </a:r>
          </a:p>
          <a:p>
            <a:pPr marL="455062" indent="-450827" algn="just">
              <a:spcBef>
                <a:spcPts val="484"/>
              </a:spcBef>
              <a:tabLst>
                <a:tab pos="455062" algn="l"/>
                <a:tab pos="1051932" algn="l"/>
                <a:tab pos="1650917" algn="l"/>
                <a:tab pos="2249905" algn="l"/>
                <a:tab pos="2848891" algn="l"/>
                <a:tab pos="3447878" algn="l"/>
                <a:tab pos="4046864" algn="l"/>
                <a:tab pos="4645852" algn="l"/>
                <a:tab pos="5244838" algn="l"/>
                <a:tab pos="5843825" algn="l"/>
                <a:tab pos="6442811" algn="l"/>
                <a:tab pos="7041799" algn="l"/>
                <a:tab pos="7640785" algn="l"/>
                <a:tab pos="8239773" algn="l"/>
                <a:tab pos="8838758" algn="l"/>
                <a:tab pos="9437745" algn="l"/>
                <a:tab pos="10036732" algn="l"/>
                <a:tab pos="10635719" algn="l"/>
                <a:tab pos="11234706" algn="l"/>
                <a:tab pos="11833692" algn="l"/>
                <a:tab pos="12432679" algn="l"/>
              </a:tabLst>
            </a:pPr>
            <a:r>
              <a:rPr lang="es-PE" sz="2100" b="1" dirty="0" smtClean="0">
                <a:solidFill>
                  <a:srgbClr val="FF0000"/>
                </a:solidFill>
              </a:rPr>
              <a:t>Justicia y equidad</a:t>
            </a:r>
          </a:p>
          <a:p>
            <a:pPr marL="455062" indent="-450827" algn="just">
              <a:spcBef>
                <a:spcPts val="484"/>
              </a:spcBef>
              <a:tabLst>
                <a:tab pos="455062" algn="l"/>
                <a:tab pos="1051932" algn="l"/>
                <a:tab pos="1650917" algn="l"/>
                <a:tab pos="2249905" algn="l"/>
                <a:tab pos="2848891" algn="l"/>
                <a:tab pos="3447878" algn="l"/>
                <a:tab pos="4046864" algn="l"/>
                <a:tab pos="4645852" algn="l"/>
                <a:tab pos="5244838" algn="l"/>
                <a:tab pos="5843825" algn="l"/>
                <a:tab pos="6442811" algn="l"/>
                <a:tab pos="7041799" algn="l"/>
                <a:tab pos="7640785" algn="l"/>
                <a:tab pos="8239773" algn="l"/>
                <a:tab pos="8838758" algn="l"/>
                <a:tab pos="9437745" algn="l"/>
                <a:tab pos="10036732" algn="l"/>
                <a:tab pos="10635719" algn="l"/>
                <a:tab pos="11234706" algn="l"/>
                <a:tab pos="11833692" algn="l"/>
                <a:tab pos="12432679" algn="l"/>
              </a:tabLst>
            </a:pPr>
            <a:r>
              <a:rPr lang="es-PE" sz="2100" dirty="0" smtClean="0">
                <a:solidFill>
                  <a:srgbClr val="000000"/>
                </a:solidFill>
              </a:rPr>
              <a:t>	Tiene permanente disposición para el cumplimiento de sus funciones, otorgando a cada uno lo que es debido.</a:t>
            </a:r>
          </a:p>
          <a:p>
            <a:pPr marL="455062" indent="-450827" algn="just">
              <a:spcBef>
                <a:spcPts val="484"/>
              </a:spcBef>
              <a:tabLst>
                <a:tab pos="455062" algn="l"/>
                <a:tab pos="1051932" algn="l"/>
                <a:tab pos="1650917" algn="l"/>
                <a:tab pos="2249905" algn="l"/>
                <a:tab pos="2848891" algn="l"/>
                <a:tab pos="3447878" algn="l"/>
                <a:tab pos="4046864" algn="l"/>
                <a:tab pos="4645852" algn="l"/>
                <a:tab pos="5244838" algn="l"/>
                <a:tab pos="5843825" algn="l"/>
                <a:tab pos="6442811" algn="l"/>
                <a:tab pos="7041799" algn="l"/>
                <a:tab pos="7640785" algn="l"/>
                <a:tab pos="8239773" algn="l"/>
                <a:tab pos="8838758" algn="l"/>
                <a:tab pos="9437745" algn="l"/>
                <a:tab pos="10036732" algn="l"/>
                <a:tab pos="10635719" algn="l"/>
                <a:tab pos="11234706" algn="l"/>
                <a:tab pos="11833692" algn="l"/>
                <a:tab pos="12432679" algn="l"/>
              </a:tabLst>
            </a:pPr>
            <a:r>
              <a:rPr lang="es-PE" sz="2100" b="1" dirty="0" smtClean="0">
                <a:solidFill>
                  <a:srgbClr val="FF0000"/>
                </a:solidFill>
              </a:rPr>
              <a:t>Lealtad al Estado de Derecho</a:t>
            </a:r>
          </a:p>
          <a:p>
            <a:pPr marL="455062" indent="-450827" algn="just">
              <a:spcBef>
                <a:spcPts val="484"/>
              </a:spcBef>
              <a:tabLst>
                <a:tab pos="455062" algn="l"/>
                <a:tab pos="1051932" algn="l"/>
                <a:tab pos="1650917" algn="l"/>
                <a:tab pos="2249905" algn="l"/>
                <a:tab pos="2848891" algn="l"/>
                <a:tab pos="3447878" algn="l"/>
                <a:tab pos="4046864" algn="l"/>
                <a:tab pos="4645852" algn="l"/>
                <a:tab pos="5244838" algn="l"/>
                <a:tab pos="5843825" algn="l"/>
                <a:tab pos="6442811" algn="l"/>
                <a:tab pos="7041799" algn="l"/>
                <a:tab pos="7640785" algn="l"/>
                <a:tab pos="8239773" algn="l"/>
                <a:tab pos="8838758" algn="l"/>
                <a:tab pos="9437745" algn="l"/>
                <a:tab pos="10036732" algn="l"/>
                <a:tab pos="10635719" algn="l"/>
                <a:tab pos="11234706" algn="l"/>
                <a:tab pos="11833692" algn="l"/>
                <a:tab pos="12432679" algn="l"/>
              </a:tabLst>
            </a:pPr>
            <a:r>
              <a:rPr lang="es-PE" sz="2100" dirty="0" smtClean="0">
                <a:solidFill>
                  <a:srgbClr val="000000"/>
                </a:solidFill>
              </a:rPr>
              <a:t>	El funcionario de confianza debe lealtad a la Constitución y al Estado de Derecho.</a:t>
            </a:r>
          </a:p>
          <a:p>
            <a:pPr marL="457178" indent="-450827" algn="just">
              <a:spcBef>
                <a:spcPts val="1067"/>
              </a:spcBef>
              <a:tabLst>
                <a:tab pos="457178" algn="l"/>
                <a:tab pos="1054048" algn="l"/>
                <a:tab pos="1653035" algn="l"/>
                <a:tab pos="2252021" algn="l"/>
                <a:tab pos="2851007" algn="l"/>
                <a:tab pos="3449994" algn="l"/>
                <a:tab pos="4048981" algn="l"/>
                <a:tab pos="4647968" algn="l"/>
                <a:tab pos="5246955" algn="l"/>
                <a:tab pos="5845941" algn="l"/>
                <a:tab pos="6444930" algn="l"/>
                <a:tab pos="7043915" algn="l"/>
                <a:tab pos="7642902" algn="l"/>
                <a:tab pos="8241889" algn="l"/>
                <a:tab pos="8840875" algn="l"/>
                <a:tab pos="9439861" algn="l"/>
                <a:tab pos="10038849" algn="l"/>
                <a:tab pos="10637835" algn="l"/>
                <a:tab pos="11236822" algn="l"/>
                <a:tab pos="11835808" algn="l"/>
                <a:tab pos="12434796" algn="l"/>
              </a:tabLst>
            </a:pPr>
            <a:endParaRPr lang="es-ES" sz="2100" dirty="0"/>
          </a:p>
        </p:txBody>
      </p:sp>
      <p:sp>
        <p:nvSpPr>
          <p:cNvPr id="7" name="Rectángulo 15"/>
          <p:cNvSpPr/>
          <p:nvPr/>
        </p:nvSpPr>
        <p:spPr>
          <a:xfrm>
            <a:off x="761965" y="191142"/>
            <a:ext cx="2596215" cy="523216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r>
              <a:rPr lang="es-MX" sz="2800" b="1" dirty="0" smtClean="0"/>
              <a:t>Principios éticos</a:t>
            </a:r>
            <a:endParaRPr lang="es-PE" sz="2800" dirty="0"/>
          </a:p>
        </p:txBody>
      </p:sp>
      <p:cxnSp>
        <p:nvCxnSpPr>
          <p:cNvPr id="8" name="5 Conector recto"/>
          <p:cNvCxnSpPr/>
          <p:nvPr/>
        </p:nvCxnSpPr>
        <p:spPr>
          <a:xfrm rot="10800000" flipV="1">
            <a:off x="857250" y="761981"/>
            <a:ext cx="2952737" cy="47624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250" name="AutoShape 2" descr="file:///C:%5CDocuments%20and%20Settings%5Cschia%5CMis%20documentos%5CFirma.bmp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</p:spPr>
        <p:txBody>
          <a:bodyPr vert="horz" wrap="square" lIns="121914" tIns="60957" rIns="121914" bIns="60957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81252" name="AutoShape 4" descr="file:///C:%5CDocuments%20and%20Settings%5Cschia%5CMis%20documentos%5CFirma.bmp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</p:spPr>
        <p:txBody>
          <a:bodyPr vert="horz" wrap="square" lIns="121914" tIns="60957" rIns="121914" bIns="60957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9" name="8 Imagen"/>
          <p:cNvPicPr/>
          <p:nvPr/>
        </p:nvPicPr>
        <p:blipFill>
          <a:blip r:embed="rId3" cstate="print"/>
          <a:srcRect t="17919" b="13873"/>
          <a:stretch>
            <a:fillRect/>
          </a:stretch>
        </p:blipFill>
        <p:spPr bwMode="auto">
          <a:xfrm>
            <a:off x="7810512" y="285728"/>
            <a:ext cx="4191029" cy="533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11 Imagen"/>
          <p:cNvPicPr/>
          <p:nvPr/>
        </p:nvPicPr>
        <p:blipFill>
          <a:blip r:embed="rId4" cstate="print"/>
          <a:srcRect r="3247"/>
          <a:stretch>
            <a:fillRect/>
          </a:stretch>
        </p:blipFill>
        <p:spPr bwMode="auto">
          <a:xfrm>
            <a:off x="7429511" y="857232"/>
            <a:ext cx="4191029" cy="5905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8 Imagen" descr="logo-dp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53757" y="5897036"/>
            <a:ext cx="781049" cy="713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2"/>
          <p:cNvSpPr txBox="1">
            <a:spLocks noChangeArrowheads="1"/>
          </p:cNvSpPr>
          <p:nvPr/>
        </p:nvSpPr>
        <p:spPr bwMode="auto">
          <a:xfrm>
            <a:off x="95208" y="761983"/>
            <a:ext cx="7334301" cy="619129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19994" tIns="62397" rIns="119994" bIns="62397"/>
          <a:lstStyle/>
          <a:p>
            <a:pPr marL="455062" indent="-450827" algn="just">
              <a:spcBef>
                <a:spcPts val="651"/>
              </a:spcBef>
              <a:tabLst>
                <a:tab pos="455062" algn="l"/>
                <a:tab pos="1051932" algn="l"/>
                <a:tab pos="1650917" algn="l"/>
                <a:tab pos="2249905" algn="l"/>
                <a:tab pos="2848891" algn="l"/>
                <a:tab pos="3447878" algn="l"/>
                <a:tab pos="4046864" algn="l"/>
                <a:tab pos="4645852" algn="l"/>
                <a:tab pos="5244838" algn="l"/>
                <a:tab pos="5843825" algn="l"/>
                <a:tab pos="6442811" algn="l"/>
                <a:tab pos="7041799" algn="l"/>
                <a:tab pos="7640785" algn="l"/>
                <a:tab pos="8239773" algn="l"/>
                <a:tab pos="8838758" algn="l"/>
                <a:tab pos="9437745" algn="l"/>
                <a:tab pos="10036732" algn="l"/>
                <a:tab pos="10635719" algn="l"/>
                <a:tab pos="11234706" algn="l"/>
                <a:tab pos="11833692" algn="l"/>
                <a:tab pos="12432679" algn="l"/>
              </a:tabLst>
            </a:pPr>
            <a:r>
              <a:rPr lang="es-PE" sz="2100" b="1" dirty="0" smtClean="0">
                <a:solidFill>
                  <a:srgbClr val="FF420E"/>
                </a:solidFill>
                <a:cs typeface="Lucida Sans Unicode" pitchFamily="34" charset="0"/>
              </a:rPr>
              <a:t>Neutralidad</a:t>
            </a:r>
          </a:p>
          <a:p>
            <a:pPr marL="455062" indent="-450827" algn="just" hangingPunct="0">
              <a:spcBef>
                <a:spcPts val="533"/>
              </a:spcBef>
              <a:tabLst>
                <a:tab pos="455062" algn="l"/>
                <a:tab pos="1051932" algn="l"/>
                <a:tab pos="1650917" algn="l"/>
                <a:tab pos="2249905" algn="l"/>
                <a:tab pos="2848891" algn="l"/>
                <a:tab pos="3447878" algn="l"/>
                <a:tab pos="4046864" algn="l"/>
                <a:tab pos="4645852" algn="l"/>
                <a:tab pos="5244838" algn="l"/>
                <a:tab pos="5843825" algn="l"/>
                <a:tab pos="6442811" algn="l"/>
                <a:tab pos="7041799" algn="l"/>
                <a:tab pos="7640785" algn="l"/>
                <a:tab pos="8239773" algn="l"/>
                <a:tab pos="8838758" algn="l"/>
                <a:tab pos="9437745" algn="l"/>
                <a:tab pos="10036732" algn="l"/>
                <a:tab pos="10635719" algn="l"/>
                <a:tab pos="11234706" algn="l"/>
                <a:tab pos="11833692" algn="l"/>
                <a:tab pos="12432679" algn="l"/>
              </a:tabLst>
            </a:pPr>
            <a:r>
              <a:rPr lang="es-PE" sz="2100" dirty="0" smtClean="0">
                <a:solidFill>
                  <a:srgbClr val="000000"/>
                </a:solidFill>
                <a:cs typeface="Lucida Sans Unicode" pitchFamily="34" charset="0"/>
              </a:rPr>
              <a:t>	Debe actuar con absoluta imparcialidad política, económica o de cualquier otra índole en el desempeño de sus funciones demostrando independencia a sus vinculaciones con personas, partidos políticos o instituciones.</a:t>
            </a:r>
          </a:p>
          <a:p>
            <a:pPr marL="455062" indent="-450827" algn="just" hangingPunct="0">
              <a:spcBef>
                <a:spcPts val="533"/>
              </a:spcBef>
              <a:tabLst>
                <a:tab pos="455062" algn="l"/>
                <a:tab pos="1051932" algn="l"/>
                <a:tab pos="1650917" algn="l"/>
                <a:tab pos="2249905" algn="l"/>
                <a:tab pos="2848891" algn="l"/>
                <a:tab pos="3447878" algn="l"/>
                <a:tab pos="4046864" algn="l"/>
                <a:tab pos="4645852" algn="l"/>
                <a:tab pos="5244838" algn="l"/>
                <a:tab pos="5843825" algn="l"/>
                <a:tab pos="6442811" algn="l"/>
                <a:tab pos="7041799" algn="l"/>
                <a:tab pos="7640785" algn="l"/>
                <a:tab pos="8239773" algn="l"/>
                <a:tab pos="8838758" algn="l"/>
                <a:tab pos="9437745" algn="l"/>
                <a:tab pos="10036732" algn="l"/>
                <a:tab pos="10635719" algn="l"/>
                <a:tab pos="11234706" algn="l"/>
                <a:tab pos="11833692" algn="l"/>
                <a:tab pos="12432679" algn="l"/>
              </a:tabLst>
            </a:pPr>
            <a:r>
              <a:rPr lang="es-PE" sz="2100" b="1" dirty="0" smtClean="0">
                <a:solidFill>
                  <a:srgbClr val="FF420E"/>
                </a:solidFill>
                <a:cs typeface="Lucida Sans Unicode" pitchFamily="34" charset="0"/>
              </a:rPr>
              <a:t>Transparencia</a:t>
            </a:r>
          </a:p>
          <a:p>
            <a:pPr marL="455062" indent="-450827" algn="just" hangingPunct="0">
              <a:spcBef>
                <a:spcPts val="533"/>
              </a:spcBef>
              <a:tabLst>
                <a:tab pos="455062" algn="l"/>
                <a:tab pos="1051932" algn="l"/>
                <a:tab pos="1650917" algn="l"/>
                <a:tab pos="2249905" algn="l"/>
                <a:tab pos="2848891" algn="l"/>
                <a:tab pos="3447878" algn="l"/>
                <a:tab pos="4046864" algn="l"/>
                <a:tab pos="4645852" algn="l"/>
                <a:tab pos="5244838" algn="l"/>
                <a:tab pos="5843825" algn="l"/>
                <a:tab pos="6442811" algn="l"/>
                <a:tab pos="7041799" algn="l"/>
                <a:tab pos="7640785" algn="l"/>
                <a:tab pos="8239773" algn="l"/>
                <a:tab pos="8838758" algn="l"/>
                <a:tab pos="9437745" algn="l"/>
                <a:tab pos="10036732" algn="l"/>
                <a:tab pos="10635719" algn="l"/>
                <a:tab pos="11234706" algn="l"/>
                <a:tab pos="11833692" algn="l"/>
                <a:tab pos="12432679" algn="l"/>
              </a:tabLst>
            </a:pPr>
            <a:r>
              <a:rPr lang="es-PE" sz="2100" dirty="0" smtClean="0">
                <a:solidFill>
                  <a:srgbClr val="000000"/>
                </a:solidFill>
                <a:cs typeface="Lucida Sans Unicode" pitchFamily="34" charset="0"/>
              </a:rPr>
              <a:t>	Debe ejecutar los actos del servicio de manera transparente, ello implica que dichos actos tienen en principio carácter público y son accesibles al conocimiento	de toda persona natural o jurídica.</a:t>
            </a:r>
          </a:p>
          <a:p>
            <a:pPr marL="455062" indent="-450827" algn="just" hangingPunct="0">
              <a:spcBef>
                <a:spcPts val="533"/>
              </a:spcBef>
              <a:tabLst>
                <a:tab pos="455062" algn="l"/>
                <a:tab pos="1051932" algn="l"/>
                <a:tab pos="1650917" algn="l"/>
                <a:tab pos="2249905" algn="l"/>
                <a:tab pos="2848891" algn="l"/>
                <a:tab pos="3447878" algn="l"/>
                <a:tab pos="4046864" algn="l"/>
                <a:tab pos="4645852" algn="l"/>
                <a:tab pos="5244838" algn="l"/>
                <a:tab pos="5843825" algn="l"/>
                <a:tab pos="6442811" algn="l"/>
                <a:tab pos="7041799" algn="l"/>
                <a:tab pos="7640785" algn="l"/>
                <a:tab pos="8239773" algn="l"/>
                <a:tab pos="8838758" algn="l"/>
                <a:tab pos="9437745" algn="l"/>
                <a:tab pos="10036732" algn="l"/>
                <a:tab pos="10635719" algn="l"/>
                <a:tab pos="11234706" algn="l"/>
                <a:tab pos="11833692" algn="l"/>
                <a:tab pos="12432679" algn="l"/>
              </a:tabLst>
            </a:pPr>
            <a:r>
              <a:rPr lang="es-PE" sz="2100" b="1" dirty="0" smtClean="0">
                <a:solidFill>
                  <a:srgbClr val="FF420E"/>
                </a:solidFill>
                <a:cs typeface="Lucida Sans Unicode" pitchFamily="34" charset="0"/>
              </a:rPr>
              <a:t>Discreción</a:t>
            </a:r>
          </a:p>
          <a:p>
            <a:pPr marL="455062" indent="-450827" algn="just" hangingPunct="0">
              <a:spcBef>
                <a:spcPts val="533"/>
              </a:spcBef>
              <a:tabLst>
                <a:tab pos="455062" algn="l"/>
                <a:tab pos="1051932" algn="l"/>
                <a:tab pos="1650917" algn="l"/>
                <a:tab pos="2249905" algn="l"/>
                <a:tab pos="2848891" algn="l"/>
                <a:tab pos="3447878" algn="l"/>
                <a:tab pos="4046864" algn="l"/>
                <a:tab pos="4645852" algn="l"/>
                <a:tab pos="5244838" algn="l"/>
                <a:tab pos="5843825" algn="l"/>
                <a:tab pos="6442811" algn="l"/>
                <a:tab pos="7041799" algn="l"/>
                <a:tab pos="7640785" algn="l"/>
                <a:tab pos="8239773" algn="l"/>
                <a:tab pos="8838758" algn="l"/>
                <a:tab pos="9437745" algn="l"/>
                <a:tab pos="10036732" algn="l"/>
                <a:tab pos="10635719" algn="l"/>
                <a:tab pos="11234706" algn="l"/>
                <a:tab pos="11833692" algn="l"/>
                <a:tab pos="12432679" algn="l"/>
              </a:tabLst>
            </a:pPr>
            <a:r>
              <a:rPr lang="es-PE" sz="2100" dirty="0" smtClean="0">
                <a:solidFill>
                  <a:srgbClr val="000000"/>
                </a:solidFill>
                <a:cs typeface="Lucida Sans Unicode" pitchFamily="34" charset="0"/>
              </a:rPr>
              <a:t>     Debe guardar reserva respecto de hechos o informaciones de los que tome conocimiento en el ejercicio de sus funciones, sin perjuicio de los deberes y las responsabilidades reguladas por la ley de transparencia y acceso a la información pública.</a:t>
            </a:r>
          </a:p>
          <a:p>
            <a:pPr marL="455062" indent="-450827" algn="just" hangingPunct="0">
              <a:spcBef>
                <a:spcPts val="533"/>
              </a:spcBef>
              <a:tabLst>
                <a:tab pos="455062" algn="l"/>
                <a:tab pos="1051932" algn="l"/>
                <a:tab pos="1650917" algn="l"/>
                <a:tab pos="2249905" algn="l"/>
                <a:tab pos="2848891" algn="l"/>
                <a:tab pos="3447878" algn="l"/>
                <a:tab pos="4046864" algn="l"/>
                <a:tab pos="4645852" algn="l"/>
                <a:tab pos="5244838" algn="l"/>
                <a:tab pos="5843825" algn="l"/>
                <a:tab pos="6442811" algn="l"/>
                <a:tab pos="7041799" algn="l"/>
                <a:tab pos="7640785" algn="l"/>
                <a:tab pos="8239773" algn="l"/>
                <a:tab pos="8838758" algn="l"/>
                <a:tab pos="9437745" algn="l"/>
                <a:tab pos="10036732" algn="l"/>
                <a:tab pos="10635719" algn="l"/>
                <a:tab pos="11234706" algn="l"/>
                <a:tab pos="11833692" algn="l"/>
                <a:tab pos="12432679" algn="l"/>
              </a:tabLst>
            </a:pPr>
            <a:endParaRPr lang="es-ES" sz="2100" dirty="0"/>
          </a:p>
        </p:txBody>
      </p:sp>
      <p:sp>
        <p:nvSpPr>
          <p:cNvPr id="7" name="Rectángulo 15"/>
          <p:cNvSpPr/>
          <p:nvPr/>
        </p:nvSpPr>
        <p:spPr>
          <a:xfrm>
            <a:off x="761964" y="95227"/>
            <a:ext cx="4581952" cy="523216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r>
              <a:rPr lang="es-MX" sz="2800" b="1" dirty="0" smtClean="0"/>
              <a:t>Deberes de la función pública</a:t>
            </a:r>
            <a:endParaRPr lang="es-PE" sz="2800" dirty="0"/>
          </a:p>
        </p:txBody>
      </p:sp>
      <p:cxnSp>
        <p:nvCxnSpPr>
          <p:cNvPr id="8" name="5 Conector recto"/>
          <p:cNvCxnSpPr/>
          <p:nvPr/>
        </p:nvCxnSpPr>
        <p:spPr>
          <a:xfrm rot="10800000" flipV="1">
            <a:off x="857255" y="571479"/>
            <a:ext cx="4952996" cy="47628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250" name="AutoShape 2" descr="file:///C:%5CDocuments%20and%20Settings%5Cschia%5CMis%20documentos%5CFirma.bmp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</p:spPr>
        <p:txBody>
          <a:bodyPr vert="horz" wrap="square" lIns="121914" tIns="60957" rIns="121914" bIns="60957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81252" name="AutoShape 4" descr="file:///C:%5CDocuments%20and%20Settings%5Cschia%5CMis%20documentos%5CFirma.bmp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</p:spPr>
        <p:txBody>
          <a:bodyPr vert="horz" wrap="square" lIns="121914" tIns="60957" rIns="121914" bIns="60957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4" name="13 Imagen"/>
          <p:cNvPicPr/>
          <p:nvPr/>
        </p:nvPicPr>
        <p:blipFill>
          <a:blip r:embed="rId3" cstate="print"/>
          <a:srcRect t="18145" r="5998" b="17742"/>
          <a:stretch>
            <a:fillRect/>
          </a:stretch>
        </p:blipFill>
        <p:spPr bwMode="auto">
          <a:xfrm>
            <a:off x="7905764" y="380979"/>
            <a:ext cx="4072059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14 Imagen"/>
          <p:cNvPicPr/>
          <p:nvPr/>
        </p:nvPicPr>
        <p:blipFill>
          <a:blip r:embed="rId4" cstate="print"/>
          <a:srcRect r="1847"/>
          <a:stretch>
            <a:fillRect/>
          </a:stretch>
        </p:blipFill>
        <p:spPr bwMode="auto">
          <a:xfrm>
            <a:off x="7524762" y="952484"/>
            <a:ext cx="4147041" cy="5405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8 Imagen" descr="logo-dp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53757" y="5897036"/>
            <a:ext cx="781049" cy="713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2"/>
          <p:cNvSpPr txBox="1">
            <a:spLocks noChangeArrowheads="1"/>
          </p:cNvSpPr>
          <p:nvPr/>
        </p:nvSpPr>
        <p:spPr bwMode="auto">
          <a:xfrm>
            <a:off x="95209" y="761981"/>
            <a:ext cx="6381795" cy="57150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19994" tIns="62397" rIns="119994" bIns="62397"/>
          <a:lstStyle/>
          <a:p>
            <a:pPr marL="455062" indent="-450827" algn="just" hangingPunct="0">
              <a:spcBef>
                <a:spcPts val="533"/>
              </a:spcBef>
              <a:tabLst>
                <a:tab pos="455062" algn="l"/>
                <a:tab pos="1051932" algn="l"/>
                <a:tab pos="1650917" algn="l"/>
                <a:tab pos="2249905" algn="l"/>
                <a:tab pos="2848891" algn="l"/>
                <a:tab pos="3447878" algn="l"/>
                <a:tab pos="4046864" algn="l"/>
                <a:tab pos="4645852" algn="l"/>
                <a:tab pos="5244838" algn="l"/>
                <a:tab pos="5843825" algn="l"/>
                <a:tab pos="6442811" algn="l"/>
                <a:tab pos="7041799" algn="l"/>
                <a:tab pos="7640785" algn="l"/>
                <a:tab pos="8239773" algn="l"/>
                <a:tab pos="8838758" algn="l"/>
                <a:tab pos="9437745" algn="l"/>
                <a:tab pos="10036732" algn="l"/>
                <a:tab pos="10635719" algn="l"/>
                <a:tab pos="11234706" algn="l"/>
                <a:tab pos="11833692" algn="l"/>
                <a:tab pos="12432679" algn="l"/>
              </a:tabLst>
            </a:pPr>
            <a:r>
              <a:rPr lang="es-PE" sz="2100" b="1" dirty="0" smtClean="0">
                <a:solidFill>
                  <a:srgbClr val="FF0000"/>
                </a:solidFill>
                <a:cs typeface="Lucida Sans Unicode" pitchFamily="34" charset="0"/>
              </a:rPr>
              <a:t>Ejercicio adecuado del cargo</a:t>
            </a:r>
          </a:p>
          <a:p>
            <a:pPr marL="455062" indent="-450827" algn="just" hangingPunct="0">
              <a:spcBef>
                <a:spcPts val="533"/>
              </a:spcBef>
              <a:tabLst>
                <a:tab pos="455062" algn="l"/>
                <a:tab pos="1051932" algn="l"/>
                <a:tab pos="1650917" algn="l"/>
                <a:tab pos="2249905" algn="l"/>
                <a:tab pos="2848891" algn="l"/>
                <a:tab pos="3447878" algn="l"/>
                <a:tab pos="4046864" algn="l"/>
                <a:tab pos="4645852" algn="l"/>
                <a:tab pos="5244838" algn="l"/>
                <a:tab pos="5843825" algn="l"/>
                <a:tab pos="6442811" algn="l"/>
                <a:tab pos="7041799" algn="l"/>
                <a:tab pos="7640785" algn="l"/>
                <a:tab pos="8239773" algn="l"/>
                <a:tab pos="8838758" algn="l"/>
                <a:tab pos="9437745" algn="l"/>
                <a:tab pos="10036732" algn="l"/>
                <a:tab pos="10635719" algn="l"/>
                <a:tab pos="11234706" algn="l"/>
                <a:tab pos="11833692" algn="l"/>
                <a:tab pos="12432679" algn="l"/>
              </a:tabLst>
            </a:pPr>
            <a:r>
              <a:rPr lang="es-PE" sz="2100" dirty="0" smtClean="0">
                <a:solidFill>
                  <a:srgbClr val="000000"/>
                </a:solidFill>
                <a:cs typeface="Lucida Sans Unicode" pitchFamily="34" charset="0"/>
              </a:rPr>
              <a:t>	No debe adoptar represalia de ningún tipo o ejercer coacción alguna contra servidores públicos u otras personas.</a:t>
            </a:r>
          </a:p>
          <a:p>
            <a:pPr marL="455062" indent="-450827" algn="just" hangingPunct="0">
              <a:spcBef>
                <a:spcPts val="533"/>
              </a:spcBef>
              <a:tabLst>
                <a:tab pos="455062" algn="l"/>
                <a:tab pos="1051932" algn="l"/>
                <a:tab pos="1650917" algn="l"/>
                <a:tab pos="2249905" algn="l"/>
                <a:tab pos="2848891" algn="l"/>
                <a:tab pos="3447878" algn="l"/>
                <a:tab pos="4046864" algn="l"/>
                <a:tab pos="4645852" algn="l"/>
                <a:tab pos="5244838" algn="l"/>
                <a:tab pos="5843825" algn="l"/>
                <a:tab pos="6442811" algn="l"/>
                <a:tab pos="7041799" algn="l"/>
                <a:tab pos="7640785" algn="l"/>
                <a:tab pos="8239773" algn="l"/>
                <a:tab pos="8838758" algn="l"/>
                <a:tab pos="9437745" algn="l"/>
                <a:tab pos="10036732" algn="l"/>
                <a:tab pos="10635719" algn="l"/>
                <a:tab pos="11234706" algn="l"/>
                <a:tab pos="11833692" algn="l"/>
                <a:tab pos="12432679" algn="l"/>
              </a:tabLst>
            </a:pPr>
            <a:r>
              <a:rPr lang="es-PE" sz="2100" b="1" dirty="0" smtClean="0">
                <a:solidFill>
                  <a:srgbClr val="FF420E"/>
                </a:solidFill>
                <a:cs typeface="Lucida Sans Unicode" pitchFamily="34" charset="0"/>
              </a:rPr>
              <a:t>Uso adecuado de los bienes del Estado</a:t>
            </a:r>
          </a:p>
          <a:p>
            <a:pPr marL="455062" indent="-450827" algn="just" hangingPunct="0">
              <a:spcBef>
                <a:spcPts val="533"/>
              </a:spcBef>
              <a:tabLst>
                <a:tab pos="455062" algn="l"/>
                <a:tab pos="1051932" algn="l"/>
                <a:tab pos="1650917" algn="l"/>
                <a:tab pos="2249905" algn="l"/>
                <a:tab pos="2848891" algn="l"/>
                <a:tab pos="3447878" algn="l"/>
                <a:tab pos="4046864" algn="l"/>
                <a:tab pos="4645852" algn="l"/>
                <a:tab pos="5244838" algn="l"/>
                <a:tab pos="5843825" algn="l"/>
                <a:tab pos="6442811" algn="l"/>
                <a:tab pos="7041799" algn="l"/>
                <a:tab pos="7640785" algn="l"/>
                <a:tab pos="8239773" algn="l"/>
                <a:tab pos="8838758" algn="l"/>
                <a:tab pos="9437745" algn="l"/>
                <a:tab pos="10036732" algn="l"/>
                <a:tab pos="10635719" algn="l"/>
                <a:tab pos="11234706" algn="l"/>
                <a:tab pos="11833692" algn="l"/>
                <a:tab pos="12432679" algn="l"/>
              </a:tabLst>
            </a:pPr>
            <a:r>
              <a:rPr lang="es-PE" sz="2100" dirty="0" smtClean="0">
                <a:solidFill>
                  <a:srgbClr val="000000"/>
                </a:solidFill>
                <a:cs typeface="Lucida Sans Unicode" pitchFamily="34" charset="0"/>
              </a:rPr>
              <a:t>	Debe proteger y conservar los bienes del Estado, debiendo utilizar los que le fueran asignados para el desempeño de sus funciones de manera racional, sin emplear o permitir que otros empleen los bienes del Estado para fines particulares o propósitos distintos a los asignados.</a:t>
            </a:r>
          </a:p>
          <a:p>
            <a:pPr marL="455062" indent="-450827" algn="just" hangingPunct="0">
              <a:spcBef>
                <a:spcPts val="533"/>
              </a:spcBef>
              <a:tabLst>
                <a:tab pos="455062" algn="l"/>
                <a:tab pos="1051932" algn="l"/>
                <a:tab pos="1650917" algn="l"/>
                <a:tab pos="2249905" algn="l"/>
                <a:tab pos="2848891" algn="l"/>
                <a:tab pos="3447878" algn="l"/>
                <a:tab pos="4046864" algn="l"/>
                <a:tab pos="4645852" algn="l"/>
                <a:tab pos="5244838" algn="l"/>
                <a:tab pos="5843825" algn="l"/>
                <a:tab pos="6442811" algn="l"/>
                <a:tab pos="7041799" algn="l"/>
                <a:tab pos="7640785" algn="l"/>
                <a:tab pos="8239773" algn="l"/>
                <a:tab pos="8838758" algn="l"/>
                <a:tab pos="9437745" algn="l"/>
                <a:tab pos="10036732" algn="l"/>
                <a:tab pos="10635719" algn="l"/>
                <a:tab pos="11234706" algn="l"/>
                <a:tab pos="11833692" algn="l"/>
                <a:tab pos="12432679" algn="l"/>
              </a:tabLst>
            </a:pPr>
            <a:r>
              <a:rPr lang="es-PE" sz="2100" b="1" dirty="0" smtClean="0">
                <a:solidFill>
                  <a:srgbClr val="FF0000"/>
                </a:solidFill>
                <a:cs typeface="Lucida Sans Unicode" pitchFamily="34" charset="0"/>
              </a:rPr>
              <a:t>Responsabilidad</a:t>
            </a:r>
          </a:p>
          <a:p>
            <a:pPr marL="455062" indent="-450827" algn="just" hangingPunct="0">
              <a:spcBef>
                <a:spcPts val="533"/>
              </a:spcBef>
              <a:tabLst>
                <a:tab pos="455062" algn="l"/>
                <a:tab pos="1051932" algn="l"/>
                <a:tab pos="1650917" algn="l"/>
                <a:tab pos="2249905" algn="l"/>
                <a:tab pos="2848891" algn="l"/>
                <a:tab pos="3447878" algn="l"/>
                <a:tab pos="4046864" algn="l"/>
                <a:tab pos="4645852" algn="l"/>
                <a:tab pos="5244838" algn="l"/>
                <a:tab pos="5843825" algn="l"/>
                <a:tab pos="6442811" algn="l"/>
                <a:tab pos="7041799" algn="l"/>
                <a:tab pos="7640785" algn="l"/>
                <a:tab pos="8239773" algn="l"/>
                <a:tab pos="8838758" algn="l"/>
                <a:tab pos="9437745" algn="l"/>
                <a:tab pos="10036732" algn="l"/>
                <a:tab pos="10635719" algn="l"/>
                <a:tab pos="11234706" algn="l"/>
                <a:tab pos="11833692" algn="l"/>
                <a:tab pos="12432679" algn="l"/>
              </a:tabLst>
            </a:pPr>
            <a:r>
              <a:rPr lang="es-PE" sz="2100" dirty="0" smtClean="0">
                <a:solidFill>
                  <a:srgbClr val="000000"/>
                </a:solidFill>
                <a:cs typeface="Lucida Sans Unicode" pitchFamily="34" charset="0"/>
              </a:rPr>
              <a:t>	Desarrollar sus funciones a cabalidad, asumiendo con pleno respeto su función pública.</a:t>
            </a:r>
          </a:p>
          <a:p>
            <a:pPr marL="455062" indent="-450827" algn="just" hangingPunct="0">
              <a:spcBef>
                <a:spcPts val="533"/>
              </a:spcBef>
              <a:tabLst>
                <a:tab pos="455062" algn="l"/>
                <a:tab pos="1051932" algn="l"/>
                <a:tab pos="1650917" algn="l"/>
                <a:tab pos="2249905" algn="l"/>
                <a:tab pos="2848891" algn="l"/>
                <a:tab pos="3447878" algn="l"/>
                <a:tab pos="4046864" algn="l"/>
                <a:tab pos="4645852" algn="l"/>
                <a:tab pos="5244838" algn="l"/>
                <a:tab pos="5843825" algn="l"/>
                <a:tab pos="6442811" algn="l"/>
                <a:tab pos="7041799" algn="l"/>
                <a:tab pos="7640785" algn="l"/>
                <a:tab pos="8239773" algn="l"/>
                <a:tab pos="8838758" algn="l"/>
                <a:tab pos="9437745" algn="l"/>
                <a:tab pos="10036732" algn="l"/>
                <a:tab pos="10635719" algn="l"/>
                <a:tab pos="11234706" algn="l"/>
                <a:tab pos="11833692" algn="l"/>
                <a:tab pos="12432679" algn="l"/>
              </a:tabLst>
            </a:pPr>
            <a:endParaRPr lang="es-PE" sz="2100" dirty="0" smtClean="0">
              <a:solidFill>
                <a:srgbClr val="000000"/>
              </a:solidFill>
              <a:cs typeface="Lucida Sans Unicode" pitchFamily="34" charset="0"/>
            </a:endParaRPr>
          </a:p>
          <a:p>
            <a:pPr marL="455062" indent="-450827" algn="just" hangingPunct="0">
              <a:spcBef>
                <a:spcPts val="533"/>
              </a:spcBef>
              <a:tabLst>
                <a:tab pos="455062" algn="l"/>
                <a:tab pos="1051932" algn="l"/>
                <a:tab pos="1650917" algn="l"/>
                <a:tab pos="2249905" algn="l"/>
                <a:tab pos="2848891" algn="l"/>
                <a:tab pos="3447878" algn="l"/>
                <a:tab pos="4046864" algn="l"/>
                <a:tab pos="4645852" algn="l"/>
                <a:tab pos="5244838" algn="l"/>
                <a:tab pos="5843825" algn="l"/>
                <a:tab pos="6442811" algn="l"/>
                <a:tab pos="7041799" algn="l"/>
                <a:tab pos="7640785" algn="l"/>
                <a:tab pos="8239773" algn="l"/>
                <a:tab pos="8838758" algn="l"/>
                <a:tab pos="9437745" algn="l"/>
                <a:tab pos="10036732" algn="l"/>
                <a:tab pos="10635719" algn="l"/>
                <a:tab pos="11234706" algn="l"/>
                <a:tab pos="11833692" algn="l"/>
                <a:tab pos="12432679" algn="l"/>
              </a:tabLst>
            </a:pPr>
            <a:endParaRPr lang="es-ES" sz="2100" dirty="0"/>
          </a:p>
        </p:txBody>
      </p:sp>
      <p:sp>
        <p:nvSpPr>
          <p:cNvPr id="7" name="Rectángulo 15"/>
          <p:cNvSpPr/>
          <p:nvPr/>
        </p:nvSpPr>
        <p:spPr>
          <a:xfrm>
            <a:off x="761964" y="95227"/>
            <a:ext cx="4581952" cy="523216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r>
              <a:rPr lang="es-MX" sz="2800" b="1" dirty="0" smtClean="0"/>
              <a:t>Deberes de la función pública</a:t>
            </a:r>
            <a:endParaRPr lang="es-PE" sz="2800" dirty="0"/>
          </a:p>
        </p:txBody>
      </p:sp>
      <p:cxnSp>
        <p:nvCxnSpPr>
          <p:cNvPr id="8" name="5 Conector recto"/>
          <p:cNvCxnSpPr/>
          <p:nvPr/>
        </p:nvCxnSpPr>
        <p:spPr>
          <a:xfrm rot="10800000" flipV="1">
            <a:off x="857255" y="571479"/>
            <a:ext cx="4952996" cy="47628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250" name="AutoShape 2" descr="file:///C:%5CDocuments%20and%20Settings%5Cschia%5CMis%20documentos%5CFirma.bmp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</p:spPr>
        <p:txBody>
          <a:bodyPr vert="horz" wrap="square" lIns="121914" tIns="60957" rIns="121914" bIns="60957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81252" name="AutoShape 4" descr="file:///C:%5CDocuments%20and%20Settings%5Cschia%5CMis%20documentos%5CFirma.bmp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</p:spPr>
        <p:txBody>
          <a:bodyPr vert="horz" wrap="square" lIns="121914" tIns="60957" rIns="121914" bIns="60957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4" name="13 Imagen"/>
          <p:cNvPicPr/>
          <p:nvPr/>
        </p:nvPicPr>
        <p:blipFill>
          <a:blip r:embed="rId3" cstate="print"/>
          <a:srcRect t="18145" r="5998" b="17742"/>
          <a:stretch>
            <a:fillRect/>
          </a:stretch>
        </p:blipFill>
        <p:spPr bwMode="auto">
          <a:xfrm>
            <a:off x="7905764" y="380979"/>
            <a:ext cx="4072059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10 Imagen"/>
          <p:cNvPicPr/>
          <p:nvPr/>
        </p:nvPicPr>
        <p:blipFill>
          <a:blip r:embed="rId4" cstate="print"/>
          <a:srcRect r="4222"/>
          <a:stretch>
            <a:fillRect/>
          </a:stretch>
        </p:blipFill>
        <p:spPr bwMode="auto">
          <a:xfrm>
            <a:off x="6762756" y="1047733"/>
            <a:ext cx="4095779" cy="5576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8 Imagen" descr="logo-dp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53757" y="5897036"/>
            <a:ext cx="781049" cy="713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2"/>
          <p:cNvSpPr txBox="1">
            <a:spLocks noChangeArrowheads="1"/>
          </p:cNvSpPr>
          <p:nvPr/>
        </p:nvSpPr>
        <p:spPr bwMode="auto">
          <a:xfrm>
            <a:off x="4857741" y="666732"/>
            <a:ext cx="7143800" cy="619129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19994" tIns="62397" rIns="119994" bIns="62397"/>
          <a:lstStyle/>
          <a:p>
            <a:pPr marL="457178" indent="-450827" algn="just">
              <a:spcBef>
                <a:spcPts val="1067"/>
              </a:spcBef>
              <a:tabLst>
                <a:tab pos="457178" algn="l"/>
                <a:tab pos="1054048" algn="l"/>
                <a:tab pos="1653035" algn="l"/>
                <a:tab pos="2252021" algn="l"/>
                <a:tab pos="2851007" algn="l"/>
                <a:tab pos="3449994" algn="l"/>
                <a:tab pos="4048981" algn="l"/>
                <a:tab pos="4647968" algn="l"/>
                <a:tab pos="5246955" algn="l"/>
                <a:tab pos="5845941" algn="l"/>
                <a:tab pos="6444930" algn="l"/>
                <a:tab pos="7043915" algn="l"/>
                <a:tab pos="7642902" algn="l"/>
                <a:tab pos="8241889" algn="l"/>
                <a:tab pos="8840875" algn="l"/>
                <a:tab pos="9439861" algn="l"/>
                <a:tab pos="10038849" algn="l"/>
                <a:tab pos="10637835" algn="l"/>
                <a:tab pos="11236822" algn="l"/>
                <a:tab pos="11835808" algn="l"/>
                <a:tab pos="12434796" algn="l"/>
              </a:tabLst>
            </a:pPr>
            <a:endParaRPr lang="es-ES" sz="2100" dirty="0"/>
          </a:p>
        </p:txBody>
      </p:sp>
      <p:sp>
        <p:nvSpPr>
          <p:cNvPr id="7" name="Rectángulo 15"/>
          <p:cNvSpPr/>
          <p:nvPr/>
        </p:nvSpPr>
        <p:spPr>
          <a:xfrm>
            <a:off x="761964" y="191142"/>
            <a:ext cx="5368706" cy="523216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r>
              <a:rPr lang="es-MX" sz="2800" b="1" dirty="0" smtClean="0"/>
              <a:t>Prohibiciones de la función pública</a:t>
            </a:r>
            <a:endParaRPr lang="es-PE" sz="2800" dirty="0"/>
          </a:p>
        </p:txBody>
      </p:sp>
      <p:cxnSp>
        <p:nvCxnSpPr>
          <p:cNvPr id="8" name="5 Conector recto"/>
          <p:cNvCxnSpPr/>
          <p:nvPr/>
        </p:nvCxnSpPr>
        <p:spPr>
          <a:xfrm rot="10800000" flipV="1">
            <a:off x="857218" y="666731"/>
            <a:ext cx="6191292" cy="47624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250" name="AutoShape 2" descr="file:///C:%5CDocuments%20and%20Settings%5Cschia%5CMis%20documentos%5CFirma.bmp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</p:spPr>
        <p:txBody>
          <a:bodyPr vert="horz" wrap="square" lIns="121914" tIns="60957" rIns="121914" bIns="60957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81252" name="AutoShape 4" descr="file:///C:%5CDocuments%20and%20Settings%5Cschia%5CMis%20documentos%5CFirma.bmp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</p:spPr>
        <p:txBody>
          <a:bodyPr vert="horz" wrap="square" lIns="121914" tIns="60957" rIns="121914" bIns="60957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" name="8 Imagen" descr="logo-dp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53757" y="5897036"/>
            <a:ext cx="781049" cy="713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11 Imagen"/>
          <p:cNvPicPr/>
          <p:nvPr/>
        </p:nvPicPr>
        <p:blipFill>
          <a:blip r:embed="rId4" cstate="print"/>
          <a:srcRect t="16948" b="17569"/>
          <a:stretch>
            <a:fillRect/>
          </a:stretch>
        </p:blipFill>
        <p:spPr bwMode="auto">
          <a:xfrm>
            <a:off x="190460" y="952485"/>
            <a:ext cx="3905277" cy="486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5060941" y="869931"/>
            <a:ext cx="7143800" cy="619129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19994" tIns="62397" rIns="119994" bIns="62397"/>
          <a:lstStyle/>
          <a:p>
            <a:pPr algn="just"/>
            <a:r>
              <a:rPr lang="es-ES" sz="2100" b="1" dirty="0" smtClean="0">
                <a:solidFill>
                  <a:srgbClr val="FF0000"/>
                </a:solidFill>
              </a:rPr>
              <a:t>Mantener intereses en conflicto</a:t>
            </a:r>
          </a:p>
          <a:p>
            <a:pPr algn="just"/>
            <a:r>
              <a:rPr lang="es-ES" sz="2100" dirty="0" smtClean="0"/>
              <a:t>Mantener relaciones o aceptar situaciones en cuyo contexto sus intereses personales pudieran estar en conflicto con el cumplimiento de los deberes y funciones a su cargo.</a:t>
            </a:r>
          </a:p>
          <a:p>
            <a:pPr algn="just"/>
            <a:endParaRPr lang="es-ES" sz="2100" b="1" dirty="0" smtClean="0">
              <a:solidFill>
                <a:srgbClr val="FF0000"/>
              </a:solidFill>
            </a:endParaRPr>
          </a:p>
          <a:p>
            <a:pPr algn="just"/>
            <a:r>
              <a:rPr lang="es-ES" sz="2100" b="1" dirty="0" smtClean="0">
                <a:solidFill>
                  <a:srgbClr val="FF0000"/>
                </a:solidFill>
              </a:rPr>
              <a:t>Obtener ventajas indebidas</a:t>
            </a:r>
          </a:p>
          <a:p>
            <a:pPr algn="just"/>
            <a:r>
              <a:rPr lang="es-ES" sz="2100" dirty="0" smtClean="0"/>
              <a:t>Obtener o procurar beneficios o ventajas indebidas, para sí o para otros, mediante el uso de su cargo, autoridad, influencia o apariencia de influencia.</a:t>
            </a:r>
          </a:p>
          <a:p>
            <a:pPr algn="just"/>
            <a:endParaRPr lang="es-ES" sz="2100" b="1" dirty="0" smtClean="0">
              <a:solidFill>
                <a:srgbClr val="FF0000"/>
              </a:solidFill>
            </a:endParaRPr>
          </a:p>
          <a:p>
            <a:pPr algn="just"/>
            <a:r>
              <a:rPr lang="es-ES" sz="2100" b="1" dirty="0" smtClean="0">
                <a:solidFill>
                  <a:srgbClr val="FF0000"/>
                </a:solidFill>
              </a:rPr>
              <a:t>Realizar actividades de proselitismo político</a:t>
            </a:r>
          </a:p>
          <a:p>
            <a:pPr algn="just"/>
            <a:r>
              <a:rPr lang="es-ES" sz="2100" dirty="0" smtClean="0"/>
              <a:t>A través de la utilización de funciones o por medio de la utilización de infraestructura, bienes o recursos públicos, ya sea a favor o en contra de partidos u organizaciones políticas o candidatos.</a:t>
            </a:r>
          </a:p>
          <a:p>
            <a:pPr algn="just"/>
            <a:endParaRPr lang="es-ES" sz="2100" dirty="0" smtClean="0"/>
          </a:p>
          <a:p>
            <a:pPr algn="just"/>
            <a:endParaRPr lang="es-ES" sz="2100" dirty="0" smtClean="0"/>
          </a:p>
          <a:p>
            <a:pPr marL="457178" indent="-450827" algn="just">
              <a:spcBef>
                <a:spcPts val="1067"/>
              </a:spcBef>
              <a:tabLst>
                <a:tab pos="457178" algn="l"/>
                <a:tab pos="1054048" algn="l"/>
                <a:tab pos="1653035" algn="l"/>
                <a:tab pos="2252021" algn="l"/>
                <a:tab pos="2851007" algn="l"/>
                <a:tab pos="3449994" algn="l"/>
                <a:tab pos="4048981" algn="l"/>
                <a:tab pos="4647968" algn="l"/>
                <a:tab pos="5246955" algn="l"/>
                <a:tab pos="5845941" algn="l"/>
                <a:tab pos="6444930" algn="l"/>
                <a:tab pos="7043915" algn="l"/>
                <a:tab pos="7642902" algn="l"/>
                <a:tab pos="8241889" algn="l"/>
                <a:tab pos="8840875" algn="l"/>
                <a:tab pos="9439861" algn="l"/>
                <a:tab pos="10038849" algn="l"/>
                <a:tab pos="10637835" algn="l"/>
                <a:tab pos="11236822" algn="l"/>
                <a:tab pos="11835808" algn="l"/>
                <a:tab pos="12434796" algn="l"/>
              </a:tabLst>
            </a:pPr>
            <a:endParaRPr lang="es-ES" sz="2100" dirty="0"/>
          </a:p>
        </p:txBody>
      </p:sp>
      <p:pic>
        <p:nvPicPr>
          <p:cNvPr id="15" name="14 Imagen"/>
          <p:cNvPicPr/>
          <p:nvPr/>
        </p:nvPicPr>
        <p:blipFill>
          <a:blip r:embed="rId5" cstate="print"/>
          <a:srcRect r="3924"/>
          <a:stretch>
            <a:fillRect/>
          </a:stretch>
        </p:blipFill>
        <p:spPr bwMode="auto">
          <a:xfrm>
            <a:off x="761965" y="1333485"/>
            <a:ext cx="4043351" cy="523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2"/>
          <p:cNvSpPr txBox="1">
            <a:spLocks noChangeArrowheads="1"/>
          </p:cNvSpPr>
          <p:nvPr/>
        </p:nvSpPr>
        <p:spPr bwMode="auto">
          <a:xfrm>
            <a:off x="4857741" y="666732"/>
            <a:ext cx="7143800" cy="619129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19994" tIns="62397" rIns="119994" bIns="62397"/>
          <a:lstStyle/>
          <a:p>
            <a:pPr marL="457178" indent="-450827" algn="just">
              <a:spcBef>
                <a:spcPts val="1067"/>
              </a:spcBef>
              <a:tabLst>
                <a:tab pos="457178" algn="l"/>
                <a:tab pos="1054048" algn="l"/>
                <a:tab pos="1653035" algn="l"/>
                <a:tab pos="2252021" algn="l"/>
                <a:tab pos="2851007" algn="l"/>
                <a:tab pos="3449994" algn="l"/>
                <a:tab pos="4048981" algn="l"/>
                <a:tab pos="4647968" algn="l"/>
                <a:tab pos="5246955" algn="l"/>
                <a:tab pos="5845941" algn="l"/>
                <a:tab pos="6444930" algn="l"/>
                <a:tab pos="7043915" algn="l"/>
                <a:tab pos="7642902" algn="l"/>
                <a:tab pos="8241889" algn="l"/>
                <a:tab pos="8840875" algn="l"/>
                <a:tab pos="9439861" algn="l"/>
                <a:tab pos="10038849" algn="l"/>
                <a:tab pos="10637835" algn="l"/>
                <a:tab pos="11236822" algn="l"/>
                <a:tab pos="11835808" algn="l"/>
                <a:tab pos="12434796" algn="l"/>
              </a:tabLst>
            </a:pPr>
            <a:endParaRPr lang="es-ES" sz="2100" dirty="0"/>
          </a:p>
        </p:txBody>
      </p:sp>
      <p:sp>
        <p:nvSpPr>
          <p:cNvPr id="7" name="Rectángulo 15"/>
          <p:cNvSpPr/>
          <p:nvPr/>
        </p:nvSpPr>
        <p:spPr>
          <a:xfrm>
            <a:off x="761964" y="191142"/>
            <a:ext cx="5368706" cy="523216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r>
              <a:rPr lang="es-MX" sz="2800" b="1" dirty="0" smtClean="0"/>
              <a:t>Prohibiciones de la función pública</a:t>
            </a:r>
            <a:endParaRPr lang="es-PE" sz="2800" dirty="0"/>
          </a:p>
        </p:txBody>
      </p:sp>
      <p:cxnSp>
        <p:nvCxnSpPr>
          <p:cNvPr id="8" name="5 Conector recto"/>
          <p:cNvCxnSpPr/>
          <p:nvPr/>
        </p:nvCxnSpPr>
        <p:spPr>
          <a:xfrm rot="10800000" flipV="1">
            <a:off x="857251" y="761981"/>
            <a:ext cx="6000756" cy="47624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250" name="AutoShape 2" descr="file:///C:%5CDocuments%20and%20Settings%5Cschia%5CMis%20documentos%5CFirma.bmp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</p:spPr>
        <p:txBody>
          <a:bodyPr vert="horz" wrap="square" lIns="121914" tIns="60957" rIns="121914" bIns="60957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81252" name="AutoShape 4" descr="file:///C:%5CDocuments%20and%20Settings%5Cschia%5CMis%20documentos%5CFirma.bmp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</p:spPr>
        <p:txBody>
          <a:bodyPr vert="horz" wrap="square" lIns="121914" tIns="60957" rIns="121914" bIns="60957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" name="8 Imagen" descr="logo-dp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53757" y="5897036"/>
            <a:ext cx="781049" cy="713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11 Imagen"/>
          <p:cNvPicPr/>
          <p:nvPr/>
        </p:nvPicPr>
        <p:blipFill>
          <a:blip r:embed="rId4" cstate="print"/>
          <a:srcRect t="16948" b="17569"/>
          <a:stretch>
            <a:fillRect/>
          </a:stretch>
        </p:blipFill>
        <p:spPr bwMode="auto">
          <a:xfrm>
            <a:off x="190460" y="952485"/>
            <a:ext cx="3905277" cy="486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5060941" y="869931"/>
            <a:ext cx="7143800" cy="619129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19994" tIns="62397" rIns="119994" bIns="62397"/>
          <a:lstStyle/>
          <a:p>
            <a:pPr>
              <a:buNone/>
            </a:pPr>
            <a:r>
              <a:rPr lang="es-ES" b="1" dirty="0" smtClean="0">
                <a:solidFill>
                  <a:srgbClr val="FF0000"/>
                </a:solidFill>
              </a:rPr>
              <a:t>Hacer mal uso de la información privilegiada</a:t>
            </a:r>
          </a:p>
          <a:p>
            <a:pPr algn="just">
              <a:buNone/>
            </a:pPr>
            <a:r>
              <a:rPr lang="es-ES" dirty="0" smtClean="0"/>
              <a:t>Participar en transacciones u operaciones financieras utilizando información privilegiada de la entidad a la que pertenece o que pudiera tener acceso a ella por su condición o ejercicio del cargo que desempeña, o permitir el uso impropio de dicha información para el beneficio de algún interés.</a:t>
            </a:r>
          </a:p>
          <a:p>
            <a:pPr>
              <a:buNone/>
            </a:pPr>
            <a:endParaRPr lang="es-ES" dirty="0" smtClean="0"/>
          </a:p>
          <a:p>
            <a:pPr>
              <a:buNone/>
            </a:pPr>
            <a:r>
              <a:rPr lang="es-ES" b="1" dirty="0" smtClean="0">
                <a:solidFill>
                  <a:srgbClr val="FF0000"/>
                </a:solidFill>
              </a:rPr>
              <a:t>Presionar, amenazar y/o acosar</a:t>
            </a:r>
          </a:p>
          <a:p>
            <a:pPr algn="just">
              <a:buNone/>
            </a:pPr>
            <a:r>
              <a:rPr lang="es-ES" dirty="0" smtClean="0"/>
              <a:t>Ejercer presiones, amenazas o acoso sexual contra otros servidores públicos o subordinados que puedan afectar la dignidad de la persona o inducir a la realización de acciones dolosas.</a:t>
            </a:r>
          </a:p>
          <a:p>
            <a:pPr>
              <a:buNone/>
            </a:pPr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pPr marL="457178" indent="-450827" algn="just">
              <a:spcBef>
                <a:spcPts val="1067"/>
              </a:spcBef>
              <a:tabLst>
                <a:tab pos="457178" algn="l"/>
                <a:tab pos="1054048" algn="l"/>
                <a:tab pos="1653035" algn="l"/>
                <a:tab pos="2252021" algn="l"/>
                <a:tab pos="2851007" algn="l"/>
                <a:tab pos="3449994" algn="l"/>
                <a:tab pos="4048981" algn="l"/>
                <a:tab pos="4647968" algn="l"/>
                <a:tab pos="5246955" algn="l"/>
                <a:tab pos="5845941" algn="l"/>
                <a:tab pos="6444930" algn="l"/>
                <a:tab pos="7043915" algn="l"/>
                <a:tab pos="7642902" algn="l"/>
                <a:tab pos="8241889" algn="l"/>
                <a:tab pos="8840875" algn="l"/>
                <a:tab pos="9439861" algn="l"/>
                <a:tab pos="10038849" algn="l"/>
                <a:tab pos="10637835" algn="l"/>
                <a:tab pos="11236822" algn="l"/>
                <a:tab pos="11835808" algn="l"/>
                <a:tab pos="12434796" algn="l"/>
              </a:tabLst>
            </a:pPr>
            <a:endParaRPr lang="es-ES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38200" y="2207373"/>
            <a:ext cx="10515600" cy="1325563"/>
          </a:xfrm>
        </p:spPr>
        <p:txBody>
          <a:bodyPr>
            <a:noAutofit/>
          </a:bodyPr>
          <a:lstStyle/>
          <a:p>
            <a:pPr algn="l"/>
            <a:r>
              <a:rPr lang="es-PE" sz="7100" b="1" dirty="0">
                <a:solidFill>
                  <a:schemeClr val="bg1"/>
                </a:solidFill>
              </a:rPr>
              <a:t># </a:t>
            </a:r>
            <a:r>
              <a:rPr lang="es-PE" sz="7100" b="1" dirty="0" smtClean="0">
                <a:solidFill>
                  <a:schemeClr val="bg1"/>
                </a:solidFill>
              </a:rPr>
              <a:t>4</a:t>
            </a:r>
            <a:br>
              <a:rPr lang="es-PE" sz="7100" b="1" dirty="0" smtClean="0">
                <a:solidFill>
                  <a:schemeClr val="bg1"/>
                </a:solidFill>
              </a:rPr>
            </a:br>
            <a:r>
              <a:rPr lang="es-PE" sz="7100" b="1" dirty="0" smtClean="0">
                <a:solidFill>
                  <a:schemeClr val="bg1"/>
                </a:solidFill>
              </a:rPr>
              <a:t>Transparencia y acceso a la información pública</a:t>
            </a:r>
            <a:endParaRPr lang="es-PE" sz="7100" b="1" dirty="0">
              <a:solidFill>
                <a:schemeClr val="bg1"/>
              </a:solidFill>
            </a:endParaRPr>
          </a:p>
        </p:txBody>
      </p:sp>
      <p:pic>
        <p:nvPicPr>
          <p:cNvPr id="8" name="6 Imagen" descr="Logo DP copia copia copi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0542" y="6117296"/>
            <a:ext cx="674493" cy="686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754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6"/>
          <p:cNvSpPr>
            <a:spLocks noChangeArrowheads="1"/>
          </p:cNvSpPr>
          <p:nvPr/>
        </p:nvSpPr>
        <p:spPr bwMode="auto">
          <a:xfrm>
            <a:off x="431802" y="165100"/>
            <a:ext cx="10657417" cy="5471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4" tIns="60957" rIns="121914" bIns="60957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_tradnl" altLang="es-ES" b="1">
              <a:solidFill>
                <a:srgbClr val="000000"/>
              </a:solidFill>
              <a:latin typeface="Microsoft JhengHei UI Light" panose="020B0604020202020204" charset="-128"/>
              <a:ea typeface="Microsoft JhengHei UI Light" panose="020B0604020202020204" charset="-128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31802" y="1181757"/>
            <a:ext cx="11233151" cy="4742795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es-PE" sz="3200" b="1" dirty="0">
                <a:solidFill>
                  <a:schemeClr val="tx2"/>
                </a:solidFill>
                <a:latin typeface="Arial" pitchFamily="34" charset="0"/>
                <a:ea typeface="Microsoft JhengHei UI Light" charset="-128"/>
                <a:cs typeface="Arial" pitchFamily="34" charset="0"/>
              </a:rPr>
              <a:t>Previene la corrupción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es-PE" sz="1300" b="1" dirty="0" smtClean="0">
              <a:solidFill>
                <a:schemeClr val="tx2"/>
              </a:solidFill>
              <a:latin typeface="Arial" pitchFamily="34" charset="0"/>
              <a:ea typeface="Microsoft JhengHei UI Light" charset="-128"/>
              <a:cs typeface="Arial" pitchFamily="34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s-PE" sz="3200" b="1" dirty="0" smtClean="0">
                <a:solidFill>
                  <a:schemeClr val="tx2"/>
                </a:solidFill>
                <a:latin typeface="Arial" pitchFamily="34" charset="0"/>
                <a:ea typeface="Microsoft JhengHei UI Light" charset="-128"/>
                <a:cs typeface="Arial" pitchFamily="34" charset="0"/>
              </a:rPr>
              <a:t>Fortalece </a:t>
            </a:r>
            <a:r>
              <a:rPr lang="es-PE" sz="3200" b="1" dirty="0">
                <a:solidFill>
                  <a:schemeClr val="tx2"/>
                </a:solidFill>
                <a:latin typeface="Arial" pitchFamily="34" charset="0"/>
                <a:ea typeface="Microsoft JhengHei UI Light" charset="-128"/>
                <a:cs typeface="Arial" pitchFamily="34" charset="0"/>
              </a:rPr>
              <a:t>el vínculo </a:t>
            </a:r>
            <a:r>
              <a:rPr lang="es-PE" sz="3200" b="1" dirty="0" smtClean="0">
                <a:solidFill>
                  <a:schemeClr val="tx2"/>
                </a:solidFill>
                <a:latin typeface="Arial" pitchFamily="34" charset="0"/>
                <a:ea typeface="Microsoft JhengHei UI Light" charset="-128"/>
                <a:cs typeface="Arial" pitchFamily="34" charset="0"/>
              </a:rPr>
              <a:t>Estado – población</a:t>
            </a:r>
          </a:p>
          <a:p>
            <a:pPr marL="0" indent="0">
              <a:buNone/>
              <a:defRPr/>
            </a:pPr>
            <a:r>
              <a:rPr lang="es-PE" sz="2400" b="1" dirty="0" smtClean="0">
                <a:solidFill>
                  <a:srgbClr val="008080"/>
                </a:solidFill>
                <a:latin typeface="Arial" pitchFamily="34" charset="0"/>
                <a:ea typeface="Microsoft JhengHei UI Light" charset="-128"/>
                <a:cs typeface="Arial" pitchFamily="34" charset="0"/>
              </a:rPr>
              <a:t>    </a:t>
            </a:r>
            <a:r>
              <a:rPr lang="es-PE" sz="2700" dirty="0" smtClean="0">
                <a:solidFill>
                  <a:srgbClr val="008080"/>
                </a:solidFill>
                <a:latin typeface="Arial" pitchFamily="34" charset="0"/>
                <a:ea typeface="Microsoft JhengHei UI Light" charset="-128"/>
                <a:cs typeface="Arial" pitchFamily="34" charset="0"/>
              </a:rPr>
              <a:t>(Crece la confianza ciudadana)</a:t>
            </a:r>
            <a:endParaRPr lang="es-PE" sz="2700" dirty="0">
              <a:solidFill>
                <a:srgbClr val="008080"/>
              </a:solidFill>
              <a:latin typeface="Arial" pitchFamily="34" charset="0"/>
              <a:ea typeface="Microsoft JhengHei UI Light" charset="-128"/>
              <a:cs typeface="Arial" pitchFamily="34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endParaRPr lang="es-PE" sz="1300" b="1" dirty="0" smtClean="0">
              <a:solidFill>
                <a:schemeClr val="tx2"/>
              </a:solidFill>
              <a:latin typeface="Arial" pitchFamily="34" charset="0"/>
              <a:ea typeface="Microsoft JhengHei UI Light" charset="-128"/>
              <a:cs typeface="Arial" pitchFamily="34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s-PE" sz="3200" b="1" dirty="0" smtClean="0">
                <a:solidFill>
                  <a:schemeClr val="tx2"/>
                </a:solidFill>
                <a:latin typeface="Arial" pitchFamily="34" charset="0"/>
                <a:ea typeface="Microsoft JhengHei UI Light" charset="-128"/>
                <a:cs typeface="Arial" pitchFamily="34" charset="0"/>
              </a:rPr>
              <a:t>Mayor </a:t>
            </a:r>
            <a:r>
              <a:rPr lang="es-PE" sz="3200" b="1" dirty="0">
                <a:solidFill>
                  <a:schemeClr val="tx2"/>
                </a:solidFill>
                <a:latin typeface="Arial" pitchFamily="34" charset="0"/>
                <a:ea typeface="Microsoft JhengHei UI Light" charset="-128"/>
                <a:cs typeface="Arial" pitchFamily="34" charset="0"/>
              </a:rPr>
              <a:t>participación, control y vigilancia </a:t>
            </a:r>
            <a:r>
              <a:rPr lang="es-PE" sz="3200" b="1" dirty="0" smtClean="0">
                <a:solidFill>
                  <a:schemeClr val="tx2"/>
                </a:solidFill>
                <a:latin typeface="Arial" pitchFamily="34" charset="0"/>
                <a:ea typeface="Microsoft JhengHei UI Light" charset="-128"/>
                <a:cs typeface="Arial" pitchFamily="34" charset="0"/>
              </a:rPr>
              <a:t>ciudadana</a:t>
            </a:r>
          </a:p>
          <a:p>
            <a:pPr marL="0" indent="0">
              <a:buNone/>
              <a:defRPr/>
            </a:pPr>
            <a:r>
              <a:rPr lang="es-PE" sz="2700" dirty="0" smtClean="0">
                <a:solidFill>
                  <a:srgbClr val="008080"/>
                </a:solidFill>
                <a:latin typeface="Arial" pitchFamily="34" charset="0"/>
                <a:ea typeface="Microsoft JhengHei UI Light" charset="-128"/>
                <a:cs typeface="Arial" pitchFamily="34" charset="0"/>
              </a:rPr>
              <a:t>   (</a:t>
            </a:r>
            <a:r>
              <a:rPr lang="es-PE" sz="2700" dirty="0">
                <a:solidFill>
                  <a:srgbClr val="008080"/>
                </a:solidFill>
                <a:latin typeface="Arial" pitchFamily="34" charset="0"/>
                <a:ea typeface="Microsoft JhengHei UI Light" charset="-128"/>
                <a:cs typeface="Arial" pitchFamily="34" charset="0"/>
              </a:rPr>
              <a:t>Empoderamiento ciudadano)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es-PE" sz="1300" b="1" dirty="0">
              <a:solidFill>
                <a:schemeClr val="tx2"/>
              </a:solidFill>
              <a:latin typeface="Arial" pitchFamily="34" charset="0"/>
              <a:ea typeface="Microsoft JhengHei UI Light" charset="-128"/>
              <a:cs typeface="Arial" pitchFamily="34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s-PE" sz="3200" b="1" dirty="0">
                <a:solidFill>
                  <a:schemeClr val="tx2"/>
                </a:solidFill>
                <a:latin typeface="Arial" pitchFamily="34" charset="0"/>
                <a:ea typeface="Microsoft JhengHei UI Light" charset="-128"/>
                <a:cs typeface="Arial" pitchFamily="34" charset="0"/>
              </a:rPr>
              <a:t>Aumenta los niveles de democracia y eficiencia </a:t>
            </a:r>
          </a:p>
          <a:p>
            <a:pPr>
              <a:buFont typeface="Arial" charset="0"/>
              <a:buChar char="•"/>
              <a:defRPr/>
            </a:pPr>
            <a:endParaRPr lang="es-PE" sz="3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8 Grupo"/>
          <p:cNvGrpSpPr>
            <a:grpSpLocks/>
          </p:cNvGrpSpPr>
          <p:nvPr/>
        </p:nvGrpSpPr>
        <p:grpSpPr bwMode="auto">
          <a:xfrm>
            <a:off x="2620434" y="5924549"/>
            <a:ext cx="9182100" cy="767723"/>
            <a:chOff x="1914644" y="4422775"/>
            <a:chExt cx="6886456" cy="575451"/>
          </a:xfrm>
        </p:grpSpPr>
        <p:pic>
          <p:nvPicPr>
            <p:cNvPr id="12293" name="8 Imagen" descr="logo-dp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5313" y="4422775"/>
              <a:ext cx="585787" cy="534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4" name="10 CuadroTexto"/>
            <p:cNvSpPr txBox="1">
              <a:spLocks noChangeArrowheads="1"/>
            </p:cNvSpPr>
            <p:nvPr/>
          </p:nvSpPr>
          <p:spPr bwMode="auto">
            <a:xfrm>
              <a:off x="1914644" y="4700629"/>
              <a:ext cx="6286500" cy="297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s-PE" altLang="es-ES" sz="1100" b="1" dirty="0">
                  <a:solidFill>
                    <a:srgbClr val="000000"/>
                  </a:solidFill>
                </a:rPr>
                <a:t>Transparencia en la Gestión Pública y Acceso a la Información Pública</a:t>
              </a:r>
              <a:endParaRPr lang="es-ES" altLang="es-ES" sz="1100" b="1" dirty="0">
                <a:solidFill>
                  <a:srgbClr val="000000"/>
                </a:solidFill>
              </a:endParaRP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s-PE" altLang="es-PE" sz="1100" b="1" dirty="0">
                  <a:solidFill>
                    <a:srgbClr val="404040"/>
                  </a:solidFill>
                </a:rPr>
                <a:t>2017</a:t>
              </a:r>
              <a:endParaRPr lang="es-PE" altLang="es-PE" sz="1100" dirty="0">
                <a:solidFill>
                  <a:srgbClr val="404040"/>
                </a:solidFill>
              </a:endParaRPr>
            </a:p>
          </p:txBody>
        </p:sp>
      </p:grpSp>
      <p:sp>
        <p:nvSpPr>
          <p:cNvPr id="7" name="Rectángulo 15"/>
          <p:cNvSpPr/>
          <p:nvPr/>
        </p:nvSpPr>
        <p:spPr>
          <a:xfrm>
            <a:off x="285709" y="-22"/>
            <a:ext cx="7850987" cy="523216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r>
              <a:rPr lang="es-MX" sz="2800" b="1" dirty="0" smtClean="0"/>
              <a:t>Importancia de construir un Gobierno Transparente</a:t>
            </a:r>
            <a:endParaRPr lang="es-PE" sz="2800" dirty="0"/>
          </a:p>
        </p:txBody>
      </p:sp>
      <p:cxnSp>
        <p:nvCxnSpPr>
          <p:cNvPr id="8" name="5 Conector recto"/>
          <p:cNvCxnSpPr/>
          <p:nvPr/>
        </p:nvCxnSpPr>
        <p:spPr>
          <a:xfrm flipH="1">
            <a:off x="380960" y="468016"/>
            <a:ext cx="8787381" cy="8216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777912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6"/>
          <p:cNvSpPr>
            <a:spLocks noChangeArrowheads="1"/>
          </p:cNvSpPr>
          <p:nvPr/>
        </p:nvSpPr>
        <p:spPr bwMode="auto">
          <a:xfrm>
            <a:off x="431800" y="374653"/>
            <a:ext cx="3759200" cy="2626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4" tIns="60957" rIns="121914" bIns="60957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_tradnl" altLang="es-ES" b="1">
              <a:solidFill>
                <a:srgbClr val="000000"/>
              </a:solidFill>
              <a:latin typeface="Microsoft JhengHei UI Light" panose="020B0604020202020204" charset="-128"/>
              <a:ea typeface="Microsoft JhengHei UI Light" panose="020B0604020202020204" charset="-128"/>
            </a:endParaRPr>
          </a:p>
        </p:txBody>
      </p:sp>
      <p:sp>
        <p:nvSpPr>
          <p:cNvPr id="14339" name="Título 1"/>
          <p:cNvSpPr>
            <a:spLocks noGrp="1"/>
          </p:cNvSpPr>
          <p:nvPr>
            <p:ph type="ctrTitle"/>
          </p:nvPr>
        </p:nvSpPr>
        <p:spPr>
          <a:xfrm>
            <a:off x="469900" y="679453"/>
            <a:ext cx="10363200" cy="2017183"/>
          </a:xfrm>
        </p:spPr>
        <p:txBody>
          <a:bodyPr/>
          <a:lstStyle/>
          <a:p>
            <a:r>
              <a:rPr lang="es-PE" altLang="es-PE" sz="4800" b="1" dirty="0" smtClean="0">
                <a:solidFill>
                  <a:schemeClr val="tx2"/>
                </a:solidFill>
                <a:latin typeface="Arial" panose="020B0604020202020204" pitchFamily="34" charset="0"/>
                <a:ea typeface="Microsoft JhengHei UI Light" panose="020B0604020202020204" charset="-128"/>
                <a:cs typeface="Arial" panose="020B0604020202020204" pitchFamily="34" charset="0"/>
              </a:rPr>
              <a:t>PRINCIPAL CONSECUENCIA DE LA FALTA DE TRANSPARENCIA: 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19668" y="3395135"/>
            <a:ext cx="10752667" cy="2923117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s-PE" sz="117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CORRUPCIÓN</a:t>
            </a:r>
            <a:endParaRPr lang="es-PE" sz="117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8 Grupo"/>
          <p:cNvGrpSpPr>
            <a:grpSpLocks/>
          </p:cNvGrpSpPr>
          <p:nvPr/>
        </p:nvGrpSpPr>
        <p:grpSpPr bwMode="auto">
          <a:xfrm>
            <a:off x="2620434" y="5924549"/>
            <a:ext cx="9182100" cy="767723"/>
            <a:chOff x="1914644" y="4422775"/>
            <a:chExt cx="6886456" cy="575451"/>
          </a:xfrm>
        </p:grpSpPr>
        <p:pic>
          <p:nvPicPr>
            <p:cNvPr id="14342" name="8 Imagen" descr="logo-dp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5313" y="4422775"/>
              <a:ext cx="585787" cy="534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3" name="10 CuadroTexto"/>
            <p:cNvSpPr txBox="1">
              <a:spLocks noChangeArrowheads="1"/>
            </p:cNvSpPr>
            <p:nvPr/>
          </p:nvSpPr>
          <p:spPr bwMode="auto">
            <a:xfrm>
              <a:off x="1914644" y="4700629"/>
              <a:ext cx="6286500" cy="297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s-PE" altLang="es-ES" sz="1100" b="1" dirty="0">
                  <a:solidFill>
                    <a:srgbClr val="000000"/>
                  </a:solidFill>
                </a:rPr>
                <a:t>Transparencia en la Gestión Pública y Acceso a la Información Pública</a:t>
              </a:r>
              <a:endParaRPr lang="es-ES" altLang="es-ES" sz="1100" b="1" dirty="0">
                <a:solidFill>
                  <a:srgbClr val="000000"/>
                </a:solidFill>
              </a:endParaRP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s-PE" altLang="es-PE" sz="1100" b="1" dirty="0">
                  <a:solidFill>
                    <a:srgbClr val="404040"/>
                  </a:solidFill>
                </a:rPr>
                <a:t>2017</a:t>
              </a:r>
              <a:endParaRPr lang="es-PE" altLang="es-PE" sz="1100" dirty="0">
                <a:solidFill>
                  <a:srgbClr val="40404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372947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contenido 8"/>
          <p:cNvSpPr>
            <a:spLocks noGrp="1"/>
          </p:cNvSpPr>
          <p:nvPr>
            <p:ph idx="1"/>
          </p:nvPr>
        </p:nvSpPr>
        <p:spPr>
          <a:xfrm>
            <a:off x="1965435" y="706278"/>
            <a:ext cx="8172451" cy="38417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PE" b="1" dirty="0"/>
              <a:t>La corrupción, por primera vez, desplaza a la delincuencia como principal problema del país</a:t>
            </a: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0" y="1"/>
            <a:ext cx="12192000" cy="65890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="horz" lIns="91424" tIns="45718" rIns="91424" bIns="4571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3600" b="1" dirty="0">
                <a:solidFill>
                  <a:schemeClr val="bg1"/>
                </a:solidFill>
              </a:rPr>
              <a:t>Hay noción del problema y pesimismo frente a su resolución</a:t>
            </a:r>
          </a:p>
        </p:txBody>
      </p:sp>
      <p:sp>
        <p:nvSpPr>
          <p:cNvPr id="21" name="Rectángulo 7">
            <a:extLst>
              <a:ext uri="{FF2B5EF4-FFF2-40B4-BE49-F238E27FC236}"/>
            </a:extLst>
          </p:cNvPr>
          <p:cNvSpPr/>
          <p:nvPr/>
        </p:nvSpPr>
        <p:spPr>
          <a:xfrm>
            <a:off x="677918" y="1702677"/>
            <a:ext cx="10515600" cy="4240924"/>
          </a:xfrm>
          <a:prstGeom prst="rect">
            <a:avLst/>
          </a:prstGeom>
          <a:solidFill>
            <a:srgbClr val="FCF6F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/>
          </a:p>
        </p:txBody>
      </p:sp>
      <p:sp>
        <p:nvSpPr>
          <p:cNvPr id="22" name="21 CuadroTexto">
            <a:extLst>
              <a:ext uri="{FF2B5EF4-FFF2-40B4-BE49-F238E27FC236}"/>
            </a:extLst>
          </p:cNvPr>
          <p:cNvSpPr txBox="1"/>
          <p:nvPr/>
        </p:nvSpPr>
        <p:spPr>
          <a:xfrm>
            <a:off x="600224" y="6214898"/>
            <a:ext cx="8344873" cy="438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Fuente: Instituto Nacional de Estadística e Informática (INEI) – Encuesta Nacional de Hogares. Módulo: Gobernabilidad, transparencia y democracia </a:t>
            </a:r>
            <a:r>
              <a:rPr lang="es-ES" sz="1200" b="1" dirty="0">
                <a:latin typeface="Arial" panose="020B0604020202020204" pitchFamily="34" charset="0"/>
                <a:cs typeface="Arial" panose="020B0604020202020204" pitchFamily="34" charset="0"/>
              </a:rPr>
              <a:t>Octubre 2018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/>
          <a:srcRect l="25000" t="38214" r="23958" b="25833"/>
          <a:stretch>
            <a:fillRect/>
          </a:stretch>
        </p:blipFill>
        <p:spPr bwMode="auto">
          <a:xfrm>
            <a:off x="1148339" y="2301766"/>
            <a:ext cx="9777163" cy="3136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CuadroTexto 1"/>
          <p:cNvSpPr txBox="1">
            <a:spLocks noChangeArrowheads="1"/>
          </p:cNvSpPr>
          <p:nvPr/>
        </p:nvSpPr>
        <p:spPr bwMode="auto">
          <a:xfrm>
            <a:off x="1408816" y="1851955"/>
            <a:ext cx="9725384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PE" altLang="es-PE" b="1" i="1" dirty="0"/>
              <a:t>En su opinión ¿Cuáles son los principales problemas del país?</a:t>
            </a:r>
          </a:p>
        </p:txBody>
      </p:sp>
      <p:pic>
        <p:nvPicPr>
          <p:cNvPr id="25" name="8 Imagen" descr="logo-dp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310132" y="6038194"/>
            <a:ext cx="713437" cy="536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Elipse"/>
          <p:cNvSpPr/>
          <p:nvPr/>
        </p:nvSpPr>
        <p:spPr>
          <a:xfrm>
            <a:off x="3499290" y="2768818"/>
            <a:ext cx="533400" cy="53340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/>
            <a:endParaRPr lang="es-PE"/>
          </a:p>
        </p:txBody>
      </p:sp>
      <p:sp>
        <p:nvSpPr>
          <p:cNvPr id="12" name="11 Elipse"/>
          <p:cNvSpPr/>
          <p:nvPr/>
        </p:nvSpPr>
        <p:spPr>
          <a:xfrm>
            <a:off x="6715455" y="3690445"/>
            <a:ext cx="533400" cy="53340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/>
            <a:endParaRPr lang="es-PE"/>
          </a:p>
        </p:txBody>
      </p:sp>
      <p:cxnSp>
        <p:nvCxnSpPr>
          <p:cNvPr id="18" name="17 Conector recto"/>
          <p:cNvCxnSpPr/>
          <p:nvPr/>
        </p:nvCxnSpPr>
        <p:spPr>
          <a:xfrm flipV="1">
            <a:off x="4001160" y="2727434"/>
            <a:ext cx="523543" cy="134663"/>
          </a:xfrm>
          <a:prstGeom prst="lin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6" name="15 Conector recto"/>
          <p:cNvCxnSpPr/>
          <p:nvPr/>
        </p:nvCxnSpPr>
        <p:spPr>
          <a:xfrm>
            <a:off x="5896303" y="2900855"/>
            <a:ext cx="1024759" cy="804042"/>
          </a:xfrm>
          <a:prstGeom prst="lin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3" name="12 Elipse"/>
          <p:cNvSpPr/>
          <p:nvPr/>
        </p:nvSpPr>
        <p:spPr>
          <a:xfrm>
            <a:off x="4561492" y="2233452"/>
            <a:ext cx="1413639" cy="87630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/>
            <a:r>
              <a:rPr lang="es-ES" sz="2000" b="1" dirty="0" smtClean="0">
                <a:solidFill>
                  <a:schemeClr val="tx1"/>
                </a:solidFill>
              </a:rPr>
              <a:t>56.4%</a:t>
            </a:r>
            <a:endParaRPr lang="es-PE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91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"/>
          <a:stretch>
            <a:fillRect/>
          </a:stretch>
        </p:blipFill>
        <p:spPr>
          <a:xfrm>
            <a:off x="25604" y="1992112"/>
            <a:ext cx="9626432" cy="3595637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8851190" y="2429568"/>
            <a:ext cx="1146723" cy="239414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24066" tIns="62033" rIns="124066" bIns="62033" rtlCol="0" anchor="ctr"/>
          <a:lstStyle/>
          <a:p>
            <a:pPr algn="ctr"/>
            <a:endParaRPr lang="es-PE" sz="1800" dirty="0"/>
          </a:p>
        </p:txBody>
      </p:sp>
      <p:sp>
        <p:nvSpPr>
          <p:cNvPr id="7" name="Rectángulo 6"/>
          <p:cNvSpPr/>
          <p:nvPr/>
        </p:nvSpPr>
        <p:spPr>
          <a:xfrm>
            <a:off x="8883880" y="3498336"/>
            <a:ext cx="1126077" cy="58060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4066" tIns="62033" rIns="124066" bIns="62033" rtlCol="0" anchor="ctr"/>
          <a:lstStyle/>
          <a:p>
            <a:pPr algn="ctr"/>
            <a:r>
              <a:rPr lang="es-PE" sz="2400" b="1" dirty="0">
                <a:latin typeface="Arial" pitchFamily="34" charset="0"/>
                <a:cs typeface="Arial" pitchFamily="34" charset="0"/>
              </a:rPr>
              <a:t>2018</a:t>
            </a:r>
          </a:p>
        </p:txBody>
      </p:sp>
      <p:sp>
        <p:nvSpPr>
          <p:cNvPr id="8" name="Rectángulo 7"/>
          <p:cNvSpPr/>
          <p:nvPr/>
        </p:nvSpPr>
        <p:spPr>
          <a:xfrm>
            <a:off x="9460668" y="4074679"/>
            <a:ext cx="54628" cy="3830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4066" tIns="62033" rIns="124066" bIns="62033" rtlCol="0" anchor="ctr"/>
          <a:lstStyle/>
          <a:p>
            <a:pPr algn="ctr"/>
            <a:endParaRPr lang="es-PE" sz="1800" dirty="0"/>
          </a:p>
        </p:txBody>
      </p:sp>
      <p:sp>
        <p:nvSpPr>
          <p:cNvPr id="3" name="CuadroTexto 2"/>
          <p:cNvSpPr txBox="1"/>
          <p:nvPr/>
        </p:nvSpPr>
        <p:spPr>
          <a:xfrm>
            <a:off x="8748011" y="4430311"/>
            <a:ext cx="1558654" cy="956274"/>
          </a:xfrm>
          <a:prstGeom prst="rect">
            <a:avLst/>
          </a:prstGeom>
          <a:noFill/>
        </p:spPr>
        <p:txBody>
          <a:bodyPr wrap="square" lIns="124066" tIns="62033" rIns="124066" bIns="62033" rtlCol="0">
            <a:spAutoFit/>
          </a:bodyPr>
          <a:lstStyle/>
          <a:p>
            <a:pPr algn="ctr"/>
            <a:r>
              <a:rPr lang="es-PE" sz="1400" dirty="0">
                <a:latin typeface="Arial Narrow" pitchFamily="34" charset="0"/>
              </a:rPr>
              <a:t>Modificación del Decreto Legislativo   N° 1353                      </a:t>
            </a:r>
            <a:r>
              <a:rPr lang="es-PE" sz="1200" dirty="0">
                <a:latin typeface="Arial Narrow" pitchFamily="34" charset="0"/>
              </a:rPr>
              <a:t>(</a:t>
            </a:r>
            <a:r>
              <a:rPr lang="es-PE" sz="1200" dirty="0" err="1">
                <a:latin typeface="Arial Narrow" pitchFamily="34" charset="0"/>
              </a:rPr>
              <a:t>D.Leg</a:t>
            </a:r>
            <a:r>
              <a:rPr lang="es-PE" sz="1200" dirty="0">
                <a:latin typeface="Arial Narrow" pitchFamily="34" charset="0"/>
              </a:rPr>
              <a:t>. N° 1416</a:t>
            </a:r>
            <a:r>
              <a:rPr lang="es-PE" sz="1200" dirty="0"/>
              <a:t>)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8687362" y="2508671"/>
            <a:ext cx="1673418" cy="1094774"/>
          </a:xfrm>
          <a:prstGeom prst="rect">
            <a:avLst/>
          </a:prstGeom>
          <a:noFill/>
        </p:spPr>
        <p:txBody>
          <a:bodyPr wrap="square" lIns="124066" tIns="62033" rIns="124066" bIns="62033" rtlCol="0">
            <a:spAutoFit/>
          </a:bodyPr>
          <a:lstStyle/>
          <a:p>
            <a:pPr algn="ctr"/>
            <a:r>
              <a:rPr lang="es-PE" sz="1300" dirty="0">
                <a:latin typeface="Arial Narrow" pitchFamily="34" charset="0"/>
              </a:rPr>
              <a:t>Modificación del Reglamento del Decreto Legislativo N° 1353 </a:t>
            </a:r>
          </a:p>
          <a:p>
            <a:pPr algn="ctr"/>
            <a:r>
              <a:rPr lang="es-PE" sz="1100" dirty="0">
                <a:latin typeface="Arial Narrow" pitchFamily="34" charset="0"/>
              </a:rPr>
              <a:t>(D.S. N° 011-2018-JUS)</a:t>
            </a:r>
          </a:p>
        </p:txBody>
      </p:sp>
      <p:sp>
        <p:nvSpPr>
          <p:cNvPr id="10" name="Flecha derecha 9"/>
          <p:cNvSpPr/>
          <p:nvPr/>
        </p:nvSpPr>
        <p:spPr>
          <a:xfrm>
            <a:off x="11129548" y="3208032"/>
            <a:ext cx="958327" cy="115948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4066" tIns="62033" rIns="124066" bIns="62033" rtlCol="0" anchor="ctr"/>
          <a:lstStyle/>
          <a:p>
            <a:pPr algn="ctr"/>
            <a:endParaRPr lang="es-PE" sz="1800" dirty="0"/>
          </a:p>
        </p:txBody>
      </p:sp>
      <p:sp>
        <p:nvSpPr>
          <p:cNvPr id="9" name="Rectángulo 8"/>
          <p:cNvSpPr/>
          <p:nvPr/>
        </p:nvSpPr>
        <p:spPr>
          <a:xfrm>
            <a:off x="10046948" y="3497472"/>
            <a:ext cx="1126077" cy="580608"/>
          </a:xfrm>
          <a:prstGeom prst="rect">
            <a:avLst/>
          </a:prstGeom>
          <a:solidFill>
            <a:srgbClr val="FF0000"/>
          </a:solidFill>
          <a:ln w="127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4066" tIns="62033" rIns="124066" bIns="62033" rtlCol="0" anchor="ctr"/>
          <a:lstStyle/>
          <a:p>
            <a:pPr algn="ctr"/>
            <a:r>
              <a:rPr lang="es-PE" sz="2400" b="1" dirty="0">
                <a:latin typeface="Arial" pitchFamily="34" charset="0"/>
                <a:cs typeface="Arial" pitchFamily="34" charset="0"/>
              </a:rPr>
              <a:t>2019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10615994" y="4079863"/>
            <a:ext cx="54628" cy="3830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4066" tIns="62033" rIns="124066" bIns="62033" rtlCol="0" anchor="ctr"/>
          <a:lstStyle/>
          <a:p>
            <a:pPr algn="ctr"/>
            <a:endParaRPr lang="es-PE" sz="1800" dirty="0"/>
          </a:p>
        </p:txBody>
      </p:sp>
      <p:sp>
        <p:nvSpPr>
          <p:cNvPr id="13" name="CuadroTexto 2"/>
          <p:cNvSpPr txBox="1"/>
          <p:nvPr/>
        </p:nvSpPr>
        <p:spPr>
          <a:xfrm>
            <a:off x="9983341" y="4430311"/>
            <a:ext cx="1558654" cy="740831"/>
          </a:xfrm>
          <a:prstGeom prst="rect">
            <a:avLst/>
          </a:prstGeom>
          <a:noFill/>
        </p:spPr>
        <p:txBody>
          <a:bodyPr wrap="square" lIns="124066" tIns="62033" rIns="124066" bIns="62033" rtlCol="0">
            <a:spAutoFit/>
          </a:bodyPr>
          <a:lstStyle/>
          <a:p>
            <a:pPr algn="ctr"/>
            <a:r>
              <a:rPr lang="es-PE" sz="1400" dirty="0">
                <a:latin typeface="Arial Narrow" pitchFamily="34" charset="0"/>
              </a:rPr>
              <a:t>Modificación de la Ley N° 27806                      </a:t>
            </a:r>
            <a:r>
              <a:rPr lang="es-PE" sz="1200" dirty="0">
                <a:latin typeface="Arial Narrow" pitchFamily="34" charset="0"/>
              </a:rPr>
              <a:t>(Ley N° 30934</a:t>
            </a:r>
            <a:r>
              <a:rPr lang="es-PE" sz="1200" dirty="0"/>
              <a:t>)</a:t>
            </a:r>
          </a:p>
        </p:txBody>
      </p:sp>
      <p:sp>
        <p:nvSpPr>
          <p:cNvPr id="14" name="Rectángulo redondeado 13"/>
          <p:cNvSpPr/>
          <p:nvPr/>
        </p:nvSpPr>
        <p:spPr>
          <a:xfrm>
            <a:off x="7415354" y="5377208"/>
            <a:ext cx="1709332" cy="10359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4066" tIns="62033" rIns="124066" bIns="62033" rtlCol="0" anchor="ctr"/>
          <a:lstStyle/>
          <a:p>
            <a:pPr algn="ctr"/>
            <a:r>
              <a:rPr lang="es-PE" altLang="es-MX" sz="1200" b="1" dirty="0"/>
              <a:t>Creación de la Autoridad Nacional de Transparencia y Acceso a la Información Pública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90327" y="751681"/>
            <a:ext cx="2580772" cy="2980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4066" tIns="62033" rIns="124066" bIns="62033" rtlCol="0" anchor="ctr"/>
          <a:lstStyle/>
          <a:p>
            <a:pPr algn="ctr" defTabSz="1037328">
              <a:defRPr/>
            </a:pPr>
            <a:r>
              <a:rPr lang="es-PE" sz="1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PACTO INTERNACIONAL DE DERECHOS CIVILES Y POLÍTICOS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90327" y="1127521"/>
            <a:ext cx="2580772" cy="2980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4066" tIns="62033" rIns="124066" bIns="62033" rtlCol="0" anchor="ctr"/>
          <a:lstStyle/>
          <a:p>
            <a:pPr algn="ctr" defTabSz="1037328">
              <a:defRPr/>
            </a:pPr>
            <a:r>
              <a:rPr lang="es-PE" sz="1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CONVENCIÓN AMERICANA SOBRE DERECHOS HUMANOS</a:t>
            </a:r>
          </a:p>
        </p:txBody>
      </p:sp>
      <p:sp>
        <p:nvSpPr>
          <p:cNvPr id="19" name="Rectángulo 15"/>
          <p:cNvSpPr/>
          <p:nvPr/>
        </p:nvSpPr>
        <p:spPr>
          <a:xfrm>
            <a:off x="3328457" y="402540"/>
            <a:ext cx="5547530" cy="584771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s-MX" sz="3200" b="1" u="sng" dirty="0" smtClean="0"/>
              <a:t>MARCO NORMATIVO</a:t>
            </a:r>
            <a:endParaRPr lang="es-PE" sz="3200" b="1" u="sng" dirty="0"/>
          </a:p>
        </p:txBody>
      </p:sp>
      <p:sp>
        <p:nvSpPr>
          <p:cNvPr id="20" name="Rectángulo 15"/>
          <p:cNvSpPr/>
          <p:nvPr/>
        </p:nvSpPr>
        <p:spPr>
          <a:xfrm>
            <a:off x="311988" y="6246292"/>
            <a:ext cx="5547530" cy="246217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s-MX" sz="1000" dirty="0" smtClean="0"/>
              <a:t>Elaborado por la Autoridad Nacional de Transparencia y Acceso a la Información Pública- MINJUS</a:t>
            </a:r>
            <a:endParaRPr lang="es-PE" sz="1000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801104-220C-4EC4-9F54-4973DDD6CFDB}" type="slidenum">
              <a:rPr lang="es-PE" smtClean="0"/>
              <a:pPr>
                <a:defRPr/>
              </a:pPr>
              <a:t>81</a:t>
            </a:fld>
            <a:endParaRPr lang="es-PE"/>
          </a:p>
        </p:txBody>
      </p:sp>
      <p:pic>
        <p:nvPicPr>
          <p:cNvPr id="37891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9" t="19972" r="24013" b="11502"/>
          <a:stretch>
            <a:fillRect/>
          </a:stretch>
        </p:blipFill>
        <p:spPr bwMode="auto">
          <a:xfrm>
            <a:off x="2" y="1"/>
            <a:ext cx="122893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0" y="6191250"/>
            <a:ext cx="10591800" cy="933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25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22E73E-9731-4F3D-91E3-E90FD12A03D0}" type="slidenum">
              <a:rPr lang="es-PE" smtClean="0"/>
              <a:pPr>
                <a:defRPr/>
              </a:pPr>
              <a:t>82</a:t>
            </a:fld>
            <a:endParaRPr lang="es-PE"/>
          </a:p>
        </p:txBody>
      </p:sp>
      <p:sp>
        <p:nvSpPr>
          <p:cNvPr id="3" name="Rectángulo 15"/>
          <p:cNvSpPr/>
          <p:nvPr/>
        </p:nvSpPr>
        <p:spPr>
          <a:xfrm>
            <a:off x="285712" y="191142"/>
            <a:ext cx="7593994" cy="523216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r>
              <a:rPr lang="es-MX" sz="2800" b="1" dirty="0" smtClean="0"/>
              <a:t>Transparencia y el acceso a la información pública</a:t>
            </a:r>
            <a:endParaRPr lang="es-PE" sz="2800" dirty="0"/>
          </a:p>
        </p:txBody>
      </p:sp>
      <p:cxnSp>
        <p:nvCxnSpPr>
          <p:cNvPr id="4" name="5 Conector recto"/>
          <p:cNvCxnSpPr/>
          <p:nvPr/>
        </p:nvCxnSpPr>
        <p:spPr>
          <a:xfrm rot="10800000">
            <a:off x="380960" y="761984"/>
            <a:ext cx="8572560" cy="1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80960" y="1060433"/>
            <a:ext cx="11430080" cy="532133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19994" tIns="62397" rIns="119994" bIns="62397"/>
          <a:lstStyle/>
          <a:p>
            <a:pPr>
              <a:buFont typeface="Wingdings" pitchFamily="2" charset="2"/>
              <a:buChar char="q"/>
            </a:pPr>
            <a:r>
              <a:rPr lang="es-ES" sz="3700" dirty="0" smtClean="0"/>
              <a:t> Toda persona natural o jurídica tiene </a:t>
            </a:r>
            <a:r>
              <a:rPr lang="es-ES" sz="3700" dirty="0" smtClean="0">
                <a:solidFill>
                  <a:srgbClr val="FF0000"/>
                </a:solidFill>
              </a:rPr>
              <a:t>derecho a solicitar y recibir información</a:t>
            </a:r>
            <a:r>
              <a:rPr lang="es-ES" sz="3700" dirty="0" smtClean="0"/>
              <a:t> </a:t>
            </a:r>
            <a:r>
              <a:rPr lang="es-PE" sz="4000" u="sng" dirty="0" smtClean="0"/>
              <a:t>pública</a:t>
            </a:r>
            <a:r>
              <a:rPr lang="es-PE" sz="4000" dirty="0" smtClean="0"/>
              <a:t> generada o en posesión de cualquier entidad de la Administración Pública</a:t>
            </a:r>
            <a:r>
              <a:rPr lang="es-ES" sz="3700" dirty="0" smtClean="0"/>
              <a:t>.</a:t>
            </a:r>
          </a:p>
          <a:p>
            <a:endParaRPr lang="es-ES" sz="3700" dirty="0" smtClean="0"/>
          </a:p>
          <a:p>
            <a:endParaRPr lang="es-ES" sz="3700" dirty="0" smtClean="0"/>
          </a:p>
          <a:p>
            <a:pPr marL="457178" indent="-450827" algn="just">
              <a:spcBef>
                <a:spcPts val="1067"/>
              </a:spcBef>
              <a:tabLst>
                <a:tab pos="457178" algn="l"/>
                <a:tab pos="1054048" algn="l"/>
                <a:tab pos="1653035" algn="l"/>
                <a:tab pos="2252021" algn="l"/>
                <a:tab pos="2851007" algn="l"/>
                <a:tab pos="3449994" algn="l"/>
                <a:tab pos="4048981" algn="l"/>
                <a:tab pos="4647968" algn="l"/>
                <a:tab pos="5246955" algn="l"/>
                <a:tab pos="5845941" algn="l"/>
                <a:tab pos="6444930" algn="l"/>
                <a:tab pos="7043915" algn="l"/>
                <a:tab pos="7642902" algn="l"/>
                <a:tab pos="8241889" algn="l"/>
                <a:tab pos="8840875" algn="l"/>
                <a:tab pos="9439861" algn="l"/>
                <a:tab pos="10038849" algn="l"/>
                <a:tab pos="10637835" algn="l"/>
                <a:tab pos="11236822" algn="l"/>
                <a:tab pos="11835808" algn="l"/>
                <a:tab pos="12434796" algn="l"/>
              </a:tabLst>
            </a:pPr>
            <a:endParaRPr lang="es-ES" sz="3700" dirty="0"/>
          </a:p>
        </p:txBody>
      </p:sp>
      <p:pic>
        <p:nvPicPr>
          <p:cNvPr id="178178" name="Picture 2" descr="Sonriente y amable saludando hombre de negocios de dibujos animados o profesor que da los pulgares para arriba. Foto de archivo - 3435184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05237" y="2857497"/>
            <a:ext cx="2675457" cy="3809987"/>
          </a:xfrm>
          <a:prstGeom prst="rect">
            <a:avLst/>
          </a:prstGeom>
          <a:noFill/>
        </p:spPr>
      </p:pic>
      <p:sp>
        <p:nvSpPr>
          <p:cNvPr id="7" name="6 Llamada ovalada"/>
          <p:cNvSpPr/>
          <p:nvPr/>
        </p:nvSpPr>
        <p:spPr>
          <a:xfrm>
            <a:off x="6477003" y="2952748"/>
            <a:ext cx="5143536" cy="2381267"/>
          </a:xfrm>
          <a:prstGeom prst="wedgeEllipseCallout">
            <a:avLst>
              <a:gd name="adj1" fmla="val -54907"/>
              <a:gd name="adj2" fmla="val 89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En ningún caso se exige expresión de causa para el ejercicio de este derecho.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10" name="8 Imagen" descr="logo-dp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53757" y="5897036"/>
            <a:ext cx="781049" cy="713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http://hirecall.com/wp-content/uploads/2013/02/Questions1-1030x6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5737" y="4762509"/>
            <a:ext cx="3179257" cy="2095491"/>
          </a:xfrm>
          <a:prstGeom prst="rect">
            <a:avLst/>
          </a:prstGeom>
          <a:noFill/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22E73E-9731-4F3D-91E3-E90FD12A03D0}" type="slidenum">
              <a:rPr lang="es-PE" smtClean="0"/>
              <a:pPr>
                <a:defRPr/>
              </a:pPr>
              <a:t>83</a:t>
            </a:fld>
            <a:endParaRPr lang="es-PE"/>
          </a:p>
        </p:txBody>
      </p:sp>
      <p:sp>
        <p:nvSpPr>
          <p:cNvPr id="3" name="Rectángulo 15"/>
          <p:cNvSpPr/>
          <p:nvPr/>
        </p:nvSpPr>
        <p:spPr>
          <a:xfrm>
            <a:off x="285710" y="191142"/>
            <a:ext cx="5707324" cy="523216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r>
              <a:rPr lang="es-MX" sz="2800" b="1" dirty="0" smtClean="0"/>
              <a:t>¿Qué información se puede solicitar?</a:t>
            </a:r>
            <a:endParaRPr lang="es-PE" sz="2800" dirty="0"/>
          </a:p>
        </p:txBody>
      </p:sp>
      <p:cxnSp>
        <p:nvCxnSpPr>
          <p:cNvPr id="4" name="5 Conector recto"/>
          <p:cNvCxnSpPr/>
          <p:nvPr/>
        </p:nvCxnSpPr>
        <p:spPr>
          <a:xfrm rot="10800000" flipV="1">
            <a:off x="380960" y="761982"/>
            <a:ext cx="6286544" cy="1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80960" y="1060433"/>
            <a:ext cx="11430080" cy="532133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19994" tIns="62397" rIns="119994" bIns="62397"/>
          <a:lstStyle/>
          <a:p>
            <a:pPr algn="just">
              <a:buFont typeface="Wingdings" pitchFamily="2" charset="2"/>
              <a:buChar char="q"/>
            </a:pPr>
            <a:r>
              <a:rPr lang="es-ES" sz="3200" dirty="0" smtClean="0"/>
              <a:t> Información contenida en documentos escritos, fotografías, grabaciones, soporte magnético o digital, o en cualquier formato, siempre que haya sido creada u obtenida por ella o que se encuentre en su </a:t>
            </a:r>
            <a:r>
              <a:rPr lang="es-ES" sz="3200" dirty="0" smtClean="0">
                <a:solidFill>
                  <a:srgbClr val="FF0000"/>
                </a:solidFill>
              </a:rPr>
              <a:t>posesión o</a:t>
            </a:r>
            <a:r>
              <a:rPr lang="es-ES" sz="3200" dirty="0" smtClean="0"/>
              <a:t> bajo su </a:t>
            </a:r>
            <a:r>
              <a:rPr lang="es-ES" sz="3200" dirty="0" smtClean="0">
                <a:solidFill>
                  <a:srgbClr val="FF0000"/>
                </a:solidFill>
              </a:rPr>
              <a:t>control</a:t>
            </a:r>
            <a:r>
              <a:rPr lang="es-ES" sz="3200" dirty="0" smtClean="0"/>
              <a:t>.</a:t>
            </a:r>
          </a:p>
          <a:p>
            <a:pPr algn="just">
              <a:buFont typeface="Wingdings" pitchFamily="2" charset="2"/>
              <a:buChar char="q"/>
            </a:pPr>
            <a:endParaRPr lang="es-ES" sz="3200" dirty="0" smtClean="0"/>
          </a:p>
          <a:p>
            <a:pPr algn="just">
              <a:buFont typeface="Wingdings" pitchFamily="2" charset="2"/>
              <a:buChar char="q"/>
            </a:pPr>
            <a:r>
              <a:rPr lang="es-ES" sz="3200" dirty="0" smtClean="0"/>
              <a:t> Cualquier tipo de documentación </a:t>
            </a:r>
            <a:r>
              <a:rPr lang="es-ES" sz="3200" dirty="0" smtClean="0">
                <a:solidFill>
                  <a:srgbClr val="FF0000"/>
                </a:solidFill>
              </a:rPr>
              <a:t>financiada por el presupuesto público</a:t>
            </a:r>
            <a:r>
              <a:rPr lang="es-ES" sz="3200" dirty="0" smtClean="0"/>
              <a:t> que sirva de base a una decisión de naturaleza administrativa, así como las actas de reuniones oficiales.</a:t>
            </a:r>
          </a:p>
          <a:p>
            <a:pPr algn="just"/>
            <a:endParaRPr lang="es-ES" sz="3200" dirty="0" smtClean="0"/>
          </a:p>
          <a:p>
            <a:pPr algn="just"/>
            <a:endParaRPr lang="es-ES" sz="3200" dirty="0" smtClean="0"/>
          </a:p>
          <a:p>
            <a:pPr marL="457178" indent="-450827" algn="just">
              <a:spcBef>
                <a:spcPts val="1067"/>
              </a:spcBef>
              <a:tabLst>
                <a:tab pos="457178" algn="l"/>
                <a:tab pos="1054048" algn="l"/>
                <a:tab pos="1653035" algn="l"/>
                <a:tab pos="2252021" algn="l"/>
                <a:tab pos="2851007" algn="l"/>
                <a:tab pos="3449994" algn="l"/>
                <a:tab pos="4048981" algn="l"/>
                <a:tab pos="4647968" algn="l"/>
                <a:tab pos="5246955" algn="l"/>
                <a:tab pos="5845941" algn="l"/>
                <a:tab pos="6444930" algn="l"/>
                <a:tab pos="7043915" algn="l"/>
                <a:tab pos="7642902" algn="l"/>
                <a:tab pos="8241889" algn="l"/>
                <a:tab pos="8840875" algn="l"/>
                <a:tab pos="9439861" algn="l"/>
                <a:tab pos="10038849" algn="l"/>
                <a:tab pos="10637835" algn="l"/>
                <a:tab pos="11236822" algn="l"/>
                <a:tab pos="11835808" algn="l"/>
                <a:tab pos="12434796" algn="l"/>
              </a:tabLst>
            </a:pPr>
            <a:endParaRPr lang="es-ES" sz="3200" dirty="0"/>
          </a:p>
        </p:txBody>
      </p:sp>
      <p:pic>
        <p:nvPicPr>
          <p:cNvPr id="10" name="8 Imagen" descr="logo-dp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53757" y="5897036"/>
            <a:ext cx="781049" cy="713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22E73E-9731-4F3D-91E3-E90FD12A03D0}" type="slidenum">
              <a:rPr lang="es-PE" smtClean="0"/>
              <a:pPr>
                <a:defRPr/>
              </a:pPr>
              <a:t>84</a:t>
            </a:fld>
            <a:endParaRPr lang="es-PE"/>
          </a:p>
        </p:txBody>
      </p:sp>
      <p:sp>
        <p:nvSpPr>
          <p:cNvPr id="3" name="Rectángulo 15"/>
          <p:cNvSpPr/>
          <p:nvPr/>
        </p:nvSpPr>
        <p:spPr>
          <a:xfrm>
            <a:off x="95209" y="191140"/>
            <a:ext cx="10456572" cy="507827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r>
              <a:rPr lang="es-MX" sz="2700" b="1" dirty="0" smtClean="0"/>
              <a:t>¿Qué información no están obligadas a entregar las entidades públicas?</a:t>
            </a:r>
            <a:endParaRPr lang="es-PE" sz="2700" dirty="0"/>
          </a:p>
        </p:txBody>
      </p:sp>
      <p:cxnSp>
        <p:nvCxnSpPr>
          <p:cNvPr id="4" name="5 Conector recto"/>
          <p:cNvCxnSpPr/>
          <p:nvPr/>
        </p:nvCxnSpPr>
        <p:spPr>
          <a:xfrm rot="10800000">
            <a:off x="380961" y="761983"/>
            <a:ext cx="11525331" cy="2117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80960" y="1060433"/>
            <a:ext cx="11430080" cy="532133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19994" tIns="62397" rIns="119994" bIns="62397"/>
          <a:lstStyle/>
          <a:p>
            <a:pPr algn="just">
              <a:buFont typeface="Wingdings" pitchFamily="2" charset="2"/>
              <a:buChar char="q"/>
            </a:pPr>
            <a:r>
              <a:rPr lang="es-ES" sz="2900" dirty="0" smtClean="0"/>
              <a:t> Aquella contemplada dentro de las </a:t>
            </a:r>
            <a:r>
              <a:rPr lang="es-ES" sz="2900" dirty="0" smtClean="0">
                <a:solidFill>
                  <a:srgbClr val="FF0000"/>
                </a:solidFill>
              </a:rPr>
              <a:t>excepciones</a:t>
            </a:r>
            <a:r>
              <a:rPr lang="es-ES" sz="2900" dirty="0" smtClean="0"/>
              <a:t> de la Ley.</a:t>
            </a:r>
          </a:p>
          <a:p>
            <a:pPr algn="just">
              <a:buFont typeface="Wingdings" pitchFamily="2" charset="2"/>
              <a:buChar char="q"/>
            </a:pPr>
            <a:endParaRPr lang="es-ES" sz="2900" dirty="0" smtClean="0"/>
          </a:p>
          <a:p>
            <a:pPr algn="just">
              <a:buFont typeface="Wingdings" pitchFamily="2" charset="2"/>
              <a:buChar char="q"/>
            </a:pPr>
            <a:r>
              <a:rPr lang="es-ES" sz="2900" dirty="0" smtClean="0"/>
              <a:t> </a:t>
            </a:r>
            <a:r>
              <a:rPr lang="es-MX" sz="2900" dirty="0" smtClean="0"/>
              <a:t>Aquella que se tenga que </a:t>
            </a:r>
            <a:r>
              <a:rPr lang="es-MX" sz="2900" dirty="0" smtClean="0">
                <a:solidFill>
                  <a:srgbClr val="FF0000"/>
                </a:solidFill>
              </a:rPr>
              <a:t>crear o producir</a:t>
            </a:r>
            <a:r>
              <a:rPr lang="es-MX" sz="2900" dirty="0" smtClean="0"/>
              <a:t>, con la que no se cuente o no se tenga obligación de contar al momento de efectuarse el pedido. </a:t>
            </a:r>
          </a:p>
          <a:p>
            <a:pPr algn="just">
              <a:buFont typeface="Wingdings" pitchFamily="2" charset="2"/>
              <a:buChar char="q"/>
            </a:pPr>
            <a:endParaRPr lang="es-ES" sz="2900" dirty="0" smtClean="0"/>
          </a:p>
          <a:p>
            <a:pPr algn="just">
              <a:buFont typeface="Wingdings" pitchFamily="2" charset="2"/>
              <a:buChar char="q"/>
            </a:pPr>
            <a:r>
              <a:rPr lang="es-MX" sz="2900" dirty="0" smtClean="0"/>
              <a:t> </a:t>
            </a:r>
            <a:r>
              <a:rPr lang="es-MX" sz="2900" dirty="0" smtClean="0">
                <a:solidFill>
                  <a:srgbClr val="FF0000"/>
                </a:solidFill>
              </a:rPr>
              <a:t>Evaluaciones o análisis de la información</a:t>
            </a:r>
            <a:r>
              <a:rPr lang="es-MX" sz="2900" dirty="0" smtClean="0"/>
              <a:t> que posean, </a:t>
            </a:r>
            <a:r>
              <a:rPr lang="es-MX" sz="2900" err="1" smtClean="0"/>
              <a:t>p</a:t>
            </a:r>
            <a:r>
              <a:rPr lang="es-MX" sz="2900" smtClean="0"/>
              <a:t>. ej</a:t>
            </a:r>
            <a:r>
              <a:rPr lang="es-MX" sz="2900" dirty="0" smtClean="0"/>
              <a:t>: cuadros estadísticos.</a:t>
            </a:r>
            <a:endParaRPr lang="es-ES" sz="2900" dirty="0" smtClean="0"/>
          </a:p>
          <a:p>
            <a:pPr algn="just">
              <a:buFont typeface="Wingdings" pitchFamily="2" charset="2"/>
              <a:buChar char="q"/>
            </a:pPr>
            <a:endParaRPr lang="es-ES" sz="2900" dirty="0" smtClean="0"/>
          </a:p>
          <a:p>
            <a:pPr algn="just"/>
            <a:endParaRPr lang="es-ES" sz="2900" dirty="0" smtClean="0"/>
          </a:p>
          <a:p>
            <a:pPr marL="457178" indent="-450827" algn="just">
              <a:spcBef>
                <a:spcPts val="1067"/>
              </a:spcBef>
              <a:tabLst>
                <a:tab pos="457178" algn="l"/>
                <a:tab pos="1054048" algn="l"/>
                <a:tab pos="1653035" algn="l"/>
                <a:tab pos="2252021" algn="l"/>
                <a:tab pos="2851007" algn="l"/>
                <a:tab pos="3449994" algn="l"/>
                <a:tab pos="4048981" algn="l"/>
                <a:tab pos="4647968" algn="l"/>
                <a:tab pos="5246955" algn="l"/>
                <a:tab pos="5845941" algn="l"/>
                <a:tab pos="6444930" algn="l"/>
                <a:tab pos="7043915" algn="l"/>
                <a:tab pos="7642902" algn="l"/>
                <a:tab pos="8241889" algn="l"/>
                <a:tab pos="8840875" algn="l"/>
                <a:tab pos="9439861" algn="l"/>
                <a:tab pos="10038849" algn="l"/>
                <a:tab pos="10637835" algn="l"/>
                <a:tab pos="11236822" algn="l"/>
                <a:tab pos="11835808" algn="l"/>
                <a:tab pos="12434796" algn="l"/>
              </a:tabLst>
            </a:pPr>
            <a:endParaRPr lang="es-ES" sz="2900" dirty="0"/>
          </a:p>
        </p:txBody>
      </p:sp>
      <p:pic>
        <p:nvPicPr>
          <p:cNvPr id="10" name="8 Imagen" descr="logo-dp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53757" y="5897036"/>
            <a:ext cx="781049" cy="713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274" name="Picture 2" descr="http://www.educativa.com/articulos/wp-content/uploads/2013/12/3493269_x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30" y="4762535"/>
            <a:ext cx="1879924" cy="1904989"/>
          </a:xfrm>
          <a:prstGeom prst="rect">
            <a:avLst/>
          </a:prstGeom>
          <a:noFill/>
        </p:spPr>
      </p:pic>
      <p:sp>
        <p:nvSpPr>
          <p:cNvPr id="11" name="10 Llamada con línea 1"/>
          <p:cNvSpPr/>
          <p:nvPr/>
        </p:nvSpPr>
        <p:spPr>
          <a:xfrm>
            <a:off x="6153150" y="3867150"/>
            <a:ext cx="3962400" cy="2743200"/>
          </a:xfrm>
          <a:prstGeom prst="borderCallout1">
            <a:avLst>
              <a:gd name="adj1" fmla="val 47107"/>
              <a:gd name="adj2" fmla="val -437"/>
              <a:gd name="adj3" fmla="val 112500"/>
              <a:gd name="adj4" fmla="val -3833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/>
            <a:r>
              <a:rPr lang="es-MX" sz="2100" dirty="0" smtClean="0">
                <a:solidFill>
                  <a:schemeClr val="tx1"/>
                </a:solidFill>
              </a:rPr>
              <a:t>En caso no se posea la información, pero se conozca su ubicación  y destino, se debe reencausar la solicitud, dentro de los dos días hábiles, hacia la entidad que la posee, y comunicarlo al solicitante en el mismo plazo, por escrito  u otro medio</a:t>
            </a:r>
            <a:endParaRPr lang="es-ES" sz="21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22E73E-9731-4F3D-91E3-E90FD12A03D0}" type="slidenum">
              <a:rPr lang="es-PE" smtClean="0"/>
              <a:pPr>
                <a:defRPr/>
              </a:pPr>
              <a:t>85</a:t>
            </a:fld>
            <a:endParaRPr lang="es-PE"/>
          </a:p>
        </p:txBody>
      </p:sp>
      <p:sp>
        <p:nvSpPr>
          <p:cNvPr id="3" name="Rectángulo 15"/>
          <p:cNvSpPr/>
          <p:nvPr/>
        </p:nvSpPr>
        <p:spPr>
          <a:xfrm>
            <a:off x="285709" y="191142"/>
            <a:ext cx="5503678" cy="523216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r>
              <a:rPr lang="es-MX" sz="2800" b="1" dirty="0" smtClean="0"/>
              <a:t>Excepciones al ejercicio del derecho</a:t>
            </a:r>
            <a:endParaRPr lang="es-PE" sz="2800" dirty="0"/>
          </a:p>
        </p:txBody>
      </p:sp>
      <p:cxnSp>
        <p:nvCxnSpPr>
          <p:cNvPr id="4" name="5 Conector recto"/>
          <p:cNvCxnSpPr/>
          <p:nvPr/>
        </p:nvCxnSpPr>
        <p:spPr>
          <a:xfrm rot="10800000" flipV="1">
            <a:off x="380960" y="761982"/>
            <a:ext cx="6191293" cy="1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8 Imagen" descr="logo-dp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53757" y="5897036"/>
            <a:ext cx="781049" cy="713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Diagrama 24"/>
          <p:cNvGraphicFramePr/>
          <p:nvPr>
            <p:extLst>
              <p:ext uri="{D42A27DB-BD31-4B8C-83A1-F6EECF244321}">
                <p14:modId xmlns:p14="http://schemas.microsoft.com/office/powerpoint/2010/main" val="718881089"/>
              </p:ext>
            </p:extLst>
          </p:nvPr>
        </p:nvGraphicFramePr>
        <p:xfrm>
          <a:off x="701737" y="1038224"/>
          <a:ext cx="10956863" cy="54578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22E73E-9731-4F3D-91E3-E90FD12A03D0}" type="slidenum">
              <a:rPr lang="es-PE" smtClean="0"/>
              <a:pPr>
                <a:defRPr/>
              </a:pPr>
              <a:t>86</a:t>
            </a:fld>
            <a:endParaRPr lang="es-PE"/>
          </a:p>
        </p:txBody>
      </p:sp>
      <p:sp>
        <p:nvSpPr>
          <p:cNvPr id="3" name="Rectángulo 15"/>
          <p:cNvSpPr/>
          <p:nvPr/>
        </p:nvSpPr>
        <p:spPr>
          <a:xfrm>
            <a:off x="285711" y="191142"/>
            <a:ext cx="8013981" cy="523216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r>
              <a:rPr lang="es-MX" sz="2800" b="1" dirty="0" smtClean="0"/>
              <a:t>Procedimiento para acceder a la información pública</a:t>
            </a:r>
            <a:endParaRPr lang="es-PE" sz="2800" dirty="0"/>
          </a:p>
        </p:txBody>
      </p:sp>
      <p:cxnSp>
        <p:nvCxnSpPr>
          <p:cNvPr id="4" name="5 Conector recto"/>
          <p:cNvCxnSpPr/>
          <p:nvPr/>
        </p:nvCxnSpPr>
        <p:spPr>
          <a:xfrm rot="10800000">
            <a:off x="380960" y="761983"/>
            <a:ext cx="8858312" cy="2117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8 Imagen" descr="logo-dp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53757" y="5897036"/>
            <a:ext cx="781049" cy="713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80960" y="952484"/>
            <a:ext cx="11430080" cy="532133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19994" tIns="62397" rIns="119994" bIns="62397"/>
          <a:lstStyle/>
          <a:p>
            <a:pPr algn="just">
              <a:buFont typeface="Wingdings" pitchFamily="2" charset="2"/>
              <a:buChar char="q"/>
            </a:pPr>
            <a:r>
              <a:rPr lang="es-ES" sz="3200" dirty="0" smtClean="0">
                <a:solidFill>
                  <a:srgbClr val="FF0000"/>
                </a:solidFill>
              </a:rPr>
              <a:t> Acceso directo</a:t>
            </a:r>
            <a:r>
              <a:rPr lang="es-ES" sz="3200" dirty="0" smtClean="0"/>
              <a:t>: Las entidades permitirán a los solicitantes el acceso directo y de manera inmediata a la información pública </a:t>
            </a:r>
            <a:r>
              <a:rPr lang="es-ES" sz="3200" b="1" dirty="0" smtClean="0"/>
              <a:t>durante los horarios de atención</a:t>
            </a:r>
            <a:r>
              <a:rPr lang="es-ES" sz="3200" dirty="0" smtClean="0"/>
              <a:t>.</a:t>
            </a:r>
          </a:p>
          <a:p>
            <a:pPr algn="just">
              <a:buFont typeface="Wingdings" pitchFamily="2" charset="2"/>
              <a:buChar char="q"/>
            </a:pPr>
            <a:endParaRPr lang="es-ES" sz="3200" dirty="0" smtClean="0"/>
          </a:p>
          <a:p>
            <a:pPr algn="just">
              <a:buFont typeface="Wingdings" pitchFamily="2" charset="2"/>
              <a:buChar char="q"/>
            </a:pPr>
            <a:r>
              <a:rPr lang="es-ES" sz="3200" dirty="0" smtClean="0">
                <a:solidFill>
                  <a:srgbClr val="FF0000"/>
                </a:solidFill>
              </a:rPr>
              <a:t> Solicitud de acceso a la información</a:t>
            </a:r>
            <a:r>
              <a:rPr lang="es-ES" sz="3200" dirty="0" smtClean="0"/>
              <a:t>: </a:t>
            </a:r>
          </a:p>
          <a:p>
            <a:pPr marL="1092146" lvl="1" indent="-482576" algn="just">
              <a:lnSpc>
                <a:spcPct val="80000"/>
              </a:lnSpc>
              <a:buFont typeface="Arial" pitchFamily="34" charset="0"/>
              <a:buChar char="•"/>
            </a:pPr>
            <a:r>
              <a:rPr lang="es-MX" sz="2700" dirty="0" smtClean="0"/>
              <a:t>Datos personales (nombre, DNI, domicilio, teléfono, correo, firma).</a:t>
            </a:r>
          </a:p>
          <a:p>
            <a:pPr marL="1092146" lvl="1" indent="-482576" algn="just">
              <a:lnSpc>
                <a:spcPct val="80000"/>
              </a:lnSpc>
              <a:buFont typeface="Arial" pitchFamily="34" charset="0"/>
              <a:buChar char="•"/>
            </a:pPr>
            <a:r>
              <a:rPr lang="es-MX" sz="2700" dirty="0" smtClean="0"/>
              <a:t>Expresión concreta y precisa del pedido de información, </a:t>
            </a:r>
            <a:r>
              <a:rPr lang="es-ES" sz="2700" dirty="0" smtClean="0"/>
              <a:t>y cualquier otro dato que facilite la búsqueda de la información solicitada</a:t>
            </a:r>
            <a:r>
              <a:rPr lang="es-MX" sz="2700" dirty="0" smtClean="0"/>
              <a:t>.</a:t>
            </a:r>
          </a:p>
          <a:p>
            <a:pPr marL="1092146" lvl="1" indent="-482576" algn="just">
              <a:lnSpc>
                <a:spcPct val="80000"/>
              </a:lnSpc>
              <a:buFont typeface="Arial" pitchFamily="34" charset="0"/>
              <a:buChar char="•"/>
            </a:pPr>
            <a:r>
              <a:rPr lang="es-MX" sz="2700" dirty="0" smtClean="0"/>
              <a:t>En caso el solicitante conozca la dependencia que posea la información, deberá indicarlo en la solicitud.</a:t>
            </a:r>
          </a:p>
          <a:p>
            <a:pPr marL="1092146" lvl="1" indent="-482576" algn="just">
              <a:lnSpc>
                <a:spcPct val="80000"/>
              </a:lnSpc>
              <a:buFont typeface="Arial" pitchFamily="34" charset="0"/>
              <a:buChar char="•"/>
            </a:pPr>
            <a:r>
              <a:rPr lang="es-ES" sz="2700" dirty="0" smtClean="0"/>
              <a:t>Opcionalmente, la forma o modalidad en la que prefiere el solicitante que se le entregue la información de conformidad con lo dispuesto en la Ley.</a:t>
            </a:r>
          </a:p>
          <a:p>
            <a:pPr algn="just">
              <a:buFont typeface="Wingdings" pitchFamily="2" charset="2"/>
              <a:buChar char="q"/>
            </a:pPr>
            <a:endParaRPr lang="es-ES" sz="3200" dirty="0" smtClean="0"/>
          </a:p>
          <a:p>
            <a:pPr algn="just"/>
            <a:endParaRPr lang="es-ES" sz="3200" dirty="0" smtClean="0"/>
          </a:p>
          <a:p>
            <a:pPr algn="just"/>
            <a:endParaRPr lang="es-ES" sz="3200" dirty="0" smtClean="0"/>
          </a:p>
          <a:p>
            <a:pPr marL="457178" indent="-450827" algn="just">
              <a:spcBef>
                <a:spcPts val="1067"/>
              </a:spcBef>
              <a:tabLst>
                <a:tab pos="457178" algn="l"/>
                <a:tab pos="1054048" algn="l"/>
                <a:tab pos="1653035" algn="l"/>
                <a:tab pos="2252021" algn="l"/>
                <a:tab pos="2851007" algn="l"/>
                <a:tab pos="3449994" algn="l"/>
                <a:tab pos="4048981" algn="l"/>
                <a:tab pos="4647968" algn="l"/>
                <a:tab pos="5246955" algn="l"/>
                <a:tab pos="5845941" algn="l"/>
                <a:tab pos="6444930" algn="l"/>
                <a:tab pos="7043915" algn="l"/>
                <a:tab pos="7642902" algn="l"/>
                <a:tab pos="8241889" algn="l"/>
                <a:tab pos="8840875" algn="l"/>
                <a:tab pos="9439861" algn="l"/>
                <a:tab pos="10038849" algn="l"/>
                <a:tab pos="10637835" algn="l"/>
                <a:tab pos="11236822" algn="l"/>
                <a:tab pos="11835808" algn="l"/>
                <a:tab pos="12434796" algn="l"/>
              </a:tabLst>
            </a:pPr>
            <a:endParaRPr lang="es-ES" sz="3200" dirty="0"/>
          </a:p>
        </p:txBody>
      </p:sp>
      <p:sp>
        <p:nvSpPr>
          <p:cNvPr id="9" name="8 Llamada con línea 1"/>
          <p:cNvSpPr/>
          <p:nvPr/>
        </p:nvSpPr>
        <p:spPr>
          <a:xfrm>
            <a:off x="8763020" y="2285992"/>
            <a:ext cx="2952771" cy="857256"/>
          </a:xfrm>
          <a:prstGeom prst="borderCallout1">
            <a:avLst>
              <a:gd name="adj1" fmla="val 53778"/>
              <a:gd name="adj2" fmla="val -885"/>
              <a:gd name="adj3" fmla="val 112500"/>
              <a:gd name="adj4" fmla="val -3833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Dirigida al funcionario responsable de entregar la información</a:t>
            </a:r>
            <a:endParaRPr lang="es-E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22E73E-9731-4F3D-91E3-E90FD12A03D0}" type="slidenum">
              <a:rPr lang="es-PE" smtClean="0"/>
              <a:pPr>
                <a:defRPr/>
              </a:pPr>
              <a:t>87</a:t>
            </a:fld>
            <a:endParaRPr lang="es-PE"/>
          </a:p>
        </p:txBody>
      </p:sp>
      <p:sp>
        <p:nvSpPr>
          <p:cNvPr id="3" name="Rectángulo 15"/>
          <p:cNvSpPr/>
          <p:nvPr/>
        </p:nvSpPr>
        <p:spPr>
          <a:xfrm>
            <a:off x="285709" y="191142"/>
            <a:ext cx="6805060" cy="523216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r>
              <a:rPr lang="es-MX" sz="2800" b="1" dirty="0" smtClean="0"/>
              <a:t>Plazo para entregar la información solicitada</a:t>
            </a:r>
            <a:endParaRPr lang="es-PE" sz="2800" dirty="0"/>
          </a:p>
        </p:txBody>
      </p:sp>
      <p:cxnSp>
        <p:nvCxnSpPr>
          <p:cNvPr id="4" name="5 Conector recto"/>
          <p:cNvCxnSpPr/>
          <p:nvPr/>
        </p:nvCxnSpPr>
        <p:spPr>
          <a:xfrm rot="10800000">
            <a:off x="380960" y="761983"/>
            <a:ext cx="7620053" cy="2117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8 Imagen" descr="logo-dp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53757" y="5897036"/>
            <a:ext cx="781049" cy="713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80960" y="952484"/>
            <a:ext cx="11430080" cy="532133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19994" tIns="62397" rIns="119994" bIns="62397"/>
          <a:lstStyle/>
          <a:p>
            <a:pPr algn="just">
              <a:buFont typeface="Wingdings" pitchFamily="2" charset="2"/>
              <a:buChar char="q"/>
            </a:pPr>
            <a:r>
              <a:rPr lang="es-ES" sz="2700" dirty="0" smtClean="0"/>
              <a:t> Plazo de 10</a:t>
            </a:r>
            <a:r>
              <a:rPr lang="es-ES" sz="2700" dirty="0" smtClean="0">
                <a:solidFill>
                  <a:srgbClr val="FF0000"/>
                </a:solidFill>
              </a:rPr>
              <a:t> días hábiles, </a:t>
            </a:r>
            <a:r>
              <a:rPr lang="es-ES" sz="2700" dirty="0" smtClean="0"/>
              <a:t>contados desde el día siguiente de la recepción de la solicitud, para entregar la información publica o denegarla.</a:t>
            </a:r>
          </a:p>
          <a:p>
            <a:pPr algn="just">
              <a:buFont typeface="Wingdings" pitchFamily="2" charset="2"/>
              <a:buChar char="q"/>
            </a:pPr>
            <a:endParaRPr lang="es-ES" sz="2700" dirty="0" smtClean="0"/>
          </a:p>
          <a:p>
            <a:pPr algn="just">
              <a:buFont typeface="Wingdings" pitchFamily="2" charset="2"/>
              <a:buChar char="q"/>
            </a:pPr>
            <a:r>
              <a:rPr lang="es-ES" sz="2700" dirty="0" smtClean="0"/>
              <a:t> </a:t>
            </a:r>
            <a:r>
              <a:rPr lang="es-PE" sz="2700" dirty="0" smtClean="0"/>
              <a:t>Cuando sea materialmente imposible cumplir el plazo, la entidad puede hacer uso de una prórroga excepcional. Así, en el plazo de dos </a:t>
            </a:r>
            <a:r>
              <a:rPr lang="es-PE" sz="2700" dirty="0" smtClean="0">
                <a:solidFill>
                  <a:srgbClr val="FF0000"/>
                </a:solidFill>
              </a:rPr>
              <a:t>(2) días hábiles </a:t>
            </a:r>
            <a:r>
              <a:rPr lang="es-PE" sz="2700" dirty="0" smtClean="0"/>
              <a:t>de presentada la solicitud, </a:t>
            </a:r>
            <a:r>
              <a:rPr lang="es-PE" sz="2700" dirty="0" smtClean="0">
                <a:solidFill>
                  <a:srgbClr val="FF0000"/>
                </a:solidFill>
              </a:rPr>
              <a:t>deberá comunicar al solicitante la fecha en que entregará la información.</a:t>
            </a:r>
            <a:endParaRPr lang="es-ES" sz="2700" dirty="0" smtClean="0">
              <a:solidFill>
                <a:srgbClr val="FF0000"/>
              </a:solidFill>
            </a:endParaRPr>
          </a:p>
          <a:p>
            <a:pPr algn="just">
              <a:buFont typeface="Wingdings" pitchFamily="2" charset="2"/>
              <a:buChar char="q"/>
            </a:pPr>
            <a:endParaRPr lang="es-ES" sz="2700" dirty="0" smtClean="0"/>
          </a:p>
          <a:p>
            <a:pPr algn="just">
              <a:buFont typeface="Wingdings" pitchFamily="2" charset="2"/>
              <a:buChar char="q"/>
            </a:pPr>
            <a:r>
              <a:rPr lang="es-ES" sz="2700" dirty="0" smtClean="0"/>
              <a:t> El incumplimiento del plazo faculta al solicitante a recurrir ante la </a:t>
            </a:r>
            <a:r>
              <a:rPr lang="es-ES" sz="2700" dirty="0" smtClean="0">
                <a:solidFill>
                  <a:srgbClr val="FF0000"/>
                </a:solidFill>
              </a:rPr>
              <a:t>Autoridad Nacional de Transparencia y Acceso a la Información Pública</a:t>
            </a:r>
            <a:r>
              <a:rPr lang="es-ES" sz="2700" dirty="0" smtClean="0"/>
              <a:t>.</a:t>
            </a:r>
          </a:p>
          <a:p>
            <a:pPr algn="just">
              <a:buFont typeface="Wingdings" pitchFamily="2" charset="2"/>
              <a:buChar char="q"/>
            </a:pPr>
            <a:endParaRPr lang="es-ES" sz="2700" dirty="0" smtClean="0"/>
          </a:p>
          <a:p>
            <a:pPr algn="just">
              <a:buFont typeface="Wingdings" pitchFamily="2" charset="2"/>
              <a:buChar char="q"/>
            </a:pPr>
            <a:r>
              <a:rPr lang="es-ES" sz="2700" dirty="0" smtClean="0"/>
              <a:t> </a:t>
            </a:r>
            <a:r>
              <a:rPr lang="es-ES" sz="2700" dirty="0" smtClean="0">
                <a:solidFill>
                  <a:srgbClr val="FF0000"/>
                </a:solidFill>
              </a:rPr>
              <a:t>Se imponen sanciones </a:t>
            </a:r>
            <a:r>
              <a:rPr lang="es-ES" sz="2700" dirty="0" smtClean="0"/>
              <a:t>(amonestación, suspensión, multa, destitución , inhabilitación) a los funcionarios y servidores públicos que infrinjan el régimen jurídico de transparencia y acceso a la información pública.</a:t>
            </a:r>
            <a:endParaRPr lang="es-ES" sz="2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22E73E-9731-4F3D-91E3-E90FD12A03D0}" type="slidenum">
              <a:rPr lang="es-PE" smtClean="0"/>
              <a:pPr>
                <a:defRPr/>
              </a:pPr>
              <a:t>88</a:t>
            </a:fld>
            <a:endParaRPr lang="es-PE"/>
          </a:p>
        </p:txBody>
      </p:sp>
      <p:sp>
        <p:nvSpPr>
          <p:cNvPr id="3" name="Rectángulo 15"/>
          <p:cNvSpPr/>
          <p:nvPr/>
        </p:nvSpPr>
        <p:spPr>
          <a:xfrm>
            <a:off x="285711" y="191142"/>
            <a:ext cx="3530189" cy="523216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r>
              <a:rPr lang="es-MX" sz="2800" b="1" dirty="0" smtClean="0"/>
              <a:t>Costo de reproducción</a:t>
            </a:r>
            <a:endParaRPr lang="es-PE" sz="2800" dirty="0"/>
          </a:p>
        </p:txBody>
      </p:sp>
      <p:cxnSp>
        <p:nvCxnSpPr>
          <p:cNvPr id="4" name="5 Conector recto"/>
          <p:cNvCxnSpPr/>
          <p:nvPr/>
        </p:nvCxnSpPr>
        <p:spPr>
          <a:xfrm rot="10800000">
            <a:off x="380960" y="761983"/>
            <a:ext cx="3905277" cy="2117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8 Imagen" descr="logo-dp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53757" y="5897036"/>
            <a:ext cx="781049" cy="713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80960" y="952484"/>
            <a:ext cx="11430080" cy="532133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19994" tIns="62397" rIns="119994" bIns="62397"/>
          <a:lstStyle/>
          <a:p>
            <a:pPr algn="just">
              <a:buFont typeface="Wingdings" pitchFamily="2" charset="2"/>
              <a:buChar char="q"/>
            </a:pPr>
            <a:r>
              <a:rPr lang="es-ES" sz="2900" dirty="0" smtClean="0"/>
              <a:t> El solicitante que requiera la información deberá abonar solamente el importe a los </a:t>
            </a:r>
            <a:r>
              <a:rPr lang="es-ES" sz="2900" dirty="0" smtClean="0">
                <a:solidFill>
                  <a:srgbClr val="FF0000"/>
                </a:solidFill>
              </a:rPr>
              <a:t>costos de reproducción </a:t>
            </a:r>
            <a:r>
              <a:rPr lang="es-ES" sz="2900" dirty="0" smtClean="0"/>
              <a:t>de la información requerida (copias, CD, fax, etc.).</a:t>
            </a:r>
          </a:p>
          <a:p>
            <a:pPr algn="just">
              <a:buFont typeface="Wingdings" pitchFamily="2" charset="2"/>
              <a:buChar char="q"/>
            </a:pPr>
            <a:endParaRPr lang="es-ES" sz="2900" dirty="0" smtClean="0"/>
          </a:p>
          <a:p>
            <a:pPr algn="just">
              <a:buFont typeface="Wingdings" pitchFamily="2" charset="2"/>
              <a:buChar char="q"/>
            </a:pPr>
            <a:r>
              <a:rPr lang="es-ES" sz="2900" dirty="0" smtClean="0"/>
              <a:t> </a:t>
            </a:r>
            <a:r>
              <a:rPr lang="es-PE" sz="2900" dirty="0" smtClean="0"/>
              <a:t>El costo de reproducción deberá ser puesto a disposición del solicitante a partir del sexto día de presentada la solicitud ante la entidad.</a:t>
            </a:r>
            <a:endParaRPr lang="es-ES" sz="2900" dirty="0" smtClean="0"/>
          </a:p>
          <a:p>
            <a:pPr algn="just">
              <a:buFont typeface="Wingdings" pitchFamily="2" charset="2"/>
              <a:buChar char="q"/>
            </a:pPr>
            <a:endParaRPr lang="es-ES" sz="2900" dirty="0" smtClean="0"/>
          </a:p>
          <a:p>
            <a:pPr algn="just">
              <a:buFont typeface="Wingdings" pitchFamily="2" charset="2"/>
              <a:buChar char="q"/>
            </a:pPr>
            <a:r>
              <a:rPr lang="es-ES" sz="2900" dirty="0" smtClean="0"/>
              <a:t> Cualquier costo adicional se entenderá como una restricción al derecho regulado por esta Ley, aplicándose las sanciones correspondientes.</a:t>
            </a:r>
          </a:p>
          <a:p>
            <a:pPr algn="just">
              <a:buFont typeface="Wingdings" pitchFamily="2" charset="2"/>
              <a:buChar char="q"/>
            </a:pPr>
            <a:endParaRPr lang="es-ES" sz="2900" dirty="0" smtClean="0"/>
          </a:p>
          <a:p>
            <a:pPr algn="just">
              <a:buFont typeface="Wingdings" pitchFamily="2" charset="2"/>
              <a:buChar char="q"/>
            </a:pPr>
            <a:endParaRPr lang="es-ES" sz="2900" dirty="0"/>
          </a:p>
        </p:txBody>
      </p:sp>
      <p:pic>
        <p:nvPicPr>
          <p:cNvPr id="183298" name="Picture 2" descr="Estrategias de Mercadotecnia de Bajo Cos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13" y="5651025"/>
            <a:ext cx="2425681" cy="825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22E73E-9731-4F3D-91E3-E90FD12A03D0}" type="slidenum">
              <a:rPr lang="es-PE" smtClean="0"/>
              <a:pPr>
                <a:defRPr/>
              </a:pPr>
              <a:t>89</a:t>
            </a:fld>
            <a:endParaRPr lang="es-PE"/>
          </a:p>
        </p:txBody>
      </p:sp>
      <p:sp>
        <p:nvSpPr>
          <p:cNvPr id="3" name="Rectángulo 15"/>
          <p:cNvSpPr/>
          <p:nvPr/>
        </p:nvSpPr>
        <p:spPr>
          <a:xfrm>
            <a:off x="285711" y="191142"/>
            <a:ext cx="6245933" cy="523216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r>
              <a:rPr lang="es-MX" sz="2800" b="1" dirty="0" smtClean="0"/>
              <a:t>Medidas para promover la transparencia</a:t>
            </a:r>
            <a:endParaRPr lang="es-PE" sz="2800" dirty="0"/>
          </a:p>
        </p:txBody>
      </p:sp>
      <p:cxnSp>
        <p:nvCxnSpPr>
          <p:cNvPr id="4" name="5 Conector recto"/>
          <p:cNvCxnSpPr/>
          <p:nvPr/>
        </p:nvCxnSpPr>
        <p:spPr>
          <a:xfrm rot="10800000">
            <a:off x="380960" y="761983"/>
            <a:ext cx="6762797" cy="2117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8 Imagen" descr="logo-dp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53757" y="5897036"/>
            <a:ext cx="781049" cy="713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http://www.educafin.com/archivos/articulos/transparenc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9722" y="4667260"/>
            <a:ext cx="3438548" cy="1809763"/>
          </a:xfrm>
          <a:prstGeom prst="rect">
            <a:avLst/>
          </a:prstGeom>
          <a:noFill/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80960" y="952484"/>
            <a:ext cx="11430080" cy="532133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19994" tIns="62397" rIns="119994" bIns="62397"/>
          <a:lstStyle/>
          <a:p>
            <a:pPr algn="just">
              <a:buFont typeface="Wingdings" pitchFamily="2" charset="2"/>
              <a:buChar char="q"/>
            </a:pPr>
            <a:r>
              <a:rPr lang="es-ES" sz="3200" dirty="0" smtClean="0"/>
              <a:t> Designar un </a:t>
            </a:r>
            <a:r>
              <a:rPr lang="es-ES" sz="3200" dirty="0" smtClean="0">
                <a:solidFill>
                  <a:srgbClr val="FF0000"/>
                </a:solidFill>
              </a:rPr>
              <a:t>funcionario responsable</a:t>
            </a:r>
            <a:r>
              <a:rPr lang="es-ES" sz="3200" dirty="0" smtClean="0"/>
              <a:t> para entregar la información solicitada.</a:t>
            </a:r>
          </a:p>
          <a:p>
            <a:pPr algn="just">
              <a:buFont typeface="Wingdings" pitchFamily="2" charset="2"/>
              <a:buChar char="q"/>
            </a:pPr>
            <a:endParaRPr lang="es-ES" sz="3200" dirty="0" smtClean="0"/>
          </a:p>
          <a:p>
            <a:pPr algn="just">
              <a:buFont typeface="Wingdings" pitchFamily="2" charset="2"/>
              <a:buChar char="q"/>
            </a:pPr>
            <a:r>
              <a:rPr lang="es-ES" sz="3200" dirty="0" smtClean="0"/>
              <a:t> Contar con un </a:t>
            </a:r>
            <a:r>
              <a:rPr lang="es-ES" sz="3200" dirty="0" smtClean="0">
                <a:solidFill>
                  <a:srgbClr val="FF0000"/>
                </a:solidFill>
              </a:rPr>
              <a:t>portal de transparencia </a:t>
            </a:r>
            <a:r>
              <a:rPr lang="es-ES" sz="3200" dirty="0" smtClean="0"/>
              <a:t>que difunda la siguiente información: organización, organigrama, procedimientos, TUPA, información presupuestal, adquisición de bienes y servicios, actividades oficiales e información adicional.</a:t>
            </a:r>
          </a:p>
          <a:p>
            <a:pPr algn="just">
              <a:buFont typeface="Wingdings" pitchFamily="2" charset="2"/>
              <a:buChar char="q"/>
            </a:pPr>
            <a:endParaRPr lang="es-E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58907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s-PE" sz="3600" b="1" dirty="0">
                <a:solidFill>
                  <a:schemeClr val="bg1"/>
                </a:solidFill>
              </a:rPr>
              <a:t>Hay noción del problema y pesimismo frente a su resolución</a:t>
            </a:r>
          </a:p>
        </p:txBody>
      </p:sp>
      <p:sp>
        <p:nvSpPr>
          <p:cNvPr id="5" name="Rectángulo 7"/>
          <p:cNvSpPr/>
          <p:nvPr/>
        </p:nvSpPr>
        <p:spPr>
          <a:xfrm>
            <a:off x="32561" y="6599017"/>
            <a:ext cx="5115471" cy="230828"/>
          </a:xfrm>
          <a:prstGeom prst="rect">
            <a:avLst/>
          </a:prstGeom>
        </p:spPr>
        <p:txBody>
          <a:bodyPr wrap="none" lIns="91424" tIns="45718" rIns="91424" bIns="45718">
            <a:spAutoFit/>
          </a:bodyPr>
          <a:lstStyle/>
          <a:p>
            <a:r>
              <a:rPr lang="es-ES" altLang="es-ES" sz="900" dirty="0">
                <a:latin typeface="Arial" panose="020B0604020202020204" pitchFamily="34" charset="0"/>
                <a:cs typeface="Arial" panose="020B0604020202020204" pitchFamily="34" charset="0"/>
              </a:rPr>
              <a:t>X Encuesta Nacional sobre Corrupción 2017, elaborada por </a:t>
            </a:r>
            <a:r>
              <a:rPr lang="es-ES" alt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Ipsos</a:t>
            </a:r>
            <a:r>
              <a:rPr lang="es-ES" altLang="es-ES" sz="900" dirty="0">
                <a:latin typeface="Arial" panose="020B0604020202020204" pitchFamily="34" charset="0"/>
                <a:cs typeface="Arial" panose="020B0604020202020204" pitchFamily="34" charset="0"/>
              </a:rPr>
              <a:t> Perú por  encargo de </a:t>
            </a:r>
            <a:r>
              <a:rPr lang="es-ES" alt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Proética</a:t>
            </a:r>
            <a:endParaRPr lang="es-E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421969" y="1327894"/>
            <a:ext cx="8856663" cy="31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8" rIns="91424" bIns="45718" anchor="ctr"/>
          <a:lstStyle/>
          <a:p>
            <a:pPr algn="ctr"/>
            <a:r>
              <a:rPr lang="es-ES_tradnl" sz="2400" b="1" dirty="0">
                <a:solidFill>
                  <a:schemeClr val="tx2"/>
                </a:solidFill>
              </a:rPr>
              <a:t>¿Cuál es el principal problema percibido en el Estado peruano?</a:t>
            </a:r>
          </a:p>
        </p:txBody>
      </p:sp>
      <p:graphicFrame>
        <p:nvGraphicFramePr>
          <p:cNvPr id="3318" name="10 Gráfico"/>
          <p:cNvGraphicFramePr>
            <a:graphicFrameLocks/>
          </p:cNvGraphicFramePr>
          <p:nvPr/>
        </p:nvGraphicFramePr>
        <p:xfrm>
          <a:off x="189186" y="1815007"/>
          <a:ext cx="11641137" cy="3729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3" r:id="rId4" imgW="11644369" imgH="3731075" progId="Excel.Sheet.8">
                  <p:embed/>
                </p:oleObj>
              </mc:Choice>
              <mc:Fallback>
                <p:oleObj r:id="rId4" imgW="11644369" imgH="3731075" progId="Excel.Sheet.8">
                  <p:embed/>
                  <p:pic>
                    <p:nvPicPr>
                      <p:cNvPr id="0" name="10 Gráfico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186" y="1815007"/>
                        <a:ext cx="11641137" cy="3729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5 Elipse"/>
          <p:cNvSpPr/>
          <p:nvPr/>
        </p:nvSpPr>
        <p:spPr>
          <a:xfrm>
            <a:off x="2538247" y="2601309"/>
            <a:ext cx="409905" cy="440121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9006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5 CuadroTexto"/>
          <p:cNvSpPr txBox="1">
            <a:spLocks noChangeArrowheads="1"/>
          </p:cNvSpPr>
          <p:nvPr/>
        </p:nvSpPr>
        <p:spPr bwMode="auto">
          <a:xfrm>
            <a:off x="4476739" y="2553077"/>
            <a:ext cx="7660328" cy="1181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4" tIns="60957" rIns="121914" bIns="60957">
            <a:spAutoFit/>
          </a:bodyPr>
          <a:lstStyle/>
          <a:p>
            <a:pPr algn="r">
              <a:lnSpc>
                <a:spcPct val="80000"/>
              </a:lnSpc>
              <a:tabLst>
                <a:tab pos="9575083" algn="l"/>
              </a:tabLst>
              <a:defRPr/>
            </a:pPr>
            <a:r>
              <a:rPr lang="es-PE" sz="4300" b="1" spc="-200" dirty="0">
                <a:latin typeface="Arial" panose="020B0604020202020204" pitchFamily="34" charset="0"/>
                <a:cs typeface="Arial" panose="020B0604020202020204" pitchFamily="34" charset="0"/>
              </a:rPr>
              <a:t>¡Muchas gracias!</a:t>
            </a:r>
          </a:p>
          <a:p>
            <a:pPr algn="r">
              <a:lnSpc>
                <a:spcPct val="80000"/>
              </a:lnSpc>
              <a:tabLst>
                <a:tab pos="9575083" algn="l"/>
              </a:tabLst>
              <a:defRPr/>
            </a:pPr>
            <a:endParaRPr lang="es-PE" sz="4300" b="1" spc="-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5 Conector recto"/>
          <p:cNvCxnSpPr/>
          <p:nvPr/>
        </p:nvCxnSpPr>
        <p:spPr>
          <a:xfrm rot="5400000">
            <a:off x="3001423" y="3369671"/>
            <a:ext cx="2571751" cy="211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73"/>
          <a:stretch/>
        </p:blipFill>
        <p:spPr>
          <a:xfrm>
            <a:off x="1856483" y="2250981"/>
            <a:ext cx="2059303" cy="215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390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6864</TotalTime>
  <Words>7512</Words>
  <Application>Microsoft Office PowerPoint</Application>
  <PresentationFormat>Panorámica</PresentationFormat>
  <Paragraphs>1054</Paragraphs>
  <Slides>90</Slides>
  <Notes>54</Notes>
  <HiddenSlides>0</HiddenSlides>
  <MMClips>0</MMClips>
  <ScaleCrop>false</ScaleCrop>
  <HeadingPairs>
    <vt:vector size="8" baseType="variant">
      <vt:variant>
        <vt:lpstr>Fuentes usadas</vt:lpstr>
      </vt:variant>
      <vt:variant>
        <vt:i4>15</vt:i4>
      </vt:variant>
      <vt:variant>
        <vt:lpstr>Tema</vt:lpstr>
      </vt:variant>
      <vt:variant>
        <vt:i4>5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90</vt:i4>
      </vt:variant>
    </vt:vector>
  </HeadingPairs>
  <TitlesOfParts>
    <vt:vector size="112" baseType="lpstr">
      <vt:lpstr>Arial Unicode MS</vt:lpstr>
      <vt:lpstr>Microsoft JhengHei UI Light</vt:lpstr>
      <vt:lpstr>Microsoft YaHei</vt:lpstr>
      <vt:lpstr>宋体</vt:lpstr>
      <vt:lpstr>Arial</vt:lpstr>
      <vt:lpstr>Arial Black</vt:lpstr>
      <vt:lpstr>Arial Narrow</vt:lpstr>
      <vt:lpstr>Calibri</vt:lpstr>
      <vt:lpstr>Calibri Light</vt:lpstr>
      <vt:lpstr>Comic Sans MS</vt:lpstr>
      <vt:lpstr>Keep Calm Med</vt:lpstr>
      <vt:lpstr>Lucida Sans Unicode</vt:lpstr>
      <vt:lpstr>Times New Roman</vt:lpstr>
      <vt:lpstr>Wingdings</vt:lpstr>
      <vt:lpstr>Wingdings 2</vt:lpstr>
      <vt:lpstr>Tema de Office</vt:lpstr>
      <vt:lpstr>1_Tema de Office</vt:lpstr>
      <vt:lpstr>2_Tema de Office</vt:lpstr>
      <vt:lpstr>3_Tema de Office</vt:lpstr>
      <vt:lpstr>4_Tema de Office</vt:lpstr>
      <vt:lpstr>Worksheet</vt:lpstr>
      <vt:lpstr>Hoja de cálculo de Microsoft Excel 97-2003</vt:lpstr>
      <vt:lpstr>Presentación de PowerPoint</vt:lpstr>
      <vt:lpstr>Rol de la Defensoría del Pueblo</vt:lpstr>
      <vt:lpstr>Presentación de PowerPoint</vt:lpstr>
      <vt:lpstr># 1 El panorama de la corrupción</vt:lpstr>
      <vt:lpstr>Índice de Percepción de la Corrupción 2018</vt:lpstr>
      <vt:lpstr>Índice de Percepción de la Corrupción 2018</vt:lpstr>
      <vt:lpstr>Hay noción del problema y pesimismo frente a su resolución</vt:lpstr>
      <vt:lpstr>Presentación de PowerPoint</vt:lpstr>
      <vt:lpstr>Hay noción del problema y pesimismo frente a su resolución</vt:lpstr>
      <vt:lpstr>Hay noción del problema y pesimismo frente a su resolución</vt:lpstr>
      <vt:lpstr>Hay noción del problema y pesimismo frente a su resolución</vt:lpstr>
      <vt:lpstr>Existe desconfianza en la autoridad y en las instituciones</vt:lpstr>
      <vt:lpstr>Existe desconfianza en la autoridad y en las instituciones</vt:lpstr>
      <vt:lpstr>Existe desconfianza en la autoridad y en las instituciones</vt:lpstr>
      <vt:lpstr>Existe desconfianza en la autoridad y en las instituciones</vt:lpstr>
      <vt:lpstr>Existe desconfianza en la autoridad y en las instituciones</vt:lpstr>
      <vt:lpstr>Existe desconfianza en la autoridad y en las instituciones</vt:lpstr>
      <vt:lpstr>Existe tolerancia y apatía ciudadana</vt:lpstr>
      <vt:lpstr>Existe tolerancia y apatía ciudadana</vt:lpstr>
      <vt:lpstr>Presentación de PowerPoint</vt:lpstr>
      <vt:lpstr>Existe tolerancia y apatía ciudadana</vt:lpstr>
      <vt:lpstr>Existe tolerancia y apatía ciudadana</vt:lpstr>
      <vt:lpstr>Existe desconocimiento sobre dónde denunciar</vt:lpstr>
      <vt:lpstr>Existe desconocimiento sobre dónde denunciar</vt:lpstr>
      <vt:lpstr>Existe desconocimiento sobre dónde denunciar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DELITO</vt:lpstr>
      <vt:lpstr>Presentación de PowerPoint</vt:lpstr>
      <vt:lpstr># 2 Los actos de corrupción y los mecanismos de denuncia</vt:lpstr>
      <vt:lpstr>Presentación de PowerPoint</vt:lpstr>
      <vt:lpstr>Presentación de PowerPoint</vt:lpstr>
      <vt:lpstr>Presentación de PowerPoint</vt:lpstr>
      <vt:lpstr>Presentación de PowerPoint</vt:lpstr>
      <vt:lpstr>CASOS DE CORRUPCIÓN DE FUNCIONARIOS EN TRÁMITE POR DEPARTAMENTO EN EL 2016 Y 2018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Actualmente el Departamento de denuncias es el órgano encargado de organizar, dirigir, y supervisar las actividades relacionadas con la atención de denuncias (ROF de la Contraloría, R.C. N° 028-2017-CG, )</vt:lpstr>
      <vt:lpstr>Presentación de PowerPoint</vt:lpstr>
      <vt:lpstr>Presentación de PowerPoint</vt:lpstr>
      <vt:lpstr># 3 Ética aplicada a la función pública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# 4 Transparencia y acceso a la información pública</vt:lpstr>
      <vt:lpstr>Presentación de PowerPoint</vt:lpstr>
      <vt:lpstr>PRINCIPAL CONSECUENCIA DE LA FALTA DE TRANSPARENCIA: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Susana Chia Odar</dc:creator>
  <cp:lastModifiedBy>ancash</cp:lastModifiedBy>
  <cp:revision>543</cp:revision>
  <cp:lastPrinted>2018-05-30T18:08:52Z</cp:lastPrinted>
  <dcterms:created xsi:type="dcterms:W3CDTF">2017-10-12T15:52:11Z</dcterms:created>
  <dcterms:modified xsi:type="dcterms:W3CDTF">2019-10-16T14:57:54Z</dcterms:modified>
</cp:coreProperties>
</file>